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5"/>
  </p:notesMasterIdLst>
  <p:sldIdLst>
    <p:sldId id="258" r:id="rId2"/>
    <p:sldId id="539" r:id="rId3"/>
    <p:sldId id="3955" r:id="rId4"/>
    <p:sldId id="3944" r:id="rId5"/>
    <p:sldId id="3946" r:id="rId6"/>
    <p:sldId id="3947" r:id="rId7"/>
    <p:sldId id="3957" r:id="rId8"/>
    <p:sldId id="3958" r:id="rId9"/>
    <p:sldId id="3959" r:id="rId10"/>
    <p:sldId id="3949" r:id="rId11"/>
    <p:sldId id="3960" r:id="rId12"/>
    <p:sldId id="3950" r:id="rId13"/>
    <p:sldId id="3961" r:id="rId14"/>
    <p:sldId id="3951" r:id="rId15"/>
    <p:sldId id="3964" r:id="rId16"/>
    <p:sldId id="3952" r:id="rId17"/>
    <p:sldId id="3965" r:id="rId18"/>
    <p:sldId id="3953" r:id="rId19"/>
    <p:sldId id="3954" r:id="rId20"/>
    <p:sldId id="3966" r:id="rId21"/>
    <p:sldId id="3943" r:id="rId22"/>
    <p:sldId id="410" r:id="rId23"/>
    <p:sldId id="424" r:id="rId24"/>
    <p:sldId id="3967" r:id="rId25"/>
    <p:sldId id="425" r:id="rId26"/>
    <p:sldId id="411" r:id="rId27"/>
    <p:sldId id="441" r:id="rId28"/>
    <p:sldId id="415" r:id="rId29"/>
    <p:sldId id="3968" r:id="rId30"/>
    <p:sldId id="416" r:id="rId31"/>
    <p:sldId id="3969" r:id="rId32"/>
    <p:sldId id="3971" r:id="rId33"/>
    <p:sldId id="417" r:id="rId34"/>
    <p:sldId id="3970" r:id="rId35"/>
    <p:sldId id="445" r:id="rId36"/>
    <p:sldId id="3972" r:id="rId37"/>
    <p:sldId id="3973" r:id="rId38"/>
    <p:sldId id="3974" r:id="rId39"/>
    <p:sldId id="446" r:id="rId40"/>
    <p:sldId id="3975" r:id="rId41"/>
    <p:sldId id="419" r:id="rId42"/>
    <p:sldId id="450" r:id="rId43"/>
    <p:sldId id="451" r:id="rId44"/>
    <p:sldId id="452" r:id="rId45"/>
    <p:sldId id="453" r:id="rId46"/>
    <p:sldId id="449" r:id="rId47"/>
    <p:sldId id="442" r:id="rId48"/>
    <p:sldId id="420" r:id="rId49"/>
    <p:sldId id="455" r:id="rId50"/>
    <p:sldId id="3976" r:id="rId51"/>
    <p:sldId id="457" r:id="rId52"/>
    <p:sldId id="412" r:id="rId53"/>
    <p:sldId id="458" r:id="rId54"/>
    <p:sldId id="421" r:id="rId55"/>
    <p:sldId id="538" r:id="rId56"/>
    <p:sldId id="522" r:id="rId57"/>
    <p:sldId id="3977" r:id="rId58"/>
    <p:sldId id="3978" r:id="rId59"/>
    <p:sldId id="3980" r:id="rId60"/>
    <p:sldId id="3979" r:id="rId61"/>
    <p:sldId id="530" r:id="rId62"/>
    <p:sldId id="540" r:id="rId63"/>
    <p:sldId id="464" r:id="rId64"/>
    <p:sldId id="3981" r:id="rId65"/>
    <p:sldId id="3982" r:id="rId66"/>
    <p:sldId id="472" r:id="rId67"/>
    <p:sldId id="541" r:id="rId68"/>
    <p:sldId id="465" r:id="rId69"/>
    <p:sldId id="476" r:id="rId70"/>
    <p:sldId id="475" r:id="rId71"/>
    <p:sldId id="479" r:id="rId72"/>
    <p:sldId id="3984" r:id="rId73"/>
    <p:sldId id="3985" r:id="rId74"/>
    <p:sldId id="542" r:id="rId75"/>
    <p:sldId id="466" r:id="rId76"/>
    <p:sldId id="489" r:id="rId77"/>
    <p:sldId id="3987" r:id="rId78"/>
    <p:sldId id="491" r:id="rId79"/>
    <p:sldId id="496" r:id="rId80"/>
    <p:sldId id="3988" r:id="rId81"/>
    <p:sldId id="3989" r:id="rId82"/>
    <p:sldId id="3990" r:id="rId83"/>
    <p:sldId id="3991" r:id="rId84"/>
    <p:sldId id="545" r:id="rId85"/>
    <p:sldId id="469" r:id="rId86"/>
    <p:sldId id="3994" r:id="rId87"/>
    <p:sldId id="3996" r:id="rId88"/>
    <p:sldId id="521" r:id="rId89"/>
    <p:sldId id="3997" r:id="rId90"/>
    <p:sldId id="3992" r:id="rId91"/>
    <p:sldId id="3998" r:id="rId92"/>
    <p:sldId id="504" r:id="rId93"/>
    <p:sldId id="505" r:id="rId94"/>
    <p:sldId id="4000" r:id="rId95"/>
    <p:sldId id="4001" r:id="rId96"/>
    <p:sldId id="4002" r:id="rId97"/>
    <p:sldId id="4003" r:id="rId98"/>
    <p:sldId id="4004" r:id="rId99"/>
    <p:sldId id="4008" r:id="rId100"/>
    <p:sldId id="4005" r:id="rId101"/>
    <p:sldId id="4006" r:id="rId102"/>
    <p:sldId id="4007" r:id="rId103"/>
    <p:sldId id="4010" r:id="rId104"/>
    <p:sldId id="4011" r:id="rId105"/>
    <p:sldId id="4012" r:id="rId106"/>
    <p:sldId id="582" r:id="rId107"/>
    <p:sldId id="4014" r:id="rId108"/>
    <p:sldId id="4016" r:id="rId109"/>
    <p:sldId id="4017" r:id="rId110"/>
    <p:sldId id="4022" r:id="rId111"/>
    <p:sldId id="4019" r:id="rId112"/>
    <p:sldId id="4020" r:id="rId113"/>
    <p:sldId id="4021" r:id="rId114"/>
    <p:sldId id="4026" r:id="rId115"/>
    <p:sldId id="4023" r:id="rId116"/>
    <p:sldId id="4024" r:id="rId117"/>
    <p:sldId id="4025" r:id="rId118"/>
    <p:sldId id="4027" r:id="rId119"/>
    <p:sldId id="4028" r:id="rId120"/>
    <p:sldId id="4029" r:id="rId121"/>
    <p:sldId id="4030" r:id="rId122"/>
    <p:sldId id="3942" r:id="rId123"/>
    <p:sldId id="3688"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p:restoredTop sz="94626"/>
  </p:normalViewPr>
  <p:slideViewPr>
    <p:cSldViewPr snapToGrid="0">
      <p:cViewPr varScale="1">
        <p:scale>
          <a:sx n="116" d="100"/>
          <a:sy n="116" d="100"/>
        </p:scale>
        <p:origin x="8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730E3-337E-0F4D-A971-E9C4F44E559D}" type="datetimeFigureOut">
              <a:rPr lang="en-US" smtClean="0"/>
              <a:t>7/2/25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1869AF-5C2C-1648-BAFF-88CB496E098D}" type="slidenum">
              <a:rPr lang="en-US" smtClean="0"/>
              <a:t>‹#›</a:t>
            </a:fld>
            <a:endParaRPr lang="en-US"/>
          </a:p>
        </p:txBody>
      </p:sp>
    </p:spTree>
    <p:extLst>
      <p:ext uri="{BB962C8B-B14F-4D97-AF65-F5344CB8AC3E}">
        <p14:creationId xmlns:p14="http://schemas.microsoft.com/office/powerpoint/2010/main" val="3962496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20771-82DB-0EFB-224A-77504F510A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1837F-496E-EA7B-CC42-C29CF6D7D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8FFC7A-7F40-5F1A-E0D3-420BE8ADA5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4735E7-F033-E49B-70DB-CA97002CFB18}"/>
              </a:ext>
            </a:extLst>
          </p:cNvPr>
          <p:cNvSpPr>
            <a:spLocks noGrp="1"/>
          </p:cNvSpPr>
          <p:nvPr>
            <p:ph type="sldNum" sz="quarter" idx="5"/>
          </p:nvPr>
        </p:nvSpPr>
        <p:spPr/>
        <p:txBody>
          <a:bodyPr/>
          <a:lstStyle/>
          <a:p>
            <a:fld id="{1D1869AF-5C2C-1648-BAFF-88CB496E098D}" type="slidenum">
              <a:rPr lang="en-US" smtClean="0"/>
              <a:t>55</a:t>
            </a:fld>
            <a:endParaRPr lang="en-US"/>
          </a:p>
        </p:txBody>
      </p:sp>
    </p:spTree>
    <p:extLst>
      <p:ext uri="{BB962C8B-B14F-4D97-AF65-F5344CB8AC3E}">
        <p14:creationId xmlns:p14="http://schemas.microsoft.com/office/powerpoint/2010/main" val="427290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869AF-5C2C-1648-BAFF-88CB496E098D}" type="slidenum">
              <a:rPr lang="en-US" smtClean="0"/>
              <a:t>106</a:t>
            </a:fld>
            <a:endParaRPr lang="en-US"/>
          </a:p>
        </p:txBody>
      </p:sp>
    </p:spTree>
    <p:extLst>
      <p:ext uri="{BB962C8B-B14F-4D97-AF65-F5344CB8AC3E}">
        <p14:creationId xmlns:p14="http://schemas.microsoft.com/office/powerpoint/2010/main" val="354704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1869AF-5C2C-1648-BAFF-88CB496E098D}" type="slidenum">
              <a:rPr lang="en-US" smtClean="0"/>
              <a:t>113</a:t>
            </a:fld>
            <a:endParaRPr lang="en-US"/>
          </a:p>
        </p:txBody>
      </p:sp>
    </p:spTree>
    <p:extLst>
      <p:ext uri="{BB962C8B-B14F-4D97-AF65-F5344CB8AC3E}">
        <p14:creationId xmlns:p14="http://schemas.microsoft.com/office/powerpoint/2010/main" val="1502882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amp; Subtitle_AI010">
    <p:spTree>
      <p:nvGrpSpPr>
        <p:cNvPr id="1" name=""/>
        <p:cNvGrpSpPr/>
        <p:nvPr/>
      </p:nvGrpSpPr>
      <p:grpSpPr>
        <a:xfrm>
          <a:off x="0" y="0"/>
          <a:ext cx="0" cy="0"/>
          <a:chOff x="0" y="0"/>
          <a:chExt cx="0" cy="0"/>
        </a:xfrm>
      </p:grpSpPr>
      <p:sp>
        <p:nvSpPr>
          <p:cNvPr id="2" name="Freeform 477">
            <a:extLst>
              <a:ext uri="{FF2B5EF4-FFF2-40B4-BE49-F238E27FC236}">
                <a16:creationId xmlns:a16="http://schemas.microsoft.com/office/drawing/2014/main" id="{2D90AF0B-000F-4BEF-9BB5-EFE8E0E8C432}"/>
              </a:ext>
            </a:extLst>
          </p:cNvPr>
          <p:cNvSpPr>
            <a:spLocks/>
          </p:cNvSpPr>
          <p:nvPr userDrawn="1"/>
        </p:nvSpPr>
        <p:spPr bwMode="auto">
          <a:xfrm>
            <a:off x="0" y="0"/>
            <a:ext cx="12192000" cy="6858000"/>
          </a:xfrm>
          <a:prstGeom prst="rect">
            <a:avLst/>
          </a:prstGeom>
          <a:gradFill>
            <a:gsLst>
              <a:gs pos="0">
                <a:srgbClr val="000C39"/>
              </a:gs>
              <a:gs pos="79000">
                <a:srgbClr val="0F4DA2"/>
              </a:gs>
            </a:gsLst>
            <a:lin ang="0" scaled="0"/>
          </a:gra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305" name="Group 304">
            <a:extLst>
              <a:ext uri="{FF2B5EF4-FFF2-40B4-BE49-F238E27FC236}">
                <a16:creationId xmlns:a16="http://schemas.microsoft.com/office/drawing/2014/main" id="{3605D1E3-B7AC-4DA4-A1E1-5C79F54F403C}"/>
              </a:ext>
            </a:extLst>
          </p:cNvPr>
          <p:cNvGrpSpPr/>
          <p:nvPr userDrawn="1"/>
        </p:nvGrpSpPr>
        <p:grpSpPr>
          <a:xfrm>
            <a:off x="0" y="2406088"/>
            <a:ext cx="12192000" cy="2953312"/>
            <a:chOff x="0" y="1352550"/>
            <a:chExt cx="9147175" cy="2954338"/>
          </a:xfrm>
          <a:gradFill>
            <a:gsLst>
              <a:gs pos="5000">
                <a:schemeClr val="accent1">
                  <a:lumMod val="5000"/>
                  <a:lumOff val="95000"/>
                  <a:alpha val="0"/>
                </a:schemeClr>
              </a:gs>
              <a:gs pos="50000">
                <a:schemeClr val="accent1">
                  <a:lumMod val="45000"/>
                  <a:lumOff val="55000"/>
                  <a:alpha val="20000"/>
                </a:schemeClr>
              </a:gs>
              <a:gs pos="95000">
                <a:schemeClr val="accent1">
                  <a:lumMod val="30000"/>
                  <a:lumOff val="70000"/>
                  <a:alpha val="0"/>
                </a:schemeClr>
              </a:gs>
            </a:gsLst>
            <a:lin ang="0" scaled="0"/>
          </a:gradFill>
        </p:grpSpPr>
        <p:grpSp>
          <p:nvGrpSpPr>
            <p:cNvPr id="306" name="Group 205">
              <a:extLst>
                <a:ext uri="{FF2B5EF4-FFF2-40B4-BE49-F238E27FC236}">
                  <a16:creationId xmlns:a16="http://schemas.microsoft.com/office/drawing/2014/main" id="{267FB697-D763-49D3-B937-0F8142B712ED}"/>
                </a:ext>
              </a:extLst>
            </p:cNvPr>
            <p:cNvGrpSpPr>
              <a:grpSpLocks/>
            </p:cNvGrpSpPr>
            <p:nvPr/>
          </p:nvGrpSpPr>
          <p:grpSpPr bwMode="auto">
            <a:xfrm>
              <a:off x="0" y="1352550"/>
              <a:ext cx="9147175" cy="2954338"/>
              <a:chOff x="0" y="852"/>
              <a:chExt cx="5762" cy="1861"/>
            </a:xfrm>
            <a:grpFill/>
          </p:grpSpPr>
          <p:sp>
            <p:nvSpPr>
              <p:cNvPr id="335" name="Freeform 5">
                <a:extLst>
                  <a:ext uri="{FF2B5EF4-FFF2-40B4-BE49-F238E27FC236}">
                    <a16:creationId xmlns:a16="http://schemas.microsoft.com/office/drawing/2014/main" id="{D3327F28-9628-44C6-A8A1-84B32F3664C9}"/>
                  </a:ext>
                </a:extLst>
              </p:cNvPr>
              <p:cNvSpPr>
                <a:spLocks noEditPoints="1"/>
              </p:cNvSpPr>
              <p:nvPr/>
            </p:nvSpPr>
            <p:spPr bwMode="auto">
              <a:xfrm>
                <a:off x="6" y="1446"/>
                <a:ext cx="5752" cy="679"/>
              </a:xfrm>
              <a:custGeom>
                <a:avLst/>
                <a:gdLst>
                  <a:gd name="T0" fmla="*/ 1453 w 3002"/>
                  <a:gd name="T1" fmla="*/ 345 h 354"/>
                  <a:gd name="T2" fmla="*/ 1603 w 3002"/>
                  <a:gd name="T3" fmla="*/ 332 h 354"/>
                  <a:gd name="T4" fmla="*/ 1452 w 3002"/>
                  <a:gd name="T5" fmla="*/ 340 h 354"/>
                  <a:gd name="T6" fmla="*/ 1603 w 3002"/>
                  <a:gd name="T7" fmla="*/ 332 h 354"/>
                  <a:gd name="T8" fmla="*/ 1635 w 3002"/>
                  <a:gd name="T9" fmla="*/ 323 h 354"/>
                  <a:gd name="T10" fmla="*/ 1640 w 3002"/>
                  <a:gd name="T11" fmla="*/ 318 h 354"/>
                  <a:gd name="T12" fmla="*/ 1648 w 3002"/>
                  <a:gd name="T13" fmla="*/ 316 h 354"/>
                  <a:gd name="T14" fmla="*/ 1670 w 3002"/>
                  <a:gd name="T15" fmla="*/ 315 h 354"/>
                  <a:gd name="T16" fmla="*/ 2763 w 3002"/>
                  <a:gd name="T17" fmla="*/ 305 h 354"/>
                  <a:gd name="T18" fmla="*/ 2748 w 3002"/>
                  <a:gd name="T19" fmla="*/ 315 h 354"/>
                  <a:gd name="T20" fmla="*/ 1690 w 3002"/>
                  <a:gd name="T21" fmla="*/ 304 h 354"/>
                  <a:gd name="T22" fmla="*/ 1697 w 3002"/>
                  <a:gd name="T23" fmla="*/ 306 h 354"/>
                  <a:gd name="T24" fmla="*/ 1697 w 3002"/>
                  <a:gd name="T25" fmla="*/ 301 h 354"/>
                  <a:gd name="T26" fmla="*/ 1710 w 3002"/>
                  <a:gd name="T27" fmla="*/ 297 h 354"/>
                  <a:gd name="T28" fmla="*/ 1402 w 3002"/>
                  <a:gd name="T29" fmla="*/ 341 h 354"/>
                  <a:gd name="T30" fmla="*/ 1730 w 3002"/>
                  <a:gd name="T31" fmla="*/ 290 h 354"/>
                  <a:gd name="T32" fmla="*/ 1736 w 3002"/>
                  <a:gd name="T33" fmla="*/ 293 h 354"/>
                  <a:gd name="T34" fmla="*/ 1736 w 3002"/>
                  <a:gd name="T35" fmla="*/ 288 h 354"/>
                  <a:gd name="T36" fmla="*/ 1750 w 3002"/>
                  <a:gd name="T37" fmla="*/ 283 h 354"/>
                  <a:gd name="T38" fmla="*/ 1761 w 3002"/>
                  <a:gd name="T39" fmla="*/ 284 h 354"/>
                  <a:gd name="T40" fmla="*/ 1771 w 3002"/>
                  <a:gd name="T41" fmla="*/ 275 h 354"/>
                  <a:gd name="T42" fmla="*/ 1781 w 3002"/>
                  <a:gd name="T43" fmla="*/ 277 h 354"/>
                  <a:gd name="T44" fmla="*/ 1812 w 3002"/>
                  <a:gd name="T45" fmla="*/ 260 h 354"/>
                  <a:gd name="T46" fmla="*/ 1816 w 3002"/>
                  <a:gd name="T47" fmla="*/ 264 h 354"/>
                  <a:gd name="T48" fmla="*/ 1817 w 3002"/>
                  <a:gd name="T49" fmla="*/ 258 h 354"/>
                  <a:gd name="T50" fmla="*/ 1833 w 3002"/>
                  <a:gd name="T51" fmla="*/ 253 h 354"/>
                  <a:gd name="T52" fmla="*/ 1842 w 3002"/>
                  <a:gd name="T53" fmla="*/ 255 h 354"/>
                  <a:gd name="T54" fmla="*/ 1878 w 3002"/>
                  <a:gd name="T55" fmla="*/ 239 h 354"/>
                  <a:gd name="T56" fmla="*/ 1882 w 3002"/>
                  <a:gd name="T57" fmla="*/ 243 h 354"/>
                  <a:gd name="T58" fmla="*/ 1883 w 3002"/>
                  <a:gd name="T59" fmla="*/ 238 h 354"/>
                  <a:gd name="T60" fmla="*/ 1901 w 3002"/>
                  <a:gd name="T61" fmla="*/ 234 h 354"/>
                  <a:gd name="T62" fmla="*/ 2225 w 3002"/>
                  <a:gd name="T63" fmla="*/ 291 h 354"/>
                  <a:gd name="T64" fmla="*/ 2530 w 3002"/>
                  <a:gd name="T65" fmla="*/ 354 h 354"/>
                  <a:gd name="T66" fmla="*/ 2521 w 3002"/>
                  <a:gd name="T67" fmla="*/ 353 h 354"/>
                  <a:gd name="T68" fmla="*/ 1968 w 3002"/>
                  <a:gd name="T69" fmla="*/ 226 h 354"/>
                  <a:gd name="T70" fmla="*/ 1909 w 3002"/>
                  <a:gd name="T71" fmla="*/ 237 h 354"/>
                  <a:gd name="T72" fmla="*/ 1978 w 3002"/>
                  <a:gd name="T73" fmla="*/ 231 h 354"/>
                  <a:gd name="T74" fmla="*/ 2999 w 3002"/>
                  <a:gd name="T75" fmla="*/ 185 h 354"/>
                  <a:gd name="T76" fmla="*/ 3002 w 3002"/>
                  <a:gd name="T77" fmla="*/ 189 h 354"/>
                  <a:gd name="T78" fmla="*/ 966 w 3002"/>
                  <a:gd name="T79" fmla="*/ 174 h 354"/>
                  <a:gd name="T80" fmla="*/ 1231 w 3002"/>
                  <a:gd name="T81" fmla="*/ 292 h 354"/>
                  <a:gd name="T82" fmla="*/ 568 w 3002"/>
                  <a:gd name="T83" fmla="*/ 36 h 354"/>
                  <a:gd name="T84" fmla="*/ 962 w 3002"/>
                  <a:gd name="T85" fmla="*/ 167 h 354"/>
                  <a:gd name="T86" fmla="*/ 552 w 3002"/>
                  <a:gd name="T87" fmla="*/ 37 h 354"/>
                  <a:gd name="T88" fmla="*/ 557 w 3002"/>
                  <a:gd name="T89" fmla="*/ 33 h 354"/>
                  <a:gd name="T90" fmla="*/ 545 w 3002"/>
                  <a:gd name="T91" fmla="*/ 36 h 354"/>
                  <a:gd name="T92" fmla="*/ 536 w 3002"/>
                  <a:gd name="T93" fmla="*/ 29 h 354"/>
                  <a:gd name="T94" fmla="*/ 540 w 3002"/>
                  <a:gd name="T95" fmla="*/ 30 h 354"/>
                  <a:gd name="T96" fmla="*/ 519 w 3002"/>
                  <a:gd name="T97" fmla="*/ 30 h 354"/>
                  <a:gd name="T98" fmla="*/ 526 w 3002"/>
                  <a:gd name="T99" fmla="*/ 27 h 354"/>
                  <a:gd name="T100" fmla="*/ 518 w 3002"/>
                  <a:gd name="T101" fmla="*/ 25 h 354"/>
                  <a:gd name="T102" fmla="*/ 497 w 3002"/>
                  <a:gd name="T103" fmla="*/ 26 h 354"/>
                  <a:gd name="T104" fmla="*/ 505 w 3002"/>
                  <a:gd name="T105" fmla="*/ 23 h 354"/>
                  <a:gd name="T106" fmla="*/ 2 w 3002"/>
                  <a:gd name="T107" fmla="*/ 52 h 354"/>
                  <a:gd name="T108" fmla="*/ 495 w 3002"/>
                  <a:gd name="T109" fmla="*/ 21 h 354"/>
                  <a:gd name="T110" fmla="*/ 496 w 3002"/>
                  <a:gd name="T111" fmla="*/ 21 h 354"/>
                  <a:gd name="T112" fmla="*/ 475 w 3002"/>
                  <a:gd name="T113" fmla="*/ 22 h 354"/>
                  <a:gd name="T114" fmla="*/ 485 w 3002"/>
                  <a:gd name="T115" fmla="*/ 19 h 354"/>
                  <a:gd name="T116" fmla="*/ 465 w 3002"/>
                  <a:gd name="T117" fmla="*/ 21 h 354"/>
                  <a:gd name="T118" fmla="*/ 82 w 3002"/>
                  <a:gd name="T119" fmla="*/ 20 h 354"/>
                  <a:gd name="T120" fmla="*/ 278 w 3002"/>
                  <a:gd name="T121" fmla="*/ 4 h 354"/>
                  <a:gd name="T122" fmla="*/ 390 w 3002"/>
                  <a:gd name="T123" fmla="*/ 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02" h="354">
                    <a:moveTo>
                      <a:pt x="1424" y="339"/>
                    </a:moveTo>
                    <a:cubicBezTo>
                      <a:pt x="1421" y="340"/>
                      <a:pt x="1419" y="341"/>
                      <a:pt x="1416" y="343"/>
                    </a:cubicBezTo>
                    <a:cubicBezTo>
                      <a:pt x="1429" y="344"/>
                      <a:pt x="1441" y="345"/>
                      <a:pt x="1453" y="345"/>
                    </a:cubicBezTo>
                    <a:cubicBezTo>
                      <a:pt x="1450" y="343"/>
                      <a:pt x="1447" y="342"/>
                      <a:pt x="1445" y="340"/>
                    </a:cubicBezTo>
                    <a:cubicBezTo>
                      <a:pt x="1438" y="340"/>
                      <a:pt x="1431" y="339"/>
                      <a:pt x="1424" y="339"/>
                    </a:cubicBezTo>
                    <a:moveTo>
                      <a:pt x="1603" y="332"/>
                    </a:moveTo>
                    <a:cubicBezTo>
                      <a:pt x="1588" y="333"/>
                      <a:pt x="1574" y="334"/>
                      <a:pt x="1559" y="335"/>
                    </a:cubicBezTo>
                    <a:cubicBezTo>
                      <a:pt x="1532" y="339"/>
                      <a:pt x="1504" y="341"/>
                      <a:pt x="1475" y="341"/>
                    </a:cubicBezTo>
                    <a:cubicBezTo>
                      <a:pt x="1468" y="341"/>
                      <a:pt x="1460" y="341"/>
                      <a:pt x="1452" y="340"/>
                    </a:cubicBezTo>
                    <a:cubicBezTo>
                      <a:pt x="1455" y="342"/>
                      <a:pt x="1458" y="344"/>
                      <a:pt x="1460" y="345"/>
                    </a:cubicBezTo>
                    <a:cubicBezTo>
                      <a:pt x="1465" y="346"/>
                      <a:pt x="1470" y="346"/>
                      <a:pt x="1475" y="346"/>
                    </a:cubicBezTo>
                    <a:cubicBezTo>
                      <a:pt x="1521" y="346"/>
                      <a:pt x="1563" y="340"/>
                      <a:pt x="1603" y="332"/>
                    </a:cubicBezTo>
                    <a:moveTo>
                      <a:pt x="1626" y="322"/>
                    </a:moveTo>
                    <a:cubicBezTo>
                      <a:pt x="1624" y="322"/>
                      <a:pt x="1623" y="323"/>
                      <a:pt x="1621" y="323"/>
                    </a:cubicBezTo>
                    <a:cubicBezTo>
                      <a:pt x="1626" y="323"/>
                      <a:pt x="1630" y="323"/>
                      <a:pt x="1635" y="323"/>
                    </a:cubicBezTo>
                    <a:cubicBezTo>
                      <a:pt x="1632" y="322"/>
                      <a:pt x="1629" y="322"/>
                      <a:pt x="1626" y="322"/>
                    </a:cubicBezTo>
                    <a:moveTo>
                      <a:pt x="1648" y="316"/>
                    </a:moveTo>
                    <a:cubicBezTo>
                      <a:pt x="1645" y="317"/>
                      <a:pt x="1643" y="318"/>
                      <a:pt x="1640" y="318"/>
                    </a:cubicBezTo>
                    <a:cubicBezTo>
                      <a:pt x="1645" y="319"/>
                      <a:pt x="1650" y="319"/>
                      <a:pt x="1655" y="319"/>
                    </a:cubicBezTo>
                    <a:cubicBezTo>
                      <a:pt x="1656" y="319"/>
                      <a:pt x="1657" y="319"/>
                      <a:pt x="1659" y="318"/>
                    </a:cubicBezTo>
                    <a:cubicBezTo>
                      <a:pt x="1655" y="318"/>
                      <a:pt x="1652" y="317"/>
                      <a:pt x="1648" y="316"/>
                    </a:cubicBezTo>
                    <a:moveTo>
                      <a:pt x="1670" y="310"/>
                    </a:moveTo>
                    <a:cubicBezTo>
                      <a:pt x="1666" y="311"/>
                      <a:pt x="1662" y="312"/>
                      <a:pt x="1659" y="313"/>
                    </a:cubicBezTo>
                    <a:cubicBezTo>
                      <a:pt x="1662" y="314"/>
                      <a:pt x="1666" y="314"/>
                      <a:pt x="1670" y="315"/>
                    </a:cubicBezTo>
                    <a:cubicBezTo>
                      <a:pt x="1673" y="314"/>
                      <a:pt x="1676" y="313"/>
                      <a:pt x="1679" y="312"/>
                    </a:cubicBezTo>
                    <a:cubicBezTo>
                      <a:pt x="1676" y="311"/>
                      <a:pt x="1673" y="311"/>
                      <a:pt x="1670" y="310"/>
                    </a:cubicBezTo>
                    <a:moveTo>
                      <a:pt x="2763" y="305"/>
                    </a:moveTo>
                    <a:cubicBezTo>
                      <a:pt x="2699" y="329"/>
                      <a:pt x="2641" y="343"/>
                      <a:pt x="2588" y="349"/>
                    </a:cubicBezTo>
                    <a:cubicBezTo>
                      <a:pt x="2587" y="350"/>
                      <a:pt x="2586" y="351"/>
                      <a:pt x="2585" y="351"/>
                    </a:cubicBezTo>
                    <a:cubicBezTo>
                      <a:pt x="2635" y="347"/>
                      <a:pt x="2689" y="336"/>
                      <a:pt x="2748" y="315"/>
                    </a:cubicBezTo>
                    <a:cubicBezTo>
                      <a:pt x="2754" y="313"/>
                      <a:pt x="2760" y="311"/>
                      <a:pt x="2766" y="309"/>
                    </a:cubicBezTo>
                    <a:cubicBezTo>
                      <a:pt x="2765" y="308"/>
                      <a:pt x="2764" y="307"/>
                      <a:pt x="2763" y="305"/>
                    </a:cubicBezTo>
                    <a:moveTo>
                      <a:pt x="1690" y="304"/>
                    </a:moveTo>
                    <a:cubicBezTo>
                      <a:pt x="1686" y="305"/>
                      <a:pt x="1682" y="306"/>
                      <a:pt x="1678" y="308"/>
                    </a:cubicBezTo>
                    <a:cubicBezTo>
                      <a:pt x="1681" y="308"/>
                      <a:pt x="1683" y="309"/>
                      <a:pt x="1686" y="310"/>
                    </a:cubicBezTo>
                    <a:cubicBezTo>
                      <a:pt x="1690" y="309"/>
                      <a:pt x="1694" y="308"/>
                      <a:pt x="1697" y="306"/>
                    </a:cubicBezTo>
                    <a:cubicBezTo>
                      <a:pt x="1695" y="306"/>
                      <a:pt x="1692" y="305"/>
                      <a:pt x="1690" y="304"/>
                    </a:cubicBezTo>
                    <a:moveTo>
                      <a:pt x="1710" y="297"/>
                    </a:moveTo>
                    <a:cubicBezTo>
                      <a:pt x="1706" y="298"/>
                      <a:pt x="1701" y="300"/>
                      <a:pt x="1697" y="301"/>
                    </a:cubicBezTo>
                    <a:cubicBezTo>
                      <a:pt x="1700" y="302"/>
                      <a:pt x="1702" y="303"/>
                      <a:pt x="1705" y="304"/>
                    </a:cubicBezTo>
                    <a:cubicBezTo>
                      <a:pt x="1709" y="303"/>
                      <a:pt x="1713" y="301"/>
                      <a:pt x="1716" y="300"/>
                    </a:cubicBezTo>
                    <a:cubicBezTo>
                      <a:pt x="1714" y="299"/>
                      <a:pt x="1712" y="298"/>
                      <a:pt x="1710" y="297"/>
                    </a:cubicBezTo>
                    <a:moveTo>
                      <a:pt x="1240" y="296"/>
                    </a:moveTo>
                    <a:cubicBezTo>
                      <a:pt x="1239" y="297"/>
                      <a:pt x="1237" y="298"/>
                      <a:pt x="1236" y="299"/>
                    </a:cubicBezTo>
                    <a:cubicBezTo>
                      <a:pt x="1295" y="322"/>
                      <a:pt x="1351" y="335"/>
                      <a:pt x="1402" y="341"/>
                    </a:cubicBezTo>
                    <a:cubicBezTo>
                      <a:pt x="1405" y="340"/>
                      <a:pt x="1407" y="338"/>
                      <a:pt x="1410" y="337"/>
                    </a:cubicBezTo>
                    <a:cubicBezTo>
                      <a:pt x="1358" y="331"/>
                      <a:pt x="1301" y="318"/>
                      <a:pt x="1240" y="296"/>
                    </a:cubicBezTo>
                    <a:moveTo>
                      <a:pt x="1730" y="290"/>
                    </a:moveTo>
                    <a:cubicBezTo>
                      <a:pt x="1726" y="292"/>
                      <a:pt x="1721" y="293"/>
                      <a:pt x="1717" y="295"/>
                    </a:cubicBezTo>
                    <a:cubicBezTo>
                      <a:pt x="1719" y="296"/>
                      <a:pt x="1721" y="297"/>
                      <a:pt x="1723" y="298"/>
                    </a:cubicBezTo>
                    <a:cubicBezTo>
                      <a:pt x="1727" y="296"/>
                      <a:pt x="1732" y="295"/>
                      <a:pt x="1736" y="293"/>
                    </a:cubicBezTo>
                    <a:cubicBezTo>
                      <a:pt x="1734" y="292"/>
                      <a:pt x="1732" y="291"/>
                      <a:pt x="1730" y="290"/>
                    </a:cubicBezTo>
                    <a:moveTo>
                      <a:pt x="1750" y="283"/>
                    </a:moveTo>
                    <a:cubicBezTo>
                      <a:pt x="1746" y="284"/>
                      <a:pt x="1741" y="286"/>
                      <a:pt x="1736" y="288"/>
                    </a:cubicBezTo>
                    <a:cubicBezTo>
                      <a:pt x="1738" y="289"/>
                      <a:pt x="1740" y="290"/>
                      <a:pt x="1742" y="291"/>
                    </a:cubicBezTo>
                    <a:cubicBezTo>
                      <a:pt x="1747" y="289"/>
                      <a:pt x="1751" y="288"/>
                      <a:pt x="1756" y="286"/>
                    </a:cubicBezTo>
                    <a:cubicBezTo>
                      <a:pt x="1754" y="285"/>
                      <a:pt x="1752" y="284"/>
                      <a:pt x="1750" y="283"/>
                    </a:cubicBezTo>
                    <a:moveTo>
                      <a:pt x="1771" y="275"/>
                    </a:moveTo>
                    <a:cubicBezTo>
                      <a:pt x="1766" y="277"/>
                      <a:pt x="1761" y="279"/>
                      <a:pt x="1756" y="281"/>
                    </a:cubicBezTo>
                    <a:cubicBezTo>
                      <a:pt x="1758" y="282"/>
                      <a:pt x="1760" y="283"/>
                      <a:pt x="1761" y="284"/>
                    </a:cubicBezTo>
                    <a:cubicBezTo>
                      <a:pt x="1766" y="282"/>
                      <a:pt x="1770" y="281"/>
                      <a:pt x="1774" y="279"/>
                    </a:cubicBezTo>
                    <a:cubicBezTo>
                      <a:pt x="1775" y="279"/>
                      <a:pt x="1775" y="279"/>
                      <a:pt x="1775" y="279"/>
                    </a:cubicBezTo>
                    <a:cubicBezTo>
                      <a:pt x="1774" y="277"/>
                      <a:pt x="1772" y="276"/>
                      <a:pt x="1771" y="275"/>
                    </a:cubicBezTo>
                    <a:moveTo>
                      <a:pt x="1791" y="268"/>
                    </a:moveTo>
                    <a:cubicBezTo>
                      <a:pt x="1786" y="269"/>
                      <a:pt x="1781" y="271"/>
                      <a:pt x="1776" y="273"/>
                    </a:cubicBezTo>
                    <a:cubicBezTo>
                      <a:pt x="1778" y="274"/>
                      <a:pt x="1779" y="275"/>
                      <a:pt x="1781" y="277"/>
                    </a:cubicBezTo>
                    <a:cubicBezTo>
                      <a:pt x="1786" y="275"/>
                      <a:pt x="1791" y="273"/>
                      <a:pt x="1796" y="271"/>
                    </a:cubicBezTo>
                    <a:cubicBezTo>
                      <a:pt x="1794" y="270"/>
                      <a:pt x="1793" y="269"/>
                      <a:pt x="1791" y="268"/>
                    </a:cubicBezTo>
                    <a:moveTo>
                      <a:pt x="1812" y="260"/>
                    </a:moveTo>
                    <a:cubicBezTo>
                      <a:pt x="1807" y="262"/>
                      <a:pt x="1802" y="264"/>
                      <a:pt x="1797" y="266"/>
                    </a:cubicBezTo>
                    <a:cubicBezTo>
                      <a:pt x="1798" y="267"/>
                      <a:pt x="1800" y="268"/>
                      <a:pt x="1801" y="269"/>
                    </a:cubicBezTo>
                    <a:cubicBezTo>
                      <a:pt x="1806" y="267"/>
                      <a:pt x="1811" y="266"/>
                      <a:pt x="1816" y="264"/>
                    </a:cubicBezTo>
                    <a:cubicBezTo>
                      <a:pt x="1815" y="263"/>
                      <a:pt x="1814" y="261"/>
                      <a:pt x="1812" y="260"/>
                    </a:cubicBezTo>
                    <a:moveTo>
                      <a:pt x="1833" y="253"/>
                    </a:moveTo>
                    <a:cubicBezTo>
                      <a:pt x="1828" y="255"/>
                      <a:pt x="1823" y="256"/>
                      <a:pt x="1817" y="258"/>
                    </a:cubicBezTo>
                    <a:cubicBezTo>
                      <a:pt x="1819" y="260"/>
                      <a:pt x="1820" y="261"/>
                      <a:pt x="1821" y="262"/>
                    </a:cubicBezTo>
                    <a:cubicBezTo>
                      <a:pt x="1827" y="260"/>
                      <a:pt x="1832" y="258"/>
                      <a:pt x="1837" y="257"/>
                    </a:cubicBezTo>
                    <a:cubicBezTo>
                      <a:pt x="1836" y="255"/>
                      <a:pt x="1835" y="254"/>
                      <a:pt x="1833" y="253"/>
                    </a:cubicBezTo>
                    <a:moveTo>
                      <a:pt x="1855" y="246"/>
                    </a:moveTo>
                    <a:cubicBezTo>
                      <a:pt x="1850" y="247"/>
                      <a:pt x="1844" y="249"/>
                      <a:pt x="1839" y="251"/>
                    </a:cubicBezTo>
                    <a:cubicBezTo>
                      <a:pt x="1840" y="252"/>
                      <a:pt x="1841" y="254"/>
                      <a:pt x="1842" y="255"/>
                    </a:cubicBezTo>
                    <a:cubicBezTo>
                      <a:pt x="1848" y="253"/>
                      <a:pt x="1853" y="251"/>
                      <a:pt x="1859" y="250"/>
                    </a:cubicBezTo>
                    <a:cubicBezTo>
                      <a:pt x="1858" y="248"/>
                      <a:pt x="1856" y="247"/>
                      <a:pt x="1855" y="246"/>
                    </a:cubicBezTo>
                    <a:moveTo>
                      <a:pt x="1878" y="239"/>
                    </a:moveTo>
                    <a:cubicBezTo>
                      <a:pt x="1872" y="241"/>
                      <a:pt x="1866" y="242"/>
                      <a:pt x="1860" y="244"/>
                    </a:cubicBezTo>
                    <a:cubicBezTo>
                      <a:pt x="1862" y="245"/>
                      <a:pt x="1863" y="247"/>
                      <a:pt x="1864" y="248"/>
                    </a:cubicBezTo>
                    <a:cubicBezTo>
                      <a:pt x="1870" y="246"/>
                      <a:pt x="1876" y="245"/>
                      <a:pt x="1882" y="243"/>
                    </a:cubicBezTo>
                    <a:cubicBezTo>
                      <a:pt x="1880" y="242"/>
                      <a:pt x="1879" y="240"/>
                      <a:pt x="1878" y="239"/>
                    </a:cubicBezTo>
                    <a:moveTo>
                      <a:pt x="1901" y="234"/>
                    </a:moveTo>
                    <a:cubicBezTo>
                      <a:pt x="1895" y="235"/>
                      <a:pt x="1889" y="236"/>
                      <a:pt x="1883" y="238"/>
                    </a:cubicBezTo>
                    <a:cubicBezTo>
                      <a:pt x="1884" y="239"/>
                      <a:pt x="1886" y="240"/>
                      <a:pt x="1887" y="242"/>
                    </a:cubicBezTo>
                    <a:cubicBezTo>
                      <a:pt x="1893" y="240"/>
                      <a:pt x="1898" y="239"/>
                      <a:pt x="1904" y="238"/>
                    </a:cubicBezTo>
                    <a:cubicBezTo>
                      <a:pt x="1903" y="236"/>
                      <a:pt x="1902" y="235"/>
                      <a:pt x="1901" y="234"/>
                    </a:cubicBezTo>
                    <a:moveTo>
                      <a:pt x="1979" y="226"/>
                    </a:moveTo>
                    <a:cubicBezTo>
                      <a:pt x="1980" y="228"/>
                      <a:pt x="1982" y="229"/>
                      <a:pt x="1983" y="231"/>
                    </a:cubicBezTo>
                    <a:cubicBezTo>
                      <a:pt x="2070" y="234"/>
                      <a:pt x="2146" y="262"/>
                      <a:pt x="2225" y="291"/>
                    </a:cubicBezTo>
                    <a:cubicBezTo>
                      <a:pt x="2228" y="292"/>
                      <a:pt x="2232" y="293"/>
                      <a:pt x="2235" y="295"/>
                    </a:cubicBezTo>
                    <a:cubicBezTo>
                      <a:pt x="2240" y="296"/>
                      <a:pt x="2245" y="298"/>
                      <a:pt x="2251" y="299"/>
                    </a:cubicBezTo>
                    <a:cubicBezTo>
                      <a:pt x="2337" y="326"/>
                      <a:pt x="2425" y="354"/>
                      <a:pt x="2530" y="354"/>
                    </a:cubicBezTo>
                    <a:cubicBezTo>
                      <a:pt x="2546" y="354"/>
                      <a:pt x="2562" y="353"/>
                      <a:pt x="2579" y="352"/>
                    </a:cubicBezTo>
                    <a:cubicBezTo>
                      <a:pt x="2580" y="351"/>
                      <a:pt x="2580" y="351"/>
                      <a:pt x="2581" y="350"/>
                    </a:cubicBezTo>
                    <a:cubicBezTo>
                      <a:pt x="2561" y="352"/>
                      <a:pt x="2541" y="353"/>
                      <a:pt x="2521" y="353"/>
                    </a:cubicBezTo>
                    <a:cubicBezTo>
                      <a:pt x="2408" y="353"/>
                      <a:pt x="2317" y="319"/>
                      <a:pt x="2227" y="286"/>
                    </a:cubicBezTo>
                    <a:cubicBezTo>
                      <a:pt x="2145" y="256"/>
                      <a:pt x="2068" y="228"/>
                      <a:pt x="1979" y="226"/>
                    </a:cubicBezTo>
                    <a:moveTo>
                      <a:pt x="1968" y="226"/>
                    </a:moveTo>
                    <a:cubicBezTo>
                      <a:pt x="1968" y="226"/>
                      <a:pt x="1968" y="226"/>
                      <a:pt x="1968" y="226"/>
                    </a:cubicBezTo>
                    <a:cubicBezTo>
                      <a:pt x="1947" y="226"/>
                      <a:pt x="1927" y="228"/>
                      <a:pt x="1906" y="233"/>
                    </a:cubicBezTo>
                    <a:cubicBezTo>
                      <a:pt x="1907" y="234"/>
                      <a:pt x="1908" y="235"/>
                      <a:pt x="1909" y="237"/>
                    </a:cubicBezTo>
                    <a:cubicBezTo>
                      <a:pt x="1929" y="233"/>
                      <a:pt x="1948" y="231"/>
                      <a:pt x="1968" y="231"/>
                    </a:cubicBezTo>
                    <a:cubicBezTo>
                      <a:pt x="1968" y="231"/>
                      <a:pt x="1968" y="231"/>
                      <a:pt x="1968" y="231"/>
                    </a:cubicBezTo>
                    <a:cubicBezTo>
                      <a:pt x="1971" y="231"/>
                      <a:pt x="1975" y="231"/>
                      <a:pt x="1978" y="231"/>
                    </a:cubicBezTo>
                    <a:cubicBezTo>
                      <a:pt x="1976" y="229"/>
                      <a:pt x="1975" y="227"/>
                      <a:pt x="1973" y="226"/>
                    </a:cubicBezTo>
                    <a:cubicBezTo>
                      <a:pt x="1971" y="226"/>
                      <a:pt x="1970" y="226"/>
                      <a:pt x="1968" y="226"/>
                    </a:cubicBezTo>
                    <a:moveTo>
                      <a:pt x="2999" y="185"/>
                    </a:moveTo>
                    <a:cubicBezTo>
                      <a:pt x="2915" y="238"/>
                      <a:pt x="2840" y="276"/>
                      <a:pt x="2772" y="302"/>
                    </a:cubicBezTo>
                    <a:cubicBezTo>
                      <a:pt x="2773" y="303"/>
                      <a:pt x="2774" y="304"/>
                      <a:pt x="2775" y="306"/>
                    </a:cubicBezTo>
                    <a:cubicBezTo>
                      <a:pt x="2846" y="278"/>
                      <a:pt x="2922" y="239"/>
                      <a:pt x="3002" y="189"/>
                    </a:cubicBezTo>
                    <a:cubicBezTo>
                      <a:pt x="2999" y="185"/>
                      <a:pt x="2999" y="185"/>
                      <a:pt x="2999" y="185"/>
                    </a:cubicBezTo>
                    <a:moveTo>
                      <a:pt x="971" y="171"/>
                    </a:moveTo>
                    <a:cubicBezTo>
                      <a:pt x="969" y="172"/>
                      <a:pt x="968" y="173"/>
                      <a:pt x="966" y="174"/>
                    </a:cubicBezTo>
                    <a:cubicBezTo>
                      <a:pt x="1022" y="198"/>
                      <a:pt x="1081" y="226"/>
                      <a:pt x="1142" y="257"/>
                    </a:cubicBezTo>
                    <a:cubicBezTo>
                      <a:pt x="1171" y="272"/>
                      <a:pt x="1199" y="285"/>
                      <a:pt x="1226" y="295"/>
                    </a:cubicBezTo>
                    <a:cubicBezTo>
                      <a:pt x="1228" y="294"/>
                      <a:pt x="1230" y="293"/>
                      <a:pt x="1231" y="292"/>
                    </a:cubicBezTo>
                    <a:cubicBezTo>
                      <a:pt x="1203" y="281"/>
                      <a:pt x="1174" y="268"/>
                      <a:pt x="1144" y="253"/>
                    </a:cubicBezTo>
                    <a:cubicBezTo>
                      <a:pt x="1084" y="222"/>
                      <a:pt x="1026" y="195"/>
                      <a:pt x="971" y="171"/>
                    </a:cubicBezTo>
                    <a:moveTo>
                      <a:pt x="568" y="36"/>
                    </a:moveTo>
                    <a:cubicBezTo>
                      <a:pt x="567" y="37"/>
                      <a:pt x="565" y="38"/>
                      <a:pt x="563" y="40"/>
                    </a:cubicBezTo>
                    <a:cubicBezTo>
                      <a:pt x="675" y="64"/>
                      <a:pt x="806" y="105"/>
                      <a:pt x="957" y="170"/>
                    </a:cubicBezTo>
                    <a:cubicBezTo>
                      <a:pt x="958" y="169"/>
                      <a:pt x="960" y="168"/>
                      <a:pt x="962" y="167"/>
                    </a:cubicBezTo>
                    <a:cubicBezTo>
                      <a:pt x="811" y="102"/>
                      <a:pt x="680" y="61"/>
                      <a:pt x="568" y="36"/>
                    </a:cubicBezTo>
                    <a:moveTo>
                      <a:pt x="557" y="33"/>
                    </a:moveTo>
                    <a:cubicBezTo>
                      <a:pt x="555" y="35"/>
                      <a:pt x="554" y="36"/>
                      <a:pt x="552" y="37"/>
                    </a:cubicBezTo>
                    <a:cubicBezTo>
                      <a:pt x="553" y="37"/>
                      <a:pt x="555" y="38"/>
                      <a:pt x="557" y="38"/>
                    </a:cubicBezTo>
                    <a:cubicBezTo>
                      <a:pt x="558" y="37"/>
                      <a:pt x="560" y="36"/>
                      <a:pt x="562" y="34"/>
                    </a:cubicBezTo>
                    <a:cubicBezTo>
                      <a:pt x="560" y="34"/>
                      <a:pt x="559" y="34"/>
                      <a:pt x="557" y="33"/>
                    </a:cubicBezTo>
                    <a:moveTo>
                      <a:pt x="547" y="31"/>
                    </a:moveTo>
                    <a:cubicBezTo>
                      <a:pt x="545" y="32"/>
                      <a:pt x="543" y="34"/>
                      <a:pt x="541" y="35"/>
                    </a:cubicBezTo>
                    <a:cubicBezTo>
                      <a:pt x="542" y="35"/>
                      <a:pt x="544" y="35"/>
                      <a:pt x="545" y="36"/>
                    </a:cubicBezTo>
                    <a:cubicBezTo>
                      <a:pt x="547" y="34"/>
                      <a:pt x="549" y="33"/>
                      <a:pt x="550" y="32"/>
                    </a:cubicBezTo>
                    <a:cubicBezTo>
                      <a:pt x="549" y="32"/>
                      <a:pt x="548" y="31"/>
                      <a:pt x="547" y="31"/>
                    </a:cubicBezTo>
                    <a:moveTo>
                      <a:pt x="536" y="29"/>
                    </a:moveTo>
                    <a:cubicBezTo>
                      <a:pt x="534" y="30"/>
                      <a:pt x="532" y="31"/>
                      <a:pt x="530" y="33"/>
                    </a:cubicBezTo>
                    <a:cubicBezTo>
                      <a:pt x="531" y="33"/>
                      <a:pt x="533" y="33"/>
                      <a:pt x="534" y="33"/>
                    </a:cubicBezTo>
                    <a:cubicBezTo>
                      <a:pt x="536" y="32"/>
                      <a:pt x="538" y="31"/>
                      <a:pt x="540" y="30"/>
                    </a:cubicBezTo>
                    <a:cubicBezTo>
                      <a:pt x="539" y="29"/>
                      <a:pt x="537" y="29"/>
                      <a:pt x="536" y="29"/>
                    </a:cubicBezTo>
                    <a:moveTo>
                      <a:pt x="526" y="27"/>
                    </a:moveTo>
                    <a:cubicBezTo>
                      <a:pt x="523" y="28"/>
                      <a:pt x="521" y="29"/>
                      <a:pt x="519" y="30"/>
                    </a:cubicBezTo>
                    <a:cubicBezTo>
                      <a:pt x="520" y="31"/>
                      <a:pt x="522" y="31"/>
                      <a:pt x="523" y="31"/>
                    </a:cubicBezTo>
                    <a:cubicBezTo>
                      <a:pt x="525" y="30"/>
                      <a:pt x="527" y="29"/>
                      <a:pt x="529" y="27"/>
                    </a:cubicBezTo>
                    <a:cubicBezTo>
                      <a:pt x="528" y="27"/>
                      <a:pt x="527" y="27"/>
                      <a:pt x="526" y="27"/>
                    </a:cubicBezTo>
                    <a:moveTo>
                      <a:pt x="516" y="25"/>
                    </a:moveTo>
                    <a:cubicBezTo>
                      <a:pt x="515" y="26"/>
                      <a:pt x="514" y="27"/>
                      <a:pt x="513" y="28"/>
                    </a:cubicBezTo>
                    <a:cubicBezTo>
                      <a:pt x="514" y="27"/>
                      <a:pt x="516" y="26"/>
                      <a:pt x="518" y="25"/>
                    </a:cubicBezTo>
                    <a:cubicBezTo>
                      <a:pt x="517" y="25"/>
                      <a:pt x="517" y="25"/>
                      <a:pt x="516" y="25"/>
                    </a:cubicBezTo>
                    <a:moveTo>
                      <a:pt x="505" y="23"/>
                    </a:moveTo>
                    <a:cubicBezTo>
                      <a:pt x="502" y="24"/>
                      <a:pt x="500" y="25"/>
                      <a:pt x="497" y="26"/>
                    </a:cubicBezTo>
                    <a:cubicBezTo>
                      <a:pt x="498" y="26"/>
                      <a:pt x="499" y="27"/>
                      <a:pt x="500" y="27"/>
                    </a:cubicBezTo>
                    <a:cubicBezTo>
                      <a:pt x="502" y="26"/>
                      <a:pt x="505" y="24"/>
                      <a:pt x="507" y="23"/>
                    </a:cubicBezTo>
                    <a:cubicBezTo>
                      <a:pt x="506" y="23"/>
                      <a:pt x="506" y="23"/>
                      <a:pt x="505" y="23"/>
                    </a:cubicBezTo>
                    <a:moveTo>
                      <a:pt x="74" y="22"/>
                    </a:moveTo>
                    <a:cubicBezTo>
                      <a:pt x="25" y="34"/>
                      <a:pt x="0" y="47"/>
                      <a:pt x="0" y="47"/>
                    </a:cubicBezTo>
                    <a:cubicBezTo>
                      <a:pt x="2" y="52"/>
                      <a:pt x="2" y="52"/>
                      <a:pt x="2" y="52"/>
                    </a:cubicBezTo>
                    <a:cubicBezTo>
                      <a:pt x="2" y="51"/>
                      <a:pt x="27" y="38"/>
                      <a:pt x="77" y="26"/>
                    </a:cubicBezTo>
                    <a:cubicBezTo>
                      <a:pt x="76" y="24"/>
                      <a:pt x="75" y="23"/>
                      <a:pt x="74" y="22"/>
                    </a:cubicBezTo>
                    <a:moveTo>
                      <a:pt x="495" y="21"/>
                    </a:moveTo>
                    <a:cubicBezTo>
                      <a:pt x="492" y="22"/>
                      <a:pt x="489" y="23"/>
                      <a:pt x="486" y="24"/>
                    </a:cubicBezTo>
                    <a:cubicBezTo>
                      <a:pt x="487" y="24"/>
                      <a:pt x="488" y="25"/>
                      <a:pt x="488" y="25"/>
                    </a:cubicBezTo>
                    <a:cubicBezTo>
                      <a:pt x="491" y="24"/>
                      <a:pt x="494" y="22"/>
                      <a:pt x="496" y="21"/>
                    </a:cubicBezTo>
                    <a:cubicBezTo>
                      <a:pt x="496" y="21"/>
                      <a:pt x="495" y="21"/>
                      <a:pt x="495" y="21"/>
                    </a:cubicBezTo>
                    <a:moveTo>
                      <a:pt x="485" y="19"/>
                    </a:moveTo>
                    <a:cubicBezTo>
                      <a:pt x="481" y="20"/>
                      <a:pt x="478" y="21"/>
                      <a:pt x="475" y="22"/>
                    </a:cubicBezTo>
                    <a:cubicBezTo>
                      <a:pt x="476" y="23"/>
                      <a:pt x="476" y="23"/>
                      <a:pt x="477" y="23"/>
                    </a:cubicBezTo>
                    <a:cubicBezTo>
                      <a:pt x="480" y="22"/>
                      <a:pt x="482" y="20"/>
                      <a:pt x="485" y="19"/>
                    </a:cubicBezTo>
                    <a:cubicBezTo>
                      <a:pt x="485" y="19"/>
                      <a:pt x="485" y="19"/>
                      <a:pt x="485" y="19"/>
                    </a:cubicBezTo>
                    <a:moveTo>
                      <a:pt x="471" y="19"/>
                    </a:moveTo>
                    <a:cubicBezTo>
                      <a:pt x="469" y="19"/>
                      <a:pt x="466" y="20"/>
                      <a:pt x="464" y="21"/>
                    </a:cubicBezTo>
                    <a:cubicBezTo>
                      <a:pt x="465" y="21"/>
                      <a:pt x="465" y="21"/>
                      <a:pt x="465" y="21"/>
                    </a:cubicBezTo>
                    <a:cubicBezTo>
                      <a:pt x="467" y="20"/>
                      <a:pt x="469" y="19"/>
                      <a:pt x="471" y="19"/>
                    </a:cubicBezTo>
                    <a:moveTo>
                      <a:pt x="270" y="0"/>
                    </a:moveTo>
                    <a:cubicBezTo>
                      <a:pt x="189" y="0"/>
                      <a:pt x="127" y="9"/>
                      <a:pt x="82" y="20"/>
                    </a:cubicBezTo>
                    <a:cubicBezTo>
                      <a:pt x="84" y="21"/>
                      <a:pt x="85" y="22"/>
                      <a:pt x="86" y="24"/>
                    </a:cubicBezTo>
                    <a:cubicBezTo>
                      <a:pt x="130" y="13"/>
                      <a:pt x="191" y="4"/>
                      <a:pt x="270" y="4"/>
                    </a:cubicBezTo>
                    <a:cubicBezTo>
                      <a:pt x="273" y="4"/>
                      <a:pt x="276" y="4"/>
                      <a:pt x="278" y="4"/>
                    </a:cubicBezTo>
                    <a:cubicBezTo>
                      <a:pt x="293" y="5"/>
                      <a:pt x="310" y="5"/>
                      <a:pt x="327" y="6"/>
                    </a:cubicBezTo>
                    <a:cubicBezTo>
                      <a:pt x="336" y="6"/>
                      <a:pt x="346" y="6"/>
                      <a:pt x="355" y="6"/>
                    </a:cubicBezTo>
                    <a:cubicBezTo>
                      <a:pt x="367" y="6"/>
                      <a:pt x="378" y="6"/>
                      <a:pt x="390" y="6"/>
                    </a:cubicBezTo>
                    <a:cubicBezTo>
                      <a:pt x="348" y="2"/>
                      <a:pt x="311" y="0"/>
                      <a:pt x="278" y="0"/>
                    </a:cubicBezTo>
                    <a:cubicBezTo>
                      <a:pt x="275" y="0"/>
                      <a:pt x="273" y="0"/>
                      <a:pt x="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6" name="Freeform 6">
                <a:extLst>
                  <a:ext uri="{FF2B5EF4-FFF2-40B4-BE49-F238E27FC236}">
                    <a16:creationId xmlns:a16="http://schemas.microsoft.com/office/drawing/2014/main" id="{8084223C-9814-40EF-98AC-FB2B2679973F}"/>
                  </a:ext>
                </a:extLst>
              </p:cNvPr>
              <p:cNvSpPr>
                <a:spLocks noEditPoints="1"/>
              </p:cNvSpPr>
              <p:nvPr/>
            </p:nvSpPr>
            <p:spPr bwMode="auto">
              <a:xfrm>
                <a:off x="4" y="1457"/>
                <a:ext cx="5754" cy="670"/>
              </a:xfrm>
              <a:custGeom>
                <a:avLst/>
                <a:gdLst>
                  <a:gd name="T0" fmla="*/ 1541 w 3003"/>
                  <a:gd name="T1" fmla="*/ 329 h 349"/>
                  <a:gd name="T2" fmla="*/ 1642 w 3003"/>
                  <a:gd name="T3" fmla="*/ 321 h 349"/>
                  <a:gd name="T4" fmla="*/ 1600 w 3003"/>
                  <a:gd name="T5" fmla="*/ 322 h 349"/>
                  <a:gd name="T6" fmla="*/ 1422 w 3003"/>
                  <a:gd name="T7" fmla="*/ 313 h 349"/>
                  <a:gd name="T8" fmla="*/ 1422 w 3003"/>
                  <a:gd name="T9" fmla="*/ 313 h 349"/>
                  <a:gd name="T10" fmla="*/ 1673 w 3003"/>
                  <a:gd name="T11" fmla="*/ 314 h 349"/>
                  <a:gd name="T12" fmla="*/ 1678 w 3003"/>
                  <a:gd name="T13" fmla="*/ 310 h 349"/>
                  <a:gd name="T14" fmla="*/ 1688 w 3003"/>
                  <a:gd name="T15" fmla="*/ 308 h 349"/>
                  <a:gd name="T16" fmla="*/ 1708 w 3003"/>
                  <a:gd name="T17" fmla="*/ 309 h 349"/>
                  <a:gd name="T18" fmla="*/ 2767 w 3003"/>
                  <a:gd name="T19" fmla="*/ 303 h 349"/>
                  <a:gd name="T20" fmla="*/ 2584 w 3003"/>
                  <a:gd name="T21" fmla="*/ 347 h 349"/>
                  <a:gd name="T22" fmla="*/ 1729 w 3003"/>
                  <a:gd name="T23" fmla="*/ 299 h 349"/>
                  <a:gd name="T24" fmla="*/ 1736 w 3003"/>
                  <a:gd name="T25" fmla="*/ 302 h 349"/>
                  <a:gd name="T26" fmla="*/ 1736 w 3003"/>
                  <a:gd name="T27" fmla="*/ 297 h 349"/>
                  <a:gd name="T28" fmla="*/ 1749 w 3003"/>
                  <a:gd name="T29" fmla="*/ 293 h 349"/>
                  <a:gd name="T30" fmla="*/ 1762 w 3003"/>
                  <a:gd name="T31" fmla="*/ 295 h 349"/>
                  <a:gd name="T32" fmla="*/ 1790 w 3003"/>
                  <a:gd name="T33" fmla="*/ 282 h 349"/>
                  <a:gd name="T34" fmla="*/ 1795 w 3003"/>
                  <a:gd name="T35" fmla="*/ 286 h 349"/>
                  <a:gd name="T36" fmla="*/ 1804 w 3003"/>
                  <a:gd name="T37" fmla="*/ 278 h 349"/>
                  <a:gd name="T38" fmla="*/ 1805 w 3003"/>
                  <a:gd name="T39" fmla="*/ 283 h 349"/>
                  <a:gd name="T40" fmla="*/ 1270 w 3003"/>
                  <a:gd name="T41" fmla="*/ 270 h 349"/>
                  <a:gd name="T42" fmla="*/ 1413 w 3003"/>
                  <a:gd name="T43" fmla="*/ 312 h 349"/>
                  <a:gd name="T44" fmla="*/ 1816 w 3003"/>
                  <a:gd name="T45" fmla="*/ 275 h 349"/>
                  <a:gd name="T46" fmla="*/ 1831 w 3003"/>
                  <a:gd name="T47" fmla="*/ 270 h 349"/>
                  <a:gd name="T48" fmla="*/ 1841 w 3003"/>
                  <a:gd name="T49" fmla="*/ 273 h 349"/>
                  <a:gd name="T50" fmla="*/ 1874 w 3003"/>
                  <a:gd name="T51" fmla="*/ 259 h 349"/>
                  <a:gd name="T52" fmla="*/ 1878 w 3003"/>
                  <a:gd name="T53" fmla="*/ 263 h 349"/>
                  <a:gd name="T54" fmla="*/ 1879 w 3003"/>
                  <a:gd name="T55" fmla="*/ 258 h 349"/>
                  <a:gd name="T56" fmla="*/ 1896 w 3003"/>
                  <a:gd name="T57" fmla="*/ 254 h 349"/>
                  <a:gd name="T58" fmla="*/ 1905 w 3003"/>
                  <a:gd name="T59" fmla="*/ 257 h 349"/>
                  <a:gd name="T60" fmla="*/ 2000 w 3003"/>
                  <a:gd name="T61" fmla="*/ 242 h 349"/>
                  <a:gd name="T62" fmla="*/ 2283 w 3003"/>
                  <a:gd name="T63" fmla="*/ 308 h 349"/>
                  <a:gd name="T64" fmla="*/ 2580 w 3003"/>
                  <a:gd name="T65" fmla="*/ 346 h 349"/>
                  <a:gd name="T66" fmla="*/ 2236 w 3003"/>
                  <a:gd name="T67" fmla="*/ 289 h 349"/>
                  <a:gd name="T68" fmla="*/ 1991 w 3003"/>
                  <a:gd name="T69" fmla="*/ 242 h 349"/>
                  <a:gd name="T70" fmla="*/ 1991 w 3003"/>
                  <a:gd name="T71" fmla="*/ 247 h 349"/>
                  <a:gd name="T72" fmla="*/ 1995 w 3003"/>
                  <a:gd name="T73" fmla="*/ 242 h 349"/>
                  <a:gd name="T74" fmla="*/ 2776 w 3003"/>
                  <a:gd name="T75" fmla="*/ 300 h 349"/>
                  <a:gd name="T76" fmla="*/ 3003 w 3003"/>
                  <a:gd name="T77" fmla="*/ 190 h 349"/>
                  <a:gd name="T78" fmla="*/ 997 w 3003"/>
                  <a:gd name="T79" fmla="*/ 151 h 349"/>
                  <a:gd name="T80" fmla="*/ 1261 w 3003"/>
                  <a:gd name="T81" fmla="*/ 267 h 349"/>
                  <a:gd name="T82" fmla="*/ 93 w 3003"/>
                  <a:gd name="T83" fmla="*/ 37 h 349"/>
                  <a:gd name="T84" fmla="*/ 97 w 3003"/>
                  <a:gd name="T85" fmla="*/ 41 h 349"/>
                  <a:gd name="T86" fmla="*/ 577 w 3003"/>
                  <a:gd name="T87" fmla="*/ 24 h 349"/>
                  <a:gd name="T88" fmla="*/ 583 w 3003"/>
                  <a:gd name="T89" fmla="*/ 20 h 349"/>
                  <a:gd name="T90" fmla="*/ 570 w 3003"/>
                  <a:gd name="T91" fmla="*/ 23 h 349"/>
                  <a:gd name="T92" fmla="*/ 561 w 3003"/>
                  <a:gd name="T93" fmla="*/ 17 h 349"/>
                  <a:gd name="T94" fmla="*/ 564 w 3003"/>
                  <a:gd name="T95" fmla="*/ 17 h 349"/>
                  <a:gd name="T96" fmla="*/ 544 w 3003"/>
                  <a:gd name="T97" fmla="*/ 19 h 349"/>
                  <a:gd name="T98" fmla="*/ 551 w 3003"/>
                  <a:gd name="T99" fmla="*/ 15 h 349"/>
                  <a:gd name="T100" fmla="*/ 536 w 3003"/>
                  <a:gd name="T101" fmla="*/ 18 h 349"/>
                  <a:gd name="T102" fmla="*/ 530 w 3003"/>
                  <a:gd name="T103" fmla="*/ 12 h 349"/>
                  <a:gd name="T104" fmla="*/ 532 w 3003"/>
                  <a:gd name="T105" fmla="*/ 12 h 349"/>
                  <a:gd name="T106" fmla="*/ 489 w 3003"/>
                  <a:gd name="T107" fmla="*/ 12 h 349"/>
                  <a:gd name="T108" fmla="*/ 520 w 3003"/>
                  <a:gd name="T109" fmla="*/ 11 h 349"/>
                  <a:gd name="T110" fmla="*/ 519 w 3003"/>
                  <a:gd name="T111" fmla="*/ 12 h 349"/>
                  <a:gd name="T112" fmla="*/ 510 w 3003"/>
                  <a:gd name="T113" fmla="*/ 9 h 349"/>
                  <a:gd name="T114" fmla="*/ 510 w 3003"/>
                  <a:gd name="T115" fmla="*/ 9 h 349"/>
                  <a:gd name="T116" fmla="*/ 328 w 3003"/>
                  <a:gd name="T117" fmla="*/ 0 h 349"/>
                  <a:gd name="T118" fmla="*/ 105 w 3003"/>
                  <a:gd name="T119" fmla="*/ 38 h 349"/>
                  <a:gd name="T120" fmla="*/ 363 w 3003"/>
                  <a:gd name="T121" fmla="*/ 4 h 349"/>
                  <a:gd name="T122" fmla="*/ 356 w 3003"/>
                  <a:gd name="T12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03" h="349">
                    <a:moveTo>
                      <a:pt x="1452" y="318"/>
                    </a:moveTo>
                    <a:cubicBezTo>
                      <a:pt x="1450" y="319"/>
                      <a:pt x="1447" y="321"/>
                      <a:pt x="1445" y="322"/>
                    </a:cubicBezTo>
                    <a:cubicBezTo>
                      <a:pt x="1479" y="327"/>
                      <a:pt x="1511" y="329"/>
                      <a:pt x="1541" y="329"/>
                    </a:cubicBezTo>
                    <a:cubicBezTo>
                      <a:pt x="1548" y="329"/>
                      <a:pt x="1554" y="329"/>
                      <a:pt x="1560" y="329"/>
                    </a:cubicBezTo>
                    <a:cubicBezTo>
                      <a:pt x="1575" y="328"/>
                      <a:pt x="1589" y="327"/>
                      <a:pt x="1604" y="326"/>
                    </a:cubicBezTo>
                    <a:cubicBezTo>
                      <a:pt x="1617" y="325"/>
                      <a:pt x="1629" y="323"/>
                      <a:pt x="1642" y="321"/>
                    </a:cubicBezTo>
                    <a:cubicBezTo>
                      <a:pt x="1634" y="322"/>
                      <a:pt x="1626" y="322"/>
                      <a:pt x="1617" y="322"/>
                    </a:cubicBezTo>
                    <a:cubicBezTo>
                      <a:pt x="1617" y="322"/>
                      <a:pt x="1617" y="322"/>
                      <a:pt x="1617" y="322"/>
                    </a:cubicBezTo>
                    <a:cubicBezTo>
                      <a:pt x="1611" y="322"/>
                      <a:pt x="1606" y="322"/>
                      <a:pt x="1600" y="322"/>
                    </a:cubicBezTo>
                    <a:cubicBezTo>
                      <a:pt x="1581" y="323"/>
                      <a:pt x="1562" y="324"/>
                      <a:pt x="1541" y="324"/>
                    </a:cubicBezTo>
                    <a:cubicBezTo>
                      <a:pt x="1513" y="324"/>
                      <a:pt x="1483" y="322"/>
                      <a:pt x="1452" y="318"/>
                    </a:cubicBezTo>
                    <a:moveTo>
                      <a:pt x="1422" y="313"/>
                    </a:moveTo>
                    <a:cubicBezTo>
                      <a:pt x="1426" y="316"/>
                      <a:pt x="1429" y="318"/>
                      <a:pt x="1432" y="320"/>
                    </a:cubicBezTo>
                    <a:cubicBezTo>
                      <a:pt x="1434" y="319"/>
                      <a:pt x="1436" y="317"/>
                      <a:pt x="1439" y="316"/>
                    </a:cubicBezTo>
                    <a:cubicBezTo>
                      <a:pt x="1433" y="315"/>
                      <a:pt x="1428" y="314"/>
                      <a:pt x="1422" y="313"/>
                    </a:cubicBezTo>
                    <a:moveTo>
                      <a:pt x="1664" y="313"/>
                    </a:moveTo>
                    <a:cubicBezTo>
                      <a:pt x="1663" y="313"/>
                      <a:pt x="1661" y="313"/>
                      <a:pt x="1660" y="314"/>
                    </a:cubicBezTo>
                    <a:cubicBezTo>
                      <a:pt x="1664" y="314"/>
                      <a:pt x="1669" y="314"/>
                      <a:pt x="1673" y="314"/>
                    </a:cubicBezTo>
                    <a:cubicBezTo>
                      <a:pt x="1670" y="314"/>
                      <a:pt x="1667" y="313"/>
                      <a:pt x="1664" y="313"/>
                    </a:cubicBezTo>
                    <a:moveTo>
                      <a:pt x="1688" y="308"/>
                    </a:moveTo>
                    <a:cubicBezTo>
                      <a:pt x="1685" y="309"/>
                      <a:pt x="1681" y="310"/>
                      <a:pt x="1678" y="310"/>
                    </a:cubicBezTo>
                    <a:cubicBezTo>
                      <a:pt x="1683" y="311"/>
                      <a:pt x="1688" y="312"/>
                      <a:pt x="1692" y="312"/>
                    </a:cubicBezTo>
                    <a:cubicBezTo>
                      <a:pt x="1694" y="312"/>
                      <a:pt x="1696" y="311"/>
                      <a:pt x="1698" y="311"/>
                    </a:cubicBezTo>
                    <a:cubicBezTo>
                      <a:pt x="1695" y="310"/>
                      <a:pt x="1691" y="309"/>
                      <a:pt x="1688" y="308"/>
                    </a:cubicBezTo>
                    <a:moveTo>
                      <a:pt x="1708" y="304"/>
                    </a:moveTo>
                    <a:cubicBezTo>
                      <a:pt x="1704" y="305"/>
                      <a:pt x="1701" y="305"/>
                      <a:pt x="1697" y="306"/>
                    </a:cubicBezTo>
                    <a:cubicBezTo>
                      <a:pt x="1701" y="307"/>
                      <a:pt x="1704" y="308"/>
                      <a:pt x="1708" y="309"/>
                    </a:cubicBezTo>
                    <a:cubicBezTo>
                      <a:pt x="1711" y="308"/>
                      <a:pt x="1714" y="307"/>
                      <a:pt x="1716" y="307"/>
                    </a:cubicBezTo>
                    <a:cubicBezTo>
                      <a:pt x="1714" y="306"/>
                      <a:pt x="1711" y="305"/>
                      <a:pt x="1708" y="304"/>
                    </a:cubicBezTo>
                    <a:moveTo>
                      <a:pt x="2767" y="303"/>
                    </a:moveTo>
                    <a:cubicBezTo>
                      <a:pt x="2761" y="305"/>
                      <a:pt x="2755" y="307"/>
                      <a:pt x="2749" y="309"/>
                    </a:cubicBezTo>
                    <a:cubicBezTo>
                      <a:pt x="2690" y="330"/>
                      <a:pt x="2636" y="341"/>
                      <a:pt x="2586" y="345"/>
                    </a:cubicBezTo>
                    <a:cubicBezTo>
                      <a:pt x="2586" y="346"/>
                      <a:pt x="2585" y="347"/>
                      <a:pt x="2584" y="347"/>
                    </a:cubicBezTo>
                    <a:cubicBezTo>
                      <a:pt x="2641" y="343"/>
                      <a:pt x="2702" y="331"/>
                      <a:pt x="2771" y="307"/>
                    </a:cubicBezTo>
                    <a:cubicBezTo>
                      <a:pt x="2770" y="305"/>
                      <a:pt x="2769" y="304"/>
                      <a:pt x="2767" y="303"/>
                    </a:cubicBezTo>
                    <a:moveTo>
                      <a:pt x="1729" y="299"/>
                    </a:moveTo>
                    <a:cubicBezTo>
                      <a:pt x="1725" y="300"/>
                      <a:pt x="1721" y="301"/>
                      <a:pt x="1717" y="302"/>
                    </a:cubicBezTo>
                    <a:cubicBezTo>
                      <a:pt x="1720" y="303"/>
                      <a:pt x="1722" y="304"/>
                      <a:pt x="1725" y="304"/>
                    </a:cubicBezTo>
                    <a:cubicBezTo>
                      <a:pt x="1729" y="304"/>
                      <a:pt x="1732" y="303"/>
                      <a:pt x="1736" y="302"/>
                    </a:cubicBezTo>
                    <a:cubicBezTo>
                      <a:pt x="1733" y="301"/>
                      <a:pt x="1731" y="300"/>
                      <a:pt x="1729" y="299"/>
                    </a:cubicBezTo>
                    <a:moveTo>
                      <a:pt x="1749" y="293"/>
                    </a:moveTo>
                    <a:cubicBezTo>
                      <a:pt x="1745" y="295"/>
                      <a:pt x="1741" y="296"/>
                      <a:pt x="1736" y="297"/>
                    </a:cubicBezTo>
                    <a:cubicBezTo>
                      <a:pt x="1739" y="298"/>
                      <a:pt x="1741" y="299"/>
                      <a:pt x="1743" y="300"/>
                    </a:cubicBezTo>
                    <a:cubicBezTo>
                      <a:pt x="1747" y="299"/>
                      <a:pt x="1751" y="298"/>
                      <a:pt x="1755" y="297"/>
                    </a:cubicBezTo>
                    <a:cubicBezTo>
                      <a:pt x="1753" y="296"/>
                      <a:pt x="1751" y="294"/>
                      <a:pt x="1749" y="293"/>
                    </a:cubicBezTo>
                    <a:moveTo>
                      <a:pt x="1769" y="288"/>
                    </a:moveTo>
                    <a:cubicBezTo>
                      <a:pt x="1765" y="289"/>
                      <a:pt x="1760" y="290"/>
                      <a:pt x="1756" y="292"/>
                    </a:cubicBezTo>
                    <a:cubicBezTo>
                      <a:pt x="1758" y="293"/>
                      <a:pt x="1760" y="294"/>
                      <a:pt x="1762" y="295"/>
                    </a:cubicBezTo>
                    <a:cubicBezTo>
                      <a:pt x="1766" y="294"/>
                      <a:pt x="1771" y="292"/>
                      <a:pt x="1775" y="291"/>
                    </a:cubicBezTo>
                    <a:cubicBezTo>
                      <a:pt x="1773" y="290"/>
                      <a:pt x="1771" y="289"/>
                      <a:pt x="1769" y="288"/>
                    </a:cubicBezTo>
                    <a:moveTo>
                      <a:pt x="1790" y="282"/>
                    </a:moveTo>
                    <a:cubicBezTo>
                      <a:pt x="1785" y="283"/>
                      <a:pt x="1780" y="285"/>
                      <a:pt x="1776" y="286"/>
                    </a:cubicBezTo>
                    <a:cubicBezTo>
                      <a:pt x="1777" y="287"/>
                      <a:pt x="1779" y="288"/>
                      <a:pt x="1781" y="289"/>
                    </a:cubicBezTo>
                    <a:cubicBezTo>
                      <a:pt x="1786" y="288"/>
                      <a:pt x="1790" y="287"/>
                      <a:pt x="1795" y="286"/>
                    </a:cubicBezTo>
                    <a:cubicBezTo>
                      <a:pt x="1793" y="284"/>
                      <a:pt x="1791" y="283"/>
                      <a:pt x="1790" y="282"/>
                    </a:cubicBezTo>
                    <a:moveTo>
                      <a:pt x="1810" y="276"/>
                    </a:moveTo>
                    <a:cubicBezTo>
                      <a:pt x="1808" y="277"/>
                      <a:pt x="1806" y="277"/>
                      <a:pt x="1804" y="278"/>
                    </a:cubicBezTo>
                    <a:cubicBezTo>
                      <a:pt x="1801" y="279"/>
                      <a:pt x="1798" y="280"/>
                      <a:pt x="1796" y="280"/>
                    </a:cubicBezTo>
                    <a:cubicBezTo>
                      <a:pt x="1797" y="282"/>
                      <a:pt x="1799" y="283"/>
                      <a:pt x="1801" y="284"/>
                    </a:cubicBezTo>
                    <a:cubicBezTo>
                      <a:pt x="1802" y="283"/>
                      <a:pt x="1804" y="283"/>
                      <a:pt x="1805" y="283"/>
                    </a:cubicBezTo>
                    <a:cubicBezTo>
                      <a:pt x="1809" y="282"/>
                      <a:pt x="1812" y="281"/>
                      <a:pt x="1815" y="280"/>
                    </a:cubicBezTo>
                    <a:cubicBezTo>
                      <a:pt x="1813" y="279"/>
                      <a:pt x="1812" y="277"/>
                      <a:pt x="1810" y="276"/>
                    </a:cubicBezTo>
                    <a:moveTo>
                      <a:pt x="1270" y="270"/>
                    </a:moveTo>
                    <a:cubicBezTo>
                      <a:pt x="1269" y="271"/>
                      <a:pt x="1267" y="273"/>
                      <a:pt x="1266" y="274"/>
                    </a:cubicBezTo>
                    <a:cubicBezTo>
                      <a:pt x="1322" y="295"/>
                      <a:pt x="1374" y="310"/>
                      <a:pt x="1423" y="318"/>
                    </a:cubicBezTo>
                    <a:cubicBezTo>
                      <a:pt x="1419" y="316"/>
                      <a:pt x="1416" y="314"/>
                      <a:pt x="1413" y="312"/>
                    </a:cubicBezTo>
                    <a:cubicBezTo>
                      <a:pt x="1369" y="303"/>
                      <a:pt x="1322" y="290"/>
                      <a:pt x="1270" y="270"/>
                    </a:cubicBezTo>
                    <a:moveTo>
                      <a:pt x="1831" y="270"/>
                    </a:moveTo>
                    <a:cubicBezTo>
                      <a:pt x="1826" y="272"/>
                      <a:pt x="1821" y="273"/>
                      <a:pt x="1816" y="275"/>
                    </a:cubicBezTo>
                    <a:cubicBezTo>
                      <a:pt x="1818" y="276"/>
                      <a:pt x="1819" y="277"/>
                      <a:pt x="1821" y="278"/>
                    </a:cubicBezTo>
                    <a:cubicBezTo>
                      <a:pt x="1826" y="277"/>
                      <a:pt x="1831" y="275"/>
                      <a:pt x="1835" y="274"/>
                    </a:cubicBezTo>
                    <a:cubicBezTo>
                      <a:pt x="1834" y="273"/>
                      <a:pt x="1833" y="271"/>
                      <a:pt x="1831" y="270"/>
                    </a:cubicBezTo>
                    <a:moveTo>
                      <a:pt x="1852" y="264"/>
                    </a:moveTo>
                    <a:cubicBezTo>
                      <a:pt x="1847" y="266"/>
                      <a:pt x="1842" y="267"/>
                      <a:pt x="1837" y="269"/>
                    </a:cubicBezTo>
                    <a:cubicBezTo>
                      <a:pt x="1838" y="270"/>
                      <a:pt x="1840" y="271"/>
                      <a:pt x="1841" y="273"/>
                    </a:cubicBezTo>
                    <a:cubicBezTo>
                      <a:pt x="1846" y="271"/>
                      <a:pt x="1851" y="270"/>
                      <a:pt x="1856" y="268"/>
                    </a:cubicBezTo>
                    <a:cubicBezTo>
                      <a:pt x="1855" y="267"/>
                      <a:pt x="1854" y="266"/>
                      <a:pt x="1852" y="264"/>
                    </a:cubicBezTo>
                    <a:moveTo>
                      <a:pt x="1874" y="259"/>
                    </a:moveTo>
                    <a:cubicBezTo>
                      <a:pt x="1868" y="260"/>
                      <a:pt x="1863" y="262"/>
                      <a:pt x="1858" y="263"/>
                    </a:cubicBezTo>
                    <a:cubicBezTo>
                      <a:pt x="1859" y="264"/>
                      <a:pt x="1860" y="266"/>
                      <a:pt x="1862" y="267"/>
                    </a:cubicBezTo>
                    <a:cubicBezTo>
                      <a:pt x="1867" y="266"/>
                      <a:pt x="1872" y="264"/>
                      <a:pt x="1878" y="263"/>
                    </a:cubicBezTo>
                    <a:cubicBezTo>
                      <a:pt x="1876" y="262"/>
                      <a:pt x="1875" y="260"/>
                      <a:pt x="1874" y="259"/>
                    </a:cubicBezTo>
                    <a:moveTo>
                      <a:pt x="1896" y="254"/>
                    </a:moveTo>
                    <a:cubicBezTo>
                      <a:pt x="1891" y="255"/>
                      <a:pt x="1885" y="256"/>
                      <a:pt x="1879" y="258"/>
                    </a:cubicBezTo>
                    <a:cubicBezTo>
                      <a:pt x="1880" y="259"/>
                      <a:pt x="1882" y="260"/>
                      <a:pt x="1883" y="262"/>
                    </a:cubicBezTo>
                    <a:cubicBezTo>
                      <a:pt x="1888" y="260"/>
                      <a:pt x="1894" y="259"/>
                      <a:pt x="1900" y="258"/>
                    </a:cubicBezTo>
                    <a:cubicBezTo>
                      <a:pt x="1899" y="256"/>
                      <a:pt x="1898" y="255"/>
                      <a:pt x="1896" y="254"/>
                    </a:cubicBezTo>
                    <a:moveTo>
                      <a:pt x="1918" y="249"/>
                    </a:moveTo>
                    <a:cubicBezTo>
                      <a:pt x="1913" y="250"/>
                      <a:pt x="1907" y="251"/>
                      <a:pt x="1902" y="252"/>
                    </a:cubicBezTo>
                    <a:cubicBezTo>
                      <a:pt x="1903" y="254"/>
                      <a:pt x="1904" y="255"/>
                      <a:pt x="1905" y="257"/>
                    </a:cubicBezTo>
                    <a:cubicBezTo>
                      <a:pt x="1911" y="255"/>
                      <a:pt x="1916" y="254"/>
                      <a:pt x="1922" y="253"/>
                    </a:cubicBezTo>
                    <a:cubicBezTo>
                      <a:pt x="1921" y="252"/>
                      <a:pt x="1920" y="251"/>
                      <a:pt x="1918" y="249"/>
                    </a:cubicBezTo>
                    <a:moveTo>
                      <a:pt x="2000" y="242"/>
                    </a:moveTo>
                    <a:cubicBezTo>
                      <a:pt x="2002" y="244"/>
                      <a:pt x="2004" y="245"/>
                      <a:pt x="2005" y="247"/>
                    </a:cubicBezTo>
                    <a:cubicBezTo>
                      <a:pt x="2093" y="249"/>
                      <a:pt x="2169" y="273"/>
                      <a:pt x="2250" y="298"/>
                    </a:cubicBezTo>
                    <a:cubicBezTo>
                      <a:pt x="2261" y="301"/>
                      <a:pt x="2272" y="305"/>
                      <a:pt x="2283" y="308"/>
                    </a:cubicBezTo>
                    <a:cubicBezTo>
                      <a:pt x="2363" y="329"/>
                      <a:pt x="2444" y="349"/>
                      <a:pt x="2537" y="349"/>
                    </a:cubicBezTo>
                    <a:cubicBezTo>
                      <a:pt x="2550" y="349"/>
                      <a:pt x="2564" y="349"/>
                      <a:pt x="2577" y="348"/>
                    </a:cubicBezTo>
                    <a:cubicBezTo>
                      <a:pt x="2578" y="347"/>
                      <a:pt x="2579" y="347"/>
                      <a:pt x="2580" y="346"/>
                    </a:cubicBezTo>
                    <a:cubicBezTo>
                      <a:pt x="2563" y="347"/>
                      <a:pt x="2547" y="348"/>
                      <a:pt x="2531" y="348"/>
                    </a:cubicBezTo>
                    <a:cubicBezTo>
                      <a:pt x="2426" y="348"/>
                      <a:pt x="2338" y="320"/>
                      <a:pt x="2252" y="293"/>
                    </a:cubicBezTo>
                    <a:cubicBezTo>
                      <a:pt x="2246" y="292"/>
                      <a:pt x="2241" y="290"/>
                      <a:pt x="2236" y="289"/>
                    </a:cubicBezTo>
                    <a:cubicBezTo>
                      <a:pt x="2159" y="265"/>
                      <a:pt x="2085" y="243"/>
                      <a:pt x="2000" y="242"/>
                    </a:cubicBezTo>
                    <a:moveTo>
                      <a:pt x="1992" y="242"/>
                    </a:moveTo>
                    <a:cubicBezTo>
                      <a:pt x="1992" y="242"/>
                      <a:pt x="1992" y="242"/>
                      <a:pt x="1991" y="242"/>
                    </a:cubicBezTo>
                    <a:cubicBezTo>
                      <a:pt x="1969" y="242"/>
                      <a:pt x="1946" y="244"/>
                      <a:pt x="1924" y="248"/>
                    </a:cubicBezTo>
                    <a:cubicBezTo>
                      <a:pt x="1925" y="250"/>
                      <a:pt x="1926" y="251"/>
                      <a:pt x="1927" y="252"/>
                    </a:cubicBezTo>
                    <a:cubicBezTo>
                      <a:pt x="1948" y="249"/>
                      <a:pt x="1970" y="247"/>
                      <a:pt x="1991" y="247"/>
                    </a:cubicBezTo>
                    <a:cubicBezTo>
                      <a:pt x="1992" y="247"/>
                      <a:pt x="1992" y="247"/>
                      <a:pt x="1993" y="247"/>
                    </a:cubicBezTo>
                    <a:cubicBezTo>
                      <a:pt x="1995" y="247"/>
                      <a:pt x="1997" y="247"/>
                      <a:pt x="1999" y="247"/>
                    </a:cubicBezTo>
                    <a:cubicBezTo>
                      <a:pt x="1998" y="245"/>
                      <a:pt x="1996" y="243"/>
                      <a:pt x="1995" y="242"/>
                    </a:cubicBezTo>
                    <a:cubicBezTo>
                      <a:pt x="1994" y="242"/>
                      <a:pt x="1993" y="242"/>
                      <a:pt x="1992" y="242"/>
                    </a:cubicBezTo>
                    <a:moveTo>
                      <a:pt x="3000" y="185"/>
                    </a:moveTo>
                    <a:cubicBezTo>
                      <a:pt x="2918" y="237"/>
                      <a:pt x="2843" y="274"/>
                      <a:pt x="2776" y="300"/>
                    </a:cubicBezTo>
                    <a:cubicBezTo>
                      <a:pt x="2777" y="301"/>
                      <a:pt x="2778" y="302"/>
                      <a:pt x="2780" y="303"/>
                    </a:cubicBezTo>
                    <a:cubicBezTo>
                      <a:pt x="2786" y="301"/>
                      <a:pt x="2793" y="298"/>
                      <a:pt x="2800" y="295"/>
                    </a:cubicBezTo>
                    <a:cubicBezTo>
                      <a:pt x="2862" y="270"/>
                      <a:pt x="2929" y="236"/>
                      <a:pt x="3003" y="190"/>
                    </a:cubicBezTo>
                    <a:cubicBezTo>
                      <a:pt x="3000" y="185"/>
                      <a:pt x="3000" y="185"/>
                      <a:pt x="3000" y="185"/>
                    </a:cubicBezTo>
                    <a:moveTo>
                      <a:pt x="1002" y="148"/>
                    </a:moveTo>
                    <a:cubicBezTo>
                      <a:pt x="1000" y="149"/>
                      <a:pt x="999" y="150"/>
                      <a:pt x="997" y="151"/>
                    </a:cubicBezTo>
                    <a:cubicBezTo>
                      <a:pt x="1049" y="173"/>
                      <a:pt x="1102" y="198"/>
                      <a:pt x="1158" y="226"/>
                    </a:cubicBezTo>
                    <a:cubicBezTo>
                      <a:pt x="1192" y="243"/>
                      <a:pt x="1225" y="258"/>
                      <a:pt x="1256" y="270"/>
                    </a:cubicBezTo>
                    <a:cubicBezTo>
                      <a:pt x="1258" y="269"/>
                      <a:pt x="1260" y="268"/>
                      <a:pt x="1261" y="267"/>
                    </a:cubicBezTo>
                    <a:cubicBezTo>
                      <a:pt x="1229" y="254"/>
                      <a:pt x="1196" y="239"/>
                      <a:pt x="1160" y="222"/>
                    </a:cubicBezTo>
                    <a:cubicBezTo>
                      <a:pt x="1106" y="194"/>
                      <a:pt x="1053" y="170"/>
                      <a:pt x="1002" y="148"/>
                    </a:cubicBezTo>
                    <a:moveTo>
                      <a:pt x="93" y="37"/>
                    </a:moveTo>
                    <a:cubicBezTo>
                      <a:pt x="32" y="56"/>
                      <a:pt x="1" y="76"/>
                      <a:pt x="0" y="76"/>
                    </a:cubicBezTo>
                    <a:cubicBezTo>
                      <a:pt x="3" y="80"/>
                      <a:pt x="3" y="80"/>
                      <a:pt x="3" y="80"/>
                    </a:cubicBezTo>
                    <a:cubicBezTo>
                      <a:pt x="4" y="80"/>
                      <a:pt x="35" y="60"/>
                      <a:pt x="97" y="41"/>
                    </a:cubicBezTo>
                    <a:cubicBezTo>
                      <a:pt x="96" y="39"/>
                      <a:pt x="95" y="38"/>
                      <a:pt x="93" y="37"/>
                    </a:cubicBezTo>
                    <a:moveTo>
                      <a:pt x="583" y="20"/>
                    </a:moveTo>
                    <a:cubicBezTo>
                      <a:pt x="581" y="22"/>
                      <a:pt x="579" y="23"/>
                      <a:pt x="577" y="24"/>
                    </a:cubicBezTo>
                    <a:cubicBezTo>
                      <a:pt x="694" y="44"/>
                      <a:pt x="831" y="82"/>
                      <a:pt x="988" y="147"/>
                    </a:cubicBezTo>
                    <a:cubicBezTo>
                      <a:pt x="989" y="147"/>
                      <a:pt x="991" y="146"/>
                      <a:pt x="993" y="145"/>
                    </a:cubicBezTo>
                    <a:cubicBezTo>
                      <a:pt x="836" y="79"/>
                      <a:pt x="699" y="41"/>
                      <a:pt x="583" y="20"/>
                    </a:cubicBezTo>
                    <a:moveTo>
                      <a:pt x="572" y="19"/>
                    </a:moveTo>
                    <a:cubicBezTo>
                      <a:pt x="570" y="20"/>
                      <a:pt x="568" y="21"/>
                      <a:pt x="566" y="22"/>
                    </a:cubicBezTo>
                    <a:cubicBezTo>
                      <a:pt x="567" y="23"/>
                      <a:pt x="569" y="23"/>
                      <a:pt x="570" y="23"/>
                    </a:cubicBezTo>
                    <a:cubicBezTo>
                      <a:pt x="572" y="22"/>
                      <a:pt x="574" y="21"/>
                      <a:pt x="576" y="19"/>
                    </a:cubicBezTo>
                    <a:cubicBezTo>
                      <a:pt x="574" y="19"/>
                      <a:pt x="573" y="19"/>
                      <a:pt x="572" y="19"/>
                    </a:cubicBezTo>
                    <a:moveTo>
                      <a:pt x="561" y="17"/>
                    </a:moveTo>
                    <a:cubicBezTo>
                      <a:pt x="559" y="18"/>
                      <a:pt x="557" y="19"/>
                      <a:pt x="555" y="21"/>
                    </a:cubicBezTo>
                    <a:cubicBezTo>
                      <a:pt x="556" y="21"/>
                      <a:pt x="557" y="21"/>
                      <a:pt x="558" y="21"/>
                    </a:cubicBezTo>
                    <a:cubicBezTo>
                      <a:pt x="560" y="20"/>
                      <a:pt x="562" y="19"/>
                      <a:pt x="564" y="17"/>
                    </a:cubicBezTo>
                    <a:cubicBezTo>
                      <a:pt x="563" y="17"/>
                      <a:pt x="562" y="17"/>
                      <a:pt x="561" y="17"/>
                    </a:cubicBezTo>
                    <a:moveTo>
                      <a:pt x="551" y="15"/>
                    </a:moveTo>
                    <a:cubicBezTo>
                      <a:pt x="549" y="16"/>
                      <a:pt x="546" y="18"/>
                      <a:pt x="544" y="19"/>
                    </a:cubicBezTo>
                    <a:cubicBezTo>
                      <a:pt x="545" y="19"/>
                      <a:pt x="546" y="19"/>
                      <a:pt x="547" y="20"/>
                    </a:cubicBezTo>
                    <a:cubicBezTo>
                      <a:pt x="550" y="18"/>
                      <a:pt x="552" y="17"/>
                      <a:pt x="554" y="16"/>
                    </a:cubicBezTo>
                    <a:cubicBezTo>
                      <a:pt x="553" y="15"/>
                      <a:pt x="552" y="15"/>
                      <a:pt x="551" y="15"/>
                    </a:cubicBezTo>
                    <a:moveTo>
                      <a:pt x="540" y="14"/>
                    </a:moveTo>
                    <a:cubicBezTo>
                      <a:pt x="538" y="15"/>
                      <a:pt x="535" y="16"/>
                      <a:pt x="533" y="17"/>
                    </a:cubicBezTo>
                    <a:cubicBezTo>
                      <a:pt x="534" y="18"/>
                      <a:pt x="535" y="18"/>
                      <a:pt x="536" y="18"/>
                    </a:cubicBezTo>
                    <a:cubicBezTo>
                      <a:pt x="538" y="17"/>
                      <a:pt x="541" y="15"/>
                      <a:pt x="543" y="14"/>
                    </a:cubicBezTo>
                    <a:cubicBezTo>
                      <a:pt x="542" y="14"/>
                      <a:pt x="541" y="14"/>
                      <a:pt x="540" y="14"/>
                    </a:cubicBezTo>
                    <a:moveTo>
                      <a:pt x="530" y="12"/>
                    </a:moveTo>
                    <a:cubicBezTo>
                      <a:pt x="527" y="13"/>
                      <a:pt x="525" y="15"/>
                      <a:pt x="522" y="16"/>
                    </a:cubicBezTo>
                    <a:cubicBezTo>
                      <a:pt x="523" y="16"/>
                      <a:pt x="524" y="16"/>
                      <a:pt x="525" y="16"/>
                    </a:cubicBezTo>
                    <a:cubicBezTo>
                      <a:pt x="527" y="15"/>
                      <a:pt x="529" y="14"/>
                      <a:pt x="532" y="12"/>
                    </a:cubicBezTo>
                    <a:cubicBezTo>
                      <a:pt x="531" y="12"/>
                      <a:pt x="531" y="12"/>
                      <a:pt x="530" y="12"/>
                    </a:cubicBezTo>
                    <a:moveTo>
                      <a:pt x="492" y="11"/>
                    </a:moveTo>
                    <a:cubicBezTo>
                      <a:pt x="491" y="11"/>
                      <a:pt x="490" y="12"/>
                      <a:pt x="489" y="12"/>
                    </a:cubicBezTo>
                    <a:cubicBezTo>
                      <a:pt x="489" y="12"/>
                      <a:pt x="489" y="12"/>
                      <a:pt x="490" y="12"/>
                    </a:cubicBezTo>
                    <a:cubicBezTo>
                      <a:pt x="490" y="12"/>
                      <a:pt x="491" y="11"/>
                      <a:pt x="492" y="11"/>
                    </a:cubicBezTo>
                    <a:moveTo>
                      <a:pt x="520" y="11"/>
                    </a:moveTo>
                    <a:cubicBezTo>
                      <a:pt x="517" y="12"/>
                      <a:pt x="514" y="13"/>
                      <a:pt x="511" y="14"/>
                    </a:cubicBezTo>
                    <a:cubicBezTo>
                      <a:pt x="512" y="15"/>
                      <a:pt x="512" y="15"/>
                      <a:pt x="513" y="15"/>
                    </a:cubicBezTo>
                    <a:cubicBezTo>
                      <a:pt x="515" y="14"/>
                      <a:pt x="517" y="13"/>
                      <a:pt x="519" y="12"/>
                    </a:cubicBezTo>
                    <a:cubicBezTo>
                      <a:pt x="519" y="11"/>
                      <a:pt x="520" y="11"/>
                      <a:pt x="520" y="11"/>
                    </a:cubicBezTo>
                    <a:cubicBezTo>
                      <a:pt x="520" y="11"/>
                      <a:pt x="520" y="11"/>
                      <a:pt x="520" y="11"/>
                    </a:cubicBezTo>
                    <a:moveTo>
                      <a:pt x="510" y="9"/>
                    </a:moveTo>
                    <a:cubicBezTo>
                      <a:pt x="506" y="11"/>
                      <a:pt x="503" y="12"/>
                      <a:pt x="500" y="13"/>
                    </a:cubicBezTo>
                    <a:cubicBezTo>
                      <a:pt x="501" y="13"/>
                      <a:pt x="501" y="13"/>
                      <a:pt x="501" y="13"/>
                    </a:cubicBezTo>
                    <a:cubicBezTo>
                      <a:pt x="504" y="12"/>
                      <a:pt x="507" y="11"/>
                      <a:pt x="510" y="9"/>
                    </a:cubicBezTo>
                    <a:cubicBezTo>
                      <a:pt x="510" y="9"/>
                      <a:pt x="510" y="9"/>
                      <a:pt x="510" y="9"/>
                    </a:cubicBezTo>
                    <a:moveTo>
                      <a:pt x="356" y="0"/>
                    </a:moveTo>
                    <a:cubicBezTo>
                      <a:pt x="347" y="0"/>
                      <a:pt x="337" y="0"/>
                      <a:pt x="328" y="0"/>
                    </a:cubicBezTo>
                    <a:cubicBezTo>
                      <a:pt x="314" y="0"/>
                      <a:pt x="301" y="1"/>
                      <a:pt x="289" y="2"/>
                    </a:cubicBezTo>
                    <a:cubicBezTo>
                      <a:pt x="211" y="7"/>
                      <a:pt x="148" y="20"/>
                      <a:pt x="102" y="34"/>
                    </a:cubicBezTo>
                    <a:cubicBezTo>
                      <a:pt x="103" y="35"/>
                      <a:pt x="104" y="37"/>
                      <a:pt x="105" y="38"/>
                    </a:cubicBezTo>
                    <a:cubicBezTo>
                      <a:pt x="151" y="24"/>
                      <a:pt x="212" y="12"/>
                      <a:pt x="289" y="7"/>
                    </a:cubicBezTo>
                    <a:cubicBezTo>
                      <a:pt x="310" y="5"/>
                      <a:pt x="332" y="4"/>
                      <a:pt x="356" y="4"/>
                    </a:cubicBezTo>
                    <a:cubicBezTo>
                      <a:pt x="358" y="4"/>
                      <a:pt x="361" y="4"/>
                      <a:pt x="363" y="4"/>
                    </a:cubicBezTo>
                    <a:cubicBezTo>
                      <a:pt x="385" y="3"/>
                      <a:pt x="407" y="2"/>
                      <a:pt x="429" y="2"/>
                    </a:cubicBezTo>
                    <a:cubicBezTo>
                      <a:pt x="416" y="1"/>
                      <a:pt x="404" y="1"/>
                      <a:pt x="391" y="0"/>
                    </a:cubicBezTo>
                    <a:cubicBezTo>
                      <a:pt x="379" y="0"/>
                      <a:pt x="368" y="0"/>
                      <a:pt x="3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7" name="Freeform 7">
                <a:extLst>
                  <a:ext uri="{FF2B5EF4-FFF2-40B4-BE49-F238E27FC236}">
                    <a16:creationId xmlns:a16="http://schemas.microsoft.com/office/drawing/2014/main" id="{A8F73841-EA74-4AA3-B829-EE2D108D9CC3}"/>
                  </a:ext>
                </a:extLst>
              </p:cNvPr>
              <p:cNvSpPr>
                <a:spLocks noEditPoints="1"/>
              </p:cNvSpPr>
              <p:nvPr/>
            </p:nvSpPr>
            <p:spPr bwMode="auto">
              <a:xfrm>
                <a:off x="4" y="1461"/>
                <a:ext cx="5754" cy="670"/>
              </a:xfrm>
              <a:custGeom>
                <a:avLst/>
                <a:gdLst>
                  <a:gd name="T0" fmla="*/ 1715 w 3003"/>
                  <a:gd name="T1" fmla="*/ 313 h 349"/>
                  <a:gd name="T2" fmla="*/ 1725 w 3003"/>
                  <a:gd name="T3" fmla="*/ 307 h 349"/>
                  <a:gd name="T4" fmla="*/ 1735 w 3003"/>
                  <a:gd name="T5" fmla="*/ 311 h 349"/>
                  <a:gd name="T6" fmla="*/ 2584 w 3003"/>
                  <a:gd name="T7" fmla="*/ 345 h 349"/>
                  <a:gd name="T8" fmla="*/ 2771 w 3003"/>
                  <a:gd name="T9" fmla="*/ 305 h 349"/>
                  <a:gd name="T10" fmla="*/ 1746 w 3003"/>
                  <a:gd name="T11" fmla="*/ 309 h 349"/>
                  <a:gd name="T12" fmla="*/ 1478 w 3003"/>
                  <a:gd name="T13" fmla="*/ 302 h 349"/>
                  <a:gd name="T14" fmla="*/ 1617 w 3003"/>
                  <a:gd name="T15" fmla="*/ 320 h 349"/>
                  <a:gd name="T16" fmla="*/ 1678 w 3003"/>
                  <a:gd name="T17" fmla="*/ 317 h 349"/>
                  <a:gd name="T18" fmla="*/ 1617 w 3003"/>
                  <a:gd name="T19" fmla="*/ 315 h 349"/>
                  <a:gd name="T20" fmla="*/ 1755 w 3003"/>
                  <a:gd name="T21" fmla="*/ 303 h 349"/>
                  <a:gd name="T22" fmla="*/ 1767 w 3003"/>
                  <a:gd name="T23" fmla="*/ 301 h 349"/>
                  <a:gd name="T24" fmla="*/ 1781 w 3003"/>
                  <a:gd name="T25" fmla="*/ 303 h 349"/>
                  <a:gd name="T26" fmla="*/ 1808 w 3003"/>
                  <a:gd name="T27" fmla="*/ 293 h 349"/>
                  <a:gd name="T28" fmla="*/ 1813 w 3003"/>
                  <a:gd name="T29" fmla="*/ 297 h 349"/>
                  <a:gd name="T30" fmla="*/ 1814 w 3003"/>
                  <a:gd name="T31" fmla="*/ 291 h 349"/>
                  <a:gd name="T32" fmla="*/ 1828 w 3003"/>
                  <a:gd name="T33" fmla="*/ 289 h 349"/>
                  <a:gd name="T34" fmla="*/ 1834 w 3003"/>
                  <a:gd name="T35" fmla="*/ 287 h 349"/>
                  <a:gd name="T36" fmla="*/ 1853 w 3003"/>
                  <a:gd name="T37" fmla="*/ 288 h 349"/>
                  <a:gd name="T38" fmla="*/ 1855 w 3003"/>
                  <a:gd name="T39" fmla="*/ 283 h 349"/>
                  <a:gd name="T40" fmla="*/ 1870 w 3003"/>
                  <a:gd name="T41" fmla="*/ 280 h 349"/>
                  <a:gd name="T42" fmla="*/ 1879 w 3003"/>
                  <a:gd name="T43" fmla="*/ 283 h 349"/>
                  <a:gd name="T44" fmla="*/ 1367 w 3003"/>
                  <a:gd name="T45" fmla="*/ 274 h 349"/>
                  <a:gd name="T46" fmla="*/ 1466 w 3003"/>
                  <a:gd name="T47" fmla="*/ 299 h 349"/>
                  <a:gd name="T48" fmla="*/ 1896 w 3003"/>
                  <a:gd name="T49" fmla="*/ 275 h 349"/>
                  <a:gd name="T50" fmla="*/ 1913 w 3003"/>
                  <a:gd name="T51" fmla="*/ 272 h 349"/>
                  <a:gd name="T52" fmla="*/ 1922 w 3003"/>
                  <a:gd name="T53" fmla="*/ 275 h 349"/>
                  <a:gd name="T54" fmla="*/ 2016 w 3003"/>
                  <a:gd name="T55" fmla="*/ 262 h 349"/>
                  <a:gd name="T56" fmla="*/ 1943 w 3003"/>
                  <a:gd name="T57" fmla="*/ 272 h 349"/>
                  <a:gd name="T58" fmla="*/ 2021 w 3003"/>
                  <a:gd name="T59" fmla="*/ 267 h 349"/>
                  <a:gd name="T60" fmla="*/ 2026 w 3003"/>
                  <a:gd name="T61" fmla="*/ 267 h 349"/>
                  <a:gd name="T62" fmla="*/ 2539 w 3003"/>
                  <a:gd name="T63" fmla="*/ 349 h 349"/>
                  <a:gd name="T64" fmla="*/ 2537 w 3003"/>
                  <a:gd name="T65" fmla="*/ 347 h 349"/>
                  <a:gd name="T66" fmla="*/ 2022 w 3003"/>
                  <a:gd name="T67" fmla="*/ 262 h 349"/>
                  <a:gd name="T68" fmla="*/ 1368 w 3003"/>
                  <a:gd name="T69" fmla="*/ 279 h 349"/>
                  <a:gd name="T70" fmla="*/ 3000 w 3003"/>
                  <a:gd name="T71" fmla="*/ 190 h 349"/>
                  <a:gd name="T72" fmla="*/ 2783 w 3003"/>
                  <a:gd name="T73" fmla="*/ 305 h 349"/>
                  <a:gd name="T74" fmla="*/ 3000 w 3003"/>
                  <a:gd name="T75" fmla="*/ 190 h 349"/>
                  <a:gd name="T76" fmla="*/ 1173 w 3003"/>
                  <a:gd name="T77" fmla="*/ 199 h 349"/>
                  <a:gd name="T78" fmla="*/ 1175 w 3003"/>
                  <a:gd name="T79" fmla="*/ 195 h 349"/>
                  <a:gd name="T80" fmla="*/ 0 w 3003"/>
                  <a:gd name="T81" fmla="*/ 109 h 349"/>
                  <a:gd name="T82" fmla="*/ 111 w 3003"/>
                  <a:gd name="T83" fmla="*/ 54 h 349"/>
                  <a:gd name="T84" fmla="*/ 1017 w 3003"/>
                  <a:gd name="T85" fmla="*/ 129 h 349"/>
                  <a:gd name="T86" fmla="*/ 595 w 3003"/>
                  <a:gd name="T87" fmla="*/ 10 h 349"/>
                  <a:gd name="T88" fmla="*/ 581 w 3003"/>
                  <a:gd name="T89" fmla="*/ 13 h 349"/>
                  <a:gd name="T90" fmla="*/ 574 w 3003"/>
                  <a:gd name="T91" fmla="*/ 7 h 349"/>
                  <a:gd name="T92" fmla="*/ 576 w 3003"/>
                  <a:gd name="T93" fmla="*/ 8 h 349"/>
                  <a:gd name="T94" fmla="*/ 510 w 3003"/>
                  <a:gd name="T95" fmla="*/ 7 h 349"/>
                  <a:gd name="T96" fmla="*/ 563 w 3003"/>
                  <a:gd name="T97" fmla="*/ 6 h 349"/>
                  <a:gd name="T98" fmla="*/ 565 w 3003"/>
                  <a:gd name="T99" fmla="*/ 7 h 349"/>
                  <a:gd name="T100" fmla="*/ 544 w 3003"/>
                  <a:gd name="T101" fmla="*/ 10 h 349"/>
                  <a:gd name="T102" fmla="*/ 552 w 3003"/>
                  <a:gd name="T103" fmla="*/ 5 h 349"/>
                  <a:gd name="T104" fmla="*/ 535 w 3003"/>
                  <a:gd name="T105" fmla="*/ 9 h 349"/>
                  <a:gd name="T106" fmla="*/ 438 w 3003"/>
                  <a:gd name="T107" fmla="*/ 0 h 349"/>
                  <a:gd name="T108" fmla="*/ 298 w 3003"/>
                  <a:gd name="T109" fmla="*/ 9 h 349"/>
                  <a:gd name="T110" fmla="*/ 299 w 3003"/>
                  <a:gd name="T111" fmla="*/ 14 h 349"/>
                  <a:gd name="T112" fmla="*/ 438 w 3003"/>
                  <a:gd name="T11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3" h="349">
                    <a:moveTo>
                      <a:pt x="1703" y="310"/>
                    </a:moveTo>
                    <a:cubicBezTo>
                      <a:pt x="1701" y="310"/>
                      <a:pt x="1699" y="310"/>
                      <a:pt x="1697" y="311"/>
                    </a:cubicBezTo>
                    <a:cubicBezTo>
                      <a:pt x="1703" y="312"/>
                      <a:pt x="1709" y="312"/>
                      <a:pt x="1715" y="313"/>
                    </a:cubicBezTo>
                    <a:cubicBezTo>
                      <a:pt x="1716" y="313"/>
                      <a:pt x="1716" y="313"/>
                      <a:pt x="1716" y="313"/>
                    </a:cubicBezTo>
                    <a:cubicBezTo>
                      <a:pt x="1712" y="312"/>
                      <a:pt x="1708" y="311"/>
                      <a:pt x="1703" y="310"/>
                    </a:cubicBezTo>
                    <a:moveTo>
                      <a:pt x="1725" y="307"/>
                    </a:moveTo>
                    <a:cubicBezTo>
                      <a:pt x="1722" y="308"/>
                      <a:pt x="1719" y="308"/>
                      <a:pt x="1716" y="309"/>
                    </a:cubicBezTo>
                    <a:cubicBezTo>
                      <a:pt x="1720" y="310"/>
                      <a:pt x="1725" y="311"/>
                      <a:pt x="1729" y="311"/>
                    </a:cubicBezTo>
                    <a:cubicBezTo>
                      <a:pt x="1731" y="311"/>
                      <a:pt x="1733" y="311"/>
                      <a:pt x="1735" y="311"/>
                    </a:cubicBezTo>
                    <a:cubicBezTo>
                      <a:pt x="1732" y="310"/>
                      <a:pt x="1728" y="308"/>
                      <a:pt x="1725" y="307"/>
                    </a:cubicBezTo>
                    <a:moveTo>
                      <a:pt x="2771" y="305"/>
                    </a:moveTo>
                    <a:cubicBezTo>
                      <a:pt x="2702" y="329"/>
                      <a:pt x="2641" y="341"/>
                      <a:pt x="2584" y="345"/>
                    </a:cubicBezTo>
                    <a:cubicBezTo>
                      <a:pt x="2583" y="346"/>
                      <a:pt x="2582" y="347"/>
                      <a:pt x="2581" y="348"/>
                    </a:cubicBezTo>
                    <a:cubicBezTo>
                      <a:pt x="2640" y="344"/>
                      <a:pt x="2704" y="332"/>
                      <a:pt x="2774" y="308"/>
                    </a:cubicBezTo>
                    <a:cubicBezTo>
                      <a:pt x="2773" y="307"/>
                      <a:pt x="2772" y="306"/>
                      <a:pt x="2771" y="305"/>
                    </a:cubicBezTo>
                    <a:moveTo>
                      <a:pt x="1746" y="304"/>
                    </a:moveTo>
                    <a:cubicBezTo>
                      <a:pt x="1742" y="305"/>
                      <a:pt x="1739" y="305"/>
                      <a:pt x="1735" y="306"/>
                    </a:cubicBezTo>
                    <a:cubicBezTo>
                      <a:pt x="1739" y="307"/>
                      <a:pt x="1742" y="308"/>
                      <a:pt x="1746" y="309"/>
                    </a:cubicBezTo>
                    <a:cubicBezTo>
                      <a:pt x="1749" y="309"/>
                      <a:pt x="1751" y="308"/>
                      <a:pt x="1754" y="308"/>
                    </a:cubicBezTo>
                    <a:cubicBezTo>
                      <a:pt x="1752" y="306"/>
                      <a:pt x="1749" y="305"/>
                      <a:pt x="1746" y="304"/>
                    </a:cubicBezTo>
                    <a:moveTo>
                      <a:pt x="1478" y="302"/>
                    </a:moveTo>
                    <a:cubicBezTo>
                      <a:pt x="1476" y="303"/>
                      <a:pt x="1474" y="304"/>
                      <a:pt x="1472" y="305"/>
                    </a:cubicBezTo>
                    <a:cubicBezTo>
                      <a:pt x="1518" y="314"/>
                      <a:pt x="1560" y="319"/>
                      <a:pt x="1600" y="320"/>
                    </a:cubicBezTo>
                    <a:cubicBezTo>
                      <a:pt x="1606" y="320"/>
                      <a:pt x="1611" y="320"/>
                      <a:pt x="1617" y="320"/>
                    </a:cubicBezTo>
                    <a:cubicBezTo>
                      <a:pt x="1617" y="320"/>
                      <a:pt x="1617" y="320"/>
                      <a:pt x="1617" y="320"/>
                    </a:cubicBezTo>
                    <a:cubicBezTo>
                      <a:pt x="1626" y="320"/>
                      <a:pt x="1634" y="320"/>
                      <a:pt x="1642" y="319"/>
                    </a:cubicBezTo>
                    <a:cubicBezTo>
                      <a:pt x="1654" y="319"/>
                      <a:pt x="1666" y="318"/>
                      <a:pt x="1678" y="317"/>
                    </a:cubicBezTo>
                    <a:cubicBezTo>
                      <a:pt x="1664" y="317"/>
                      <a:pt x="1650" y="316"/>
                      <a:pt x="1636" y="315"/>
                    </a:cubicBezTo>
                    <a:cubicBezTo>
                      <a:pt x="1631" y="315"/>
                      <a:pt x="1627" y="315"/>
                      <a:pt x="1622" y="315"/>
                    </a:cubicBezTo>
                    <a:cubicBezTo>
                      <a:pt x="1621" y="315"/>
                      <a:pt x="1619" y="315"/>
                      <a:pt x="1617" y="315"/>
                    </a:cubicBezTo>
                    <a:cubicBezTo>
                      <a:pt x="1575" y="315"/>
                      <a:pt x="1529" y="311"/>
                      <a:pt x="1478" y="302"/>
                    </a:cubicBezTo>
                    <a:moveTo>
                      <a:pt x="1767" y="301"/>
                    </a:moveTo>
                    <a:cubicBezTo>
                      <a:pt x="1763" y="301"/>
                      <a:pt x="1759" y="302"/>
                      <a:pt x="1755" y="303"/>
                    </a:cubicBezTo>
                    <a:cubicBezTo>
                      <a:pt x="1758" y="304"/>
                      <a:pt x="1760" y="305"/>
                      <a:pt x="1763" y="306"/>
                    </a:cubicBezTo>
                    <a:cubicBezTo>
                      <a:pt x="1767" y="305"/>
                      <a:pt x="1770" y="305"/>
                      <a:pt x="1774" y="304"/>
                    </a:cubicBezTo>
                    <a:cubicBezTo>
                      <a:pt x="1771" y="303"/>
                      <a:pt x="1769" y="302"/>
                      <a:pt x="1767" y="301"/>
                    </a:cubicBezTo>
                    <a:moveTo>
                      <a:pt x="1787" y="297"/>
                    </a:moveTo>
                    <a:cubicBezTo>
                      <a:pt x="1783" y="298"/>
                      <a:pt x="1779" y="298"/>
                      <a:pt x="1774" y="299"/>
                    </a:cubicBezTo>
                    <a:cubicBezTo>
                      <a:pt x="1777" y="300"/>
                      <a:pt x="1779" y="302"/>
                      <a:pt x="1781" y="303"/>
                    </a:cubicBezTo>
                    <a:cubicBezTo>
                      <a:pt x="1785" y="302"/>
                      <a:pt x="1789" y="301"/>
                      <a:pt x="1793" y="301"/>
                    </a:cubicBezTo>
                    <a:cubicBezTo>
                      <a:pt x="1791" y="299"/>
                      <a:pt x="1789" y="298"/>
                      <a:pt x="1787" y="297"/>
                    </a:cubicBezTo>
                    <a:moveTo>
                      <a:pt x="1808" y="293"/>
                    </a:moveTo>
                    <a:cubicBezTo>
                      <a:pt x="1803" y="294"/>
                      <a:pt x="1799" y="295"/>
                      <a:pt x="1794" y="295"/>
                    </a:cubicBezTo>
                    <a:cubicBezTo>
                      <a:pt x="1796" y="297"/>
                      <a:pt x="1798" y="298"/>
                      <a:pt x="1800" y="299"/>
                    </a:cubicBezTo>
                    <a:cubicBezTo>
                      <a:pt x="1804" y="298"/>
                      <a:pt x="1809" y="297"/>
                      <a:pt x="1813" y="297"/>
                    </a:cubicBezTo>
                    <a:cubicBezTo>
                      <a:pt x="1811" y="295"/>
                      <a:pt x="1809" y="294"/>
                      <a:pt x="1808" y="293"/>
                    </a:cubicBezTo>
                    <a:moveTo>
                      <a:pt x="1828" y="289"/>
                    </a:moveTo>
                    <a:cubicBezTo>
                      <a:pt x="1823" y="290"/>
                      <a:pt x="1819" y="291"/>
                      <a:pt x="1814" y="291"/>
                    </a:cubicBezTo>
                    <a:cubicBezTo>
                      <a:pt x="1816" y="293"/>
                      <a:pt x="1818" y="294"/>
                      <a:pt x="1819" y="295"/>
                    </a:cubicBezTo>
                    <a:cubicBezTo>
                      <a:pt x="1824" y="294"/>
                      <a:pt x="1828" y="293"/>
                      <a:pt x="1833" y="292"/>
                    </a:cubicBezTo>
                    <a:cubicBezTo>
                      <a:pt x="1831" y="291"/>
                      <a:pt x="1830" y="290"/>
                      <a:pt x="1828" y="289"/>
                    </a:cubicBezTo>
                    <a:moveTo>
                      <a:pt x="1849" y="284"/>
                    </a:moveTo>
                    <a:cubicBezTo>
                      <a:pt x="1845" y="285"/>
                      <a:pt x="1842" y="286"/>
                      <a:pt x="1839" y="286"/>
                    </a:cubicBezTo>
                    <a:cubicBezTo>
                      <a:pt x="1837" y="287"/>
                      <a:pt x="1836" y="287"/>
                      <a:pt x="1834" y="287"/>
                    </a:cubicBezTo>
                    <a:cubicBezTo>
                      <a:pt x="1836" y="289"/>
                      <a:pt x="1837" y="290"/>
                      <a:pt x="1839" y="291"/>
                    </a:cubicBezTo>
                    <a:cubicBezTo>
                      <a:pt x="1839" y="291"/>
                      <a:pt x="1839" y="291"/>
                      <a:pt x="1840" y="291"/>
                    </a:cubicBezTo>
                    <a:cubicBezTo>
                      <a:pt x="1844" y="290"/>
                      <a:pt x="1849" y="289"/>
                      <a:pt x="1853" y="288"/>
                    </a:cubicBezTo>
                    <a:cubicBezTo>
                      <a:pt x="1852" y="287"/>
                      <a:pt x="1850" y="286"/>
                      <a:pt x="1849" y="284"/>
                    </a:cubicBezTo>
                    <a:moveTo>
                      <a:pt x="1870" y="280"/>
                    </a:moveTo>
                    <a:cubicBezTo>
                      <a:pt x="1865" y="281"/>
                      <a:pt x="1860" y="282"/>
                      <a:pt x="1855" y="283"/>
                    </a:cubicBezTo>
                    <a:cubicBezTo>
                      <a:pt x="1856" y="284"/>
                      <a:pt x="1858" y="286"/>
                      <a:pt x="1859" y="287"/>
                    </a:cubicBezTo>
                    <a:cubicBezTo>
                      <a:pt x="1864" y="286"/>
                      <a:pt x="1869" y="285"/>
                      <a:pt x="1874" y="284"/>
                    </a:cubicBezTo>
                    <a:cubicBezTo>
                      <a:pt x="1872" y="283"/>
                      <a:pt x="1871" y="281"/>
                      <a:pt x="1870" y="280"/>
                    </a:cubicBezTo>
                    <a:moveTo>
                      <a:pt x="1891" y="276"/>
                    </a:moveTo>
                    <a:cubicBezTo>
                      <a:pt x="1886" y="277"/>
                      <a:pt x="1880" y="278"/>
                      <a:pt x="1875" y="279"/>
                    </a:cubicBezTo>
                    <a:cubicBezTo>
                      <a:pt x="1877" y="280"/>
                      <a:pt x="1878" y="282"/>
                      <a:pt x="1879" y="283"/>
                    </a:cubicBezTo>
                    <a:cubicBezTo>
                      <a:pt x="1884" y="282"/>
                      <a:pt x="1889" y="281"/>
                      <a:pt x="1895" y="280"/>
                    </a:cubicBezTo>
                    <a:cubicBezTo>
                      <a:pt x="1893" y="279"/>
                      <a:pt x="1892" y="277"/>
                      <a:pt x="1891" y="276"/>
                    </a:cubicBezTo>
                    <a:moveTo>
                      <a:pt x="1367" y="274"/>
                    </a:moveTo>
                    <a:cubicBezTo>
                      <a:pt x="1372" y="277"/>
                      <a:pt x="1376" y="280"/>
                      <a:pt x="1381" y="283"/>
                    </a:cubicBezTo>
                    <a:cubicBezTo>
                      <a:pt x="1408" y="291"/>
                      <a:pt x="1434" y="298"/>
                      <a:pt x="1459" y="303"/>
                    </a:cubicBezTo>
                    <a:cubicBezTo>
                      <a:pt x="1462" y="302"/>
                      <a:pt x="1464" y="301"/>
                      <a:pt x="1466" y="299"/>
                    </a:cubicBezTo>
                    <a:cubicBezTo>
                      <a:pt x="1435" y="293"/>
                      <a:pt x="1402" y="285"/>
                      <a:pt x="1367" y="274"/>
                    </a:cubicBezTo>
                    <a:moveTo>
                      <a:pt x="1913" y="272"/>
                    </a:moveTo>
                    <a:cubicBezTo>
                      <a:pt x="1907" y="273"/>
                      <a:pt x="1902" y="274"/>
                      <a:pt x="1896" y="275"/>
                    </a:cubicBezTo>
                    <a:cubicBezTo>
                      <a:pt x="1898" y="276"/>
                      <a:pt x="1899" y="278"/>
                      <a:pt x="1900" y="279"/>
                    </a:cubicBezTo>
                    <a:cubicBezTo>
                      <a:pt x="1905" y="278"/>
                      <a:pt x="1911" y="277"/>
                      <a:pt x="1916" y="276"/>
                    </a:cubicBezTo>
                    <a:cubicBezTo>
                      <a:pt x="1915" y="275"/>
                      <a:pt x="1914" y="273"/>
                      <a:pt x="1913" y="272"/>
                    </a:cubicBezTo>
                    <a:moveTo>
                      <a:pt x="1934" y="268"/>
                    </a:moveTo>
                    <a:cubicBezTo>
                      <a:pt x="1929" y="269"/>
                      <a:pt x="1924" y="270"/>
                      <a:pt x="1918" y="271"/>
                    </a:cubicBezTo>
                    <a:cubicBezTo>
                      <a:pt x="1919" y="272"/>
                      <a:pt x="1921" y="274"/>
                      <a:pt x="1922" y="275"/>
                    </a:cubicBezTo>
                    <a:cubicBezTo>
                      <a:pt x="1927" y="274"/>
                      <a:pt x="1932" y="274"/>
                      <a:pt x="1938" y="273"/>
                    </a:cubicBezTo>
                    <a:cubicBezTo>
                      <a:pt x="1937" y="271"/>
                      <a:pt x="1935" y="270"/>
                      <a:pt x="1934" y="268"/>
                    </a:cubicBezTo>
                    <a:moveTo>
                      <a:pt x="2016" y="262"/>
                    </a:moveTo>
                    <a:cubicBezTo>
                      <a:pt x="2015" y="262"/>
                      <a:pt x="2014" y="262"/>
                      <a:pt x="2013" y="262"/>
                    </a:cubicBezTo>
                    <a:cubicBezTo>
                      <a:pt x="1988" y="262"/>
                      <a:pt x="1964" y="264"/>
                      <a:pt x="1940" y="268"/>
                    </a:cubicBezTo>
                    <a:cubicBezTo>
                      <a:pt x="1941" y="269"/>
                      <a:pt x="1942" y="271"/>
                      <a:pt x="1943" y="272"/>
                    </a:cubicBezTo>
                    <a:cubicBezTo>
                      <a:pt x="1966" y="269"/>
                      <a:pt x="1989" y="267"/>
                      <a:pt x="2013" y="267"/>
                    </a:cubicBezTo>
                    <a:cubicBezTo>
                      <a:pt x="2015" y="267"/>
                      <a:pt x="2018" y="267"/>
                      <a:pt x="2020" y="267"/>
                    </a:cubicBezTo>
                    <a:cubicBezTo>
                      <a:pt x="2020" y="267"/>
                      <a:pt x="2020" y="267"/>
                      <a:pt x="2021" y="267"/>
                    </a:cubicBezTo>
                    <a:cubicBezTo>
                      <a:pt x="2019" y="265"/>
                      <a:pt x="2017" y="263"/>
                      <a:pt x="2016" y="262"/>
                    </a:cubicBezTo>
                    <a:moveTo>
                      <a:pt x="2022" y="262"/>
                    </a:moveTo>
                    <a:cubicBezTo>
                      <a:pt x="2023" y="263"/>
                      <a:pt x="2025" y="265"/>
                      <a:pt x="2026" y="267"/>
                    </a:cubicBezTo>
                    <a:cubicBezTo>
                      <a:pt x="2115" y="268"/>
                      <a:pt x="2196" y="288"/>
                      <a:pt x="2274" y="309"/>
                    </a:cubicBezTo>
                    <a:cubicBezTo>
                      <a:pt x="2298" y="315"/>
                      <a:pt x="2322" y="321"/>
                      <a:pt x="2346" y="327"/>
                    </a:cubicBezTo>
                    <a:cubicBezTo>
                      <a:pt x="2408" y="339"/>
                      <a:pt x="2471" y="349"/>
                      <a:pt x="2539" y="349"/>
                    </a:cubicBezTo>
                    <a:cubicBezTo>
                      <a:pt x="2551" y="349"/>
                      <a:pt x="2562" y="349"/>
                      <a:pt x="2574" y="348"/>
                    </a:cubicBezTo>
                    <a:cubicBezTo>
                      <a:pt x="2575" y="347"/>
                      <a:pt x="2576" y="346"/>
                      <a:pt x="2577" y="346"/>
                    </a:cubicBezTo>
                    <a:cubicBezTo>
                      <a:pt x="2564" y="347"/>
                      <a:pt x="2550" y="347"/>
                      <a:pt x="2537" y="347"/>
                    </a:cubicBezTo>
                    <a:cubicBezTo>
                      <a:pt x="2444" y="347"/>
                      <a:pt x="2363" y="327"/>
                      <a:pt x="2283" y="306"/>
                    </a:cubicBezTo>
                    <a:cubicBezTo>
                      <a:pt x="2280" y="305"/>
                      <a:pt x="2278" y="305"/>
                      <a:pt x="2275" y="304"/>
                    </a:cubicBezTo>
                    <a:cubicBezTo>
                      <a:pt x="2195" y="283"/>
                      <a:pt x="2113" y="262"/>
                      <a:pt x="2022" y="262"/>
                    </a:cubicBezTo>
                    <a:moveTo>
                      <a:pt x="1299" y="250"/>
                    </a:moveTo>
                    <a:cubicBezTo>
                      <a:pt x="1297" y="251"/>
                      <a:pt x="1296" y="252"/>
                      <a:pt x="1294" y="253"/>
                    </a:cubicBezTo>
                    <a:cubicBezTo>
                      <a:pt x="1320" y="263"/>
                      <a:pt x="1344" y="271"/>
                      <a:pt x="1368" y="279"/>
                    </a:cubicBezTo>
                    <a:cubicBezTo>
                      <a:pt x="1363" y="276"/>
                      <a:pt x="1359" y="273"/>
                      <a:pt x="1354" y="269"/>
                    </a:cubicBezTo>
                    <a:cubicBezTo>
                      <a:pt x="1336" y="263"/>
                      <a:pt x="1318" y="257"/>
                      <a:pt x="1299" y="250"/>
                    </a:cubicBezTo>
                    <a:moveTo>
                      <a:pt x="3000" y="190"/>
                    </a:moveTo>
                    <a:cubicBezTo>
                      <a:pt x="2928" y="236"/>
                      <a:pt x="2861" y="269"/>
                      <a:pt x="2800" y="293"/>
                    </a:cubicBezTo>
                    <a:cubicBezTo>
                      <a:pt x="2793" y="296"/>
                      <a:pt x="2786" y="299"/>
                      <a:pt x="2780" y="301"/>
                    </a:cubicBezTo>
                    <a:cubicBezTo>
                      <a:pt x="2781" y="303"/>
                      <a:pt x="2782" y="304"/>
                      <a:pt x="2783" y="305"/>
                    </a:cubicBezTo>
                    <a:cubicBezTo>
                      <a:pt x="2790" y="302"/>
                      <a:pt x="2798" y="300"/>
                      <a:pt x="2805" y="297"/>
                    </a:cubicBezTo>
                    <a:cubicBezTo>
                      <a:pt x="2865" y="273"/>
                      <a:pt x="2931" y="239"/>
                      <a:pt x="3003" y="194"/>
                    </a:cubicBezTo>
                    <a:cubicBezTo>
                      <a:pt x="3000" y="190"/>
                      <a:pt x="3000" y="190"/>
                      <a:pt x="3000" y="190"/>
                    </a:cubicBezTo>
                    <a:moveTo>
                      <a:pt x="1032" y="130"/>
                    </a:moveTo>
                    <a:cubicBezTo>
                      <a:pt x="1030" y="131"/>
                      <a:pt x="1028" y="132"/>
                      <a:pt x="1026" y="133"/>
                    </a:cubicBezTo>
                    <a:cubicBezTo>
                      <a:pt x="1074" y="152"/>
                      <a:pt x="1123" y="174"/>
                      <a:pt x="1173" y="199"/>
                    </a:cubicBezTo>
                    <a:cubicBezTo>
                      <a:pt x="1213" y="219"/>
                      <a:pt x="1250" y="235"/>
                      <a:pt x="1285" y="249"/>
                    </a:cubicBezTo>
                    <a:cubicBezTo>
                      <a:pt x="1287" y="248"/>
                      <a:pt x="1288" y="247"/>
                      <a:pt x="1290" y="246"/>
                    </a:cubicBezTo>
                    <a:cubicBezTo>
                      <a:pt x="1254" y="232"/>
                      <a:pt x="1216" y="215"/>
                      <a:pt x="1175" y="195"/>
                    </a:cubicBezTo>
                    <a:cubicBezTo>
                      <a:pt x="1127" y="171"/>
                      <a:pt x="1079" y="149"/>
                      <a:pt x="1032" y="130"/>
                    </a:cubicBezTo>
                    <a:moveTo>
                      <a:pt x="111" y="54"/>
                    </a:moveTo>
                    <a:cubicBezTo>
                      <a:pt x="39" y="81"/>
                      <a:pt x="1" y="108"/>
                      <a:pt x="0" y="109"/>
                    </a:cubicBezTo>
                    <a:cubicBezTo>
                      <a:pt x="3" y="113"/>
                      <a:pt x="3" y="113"/>
                      <a:pt x="3" y="113"/>
                    </a:cubicBezTo>
                    <a:cubicBezTo>
                      <a:pt x="4" y="112"/>
                      <a:pt x="42" y="85"/>
                      <a:pt x="115" y="58"/>
                    </a:cubicBezTo>
                    <a:cubicBezTo>
                      <a:pt x="114" y="57"/>
                      <a:pt x="113" y="56"/>
                      <a:pt x="111" y="54"/>
                    </a:cubicBezTo>
                    <a:moveTo>
                      <a:pt x="595" y="10"/>
                    </a:moveTo>
                    <a:cubicBezTo>
                      <a:pt x="593" y="11"/>
                      <a:pt x="591" y="13"/>
                      <a:pt x="589" y="14"/>
                    </a:cubicBezTo>
                    <a:cubicBezTo>
                      <a:pt x="710" y="29"/>
                      <a:pt x="854" y="63"/>
                      <a:pt x="1017" y="129"/>
                    </a:cubicBezTo>
                    <a:cubicBezTo>
                      <a:pt x="1019" y="128"/>
                      <a:pt x="1021" y="127"/>
                      <a:pt x="1022" y="126"/>
                    </a:cubicBezTo>
                    <a:cubicBezTo>
                      <a:pt x="900" y="76"/>
                      <a:pt x="780" y="41"/>
                      <a:pt x="666" y="21"/>
                    </a:cubicBezTo>
                    <a:cubicBezTo>
                      <a:pt x="642" y="16"/>
                      <a:pt x="618" y="13"/>
                      <a:pt x="595" y="10"/>
                    </a:cubicBezTo>
                    <a:moveTo>
                      <a:pt x="584" y="9"/>
                    </a:moveTo>
                    <a:cubicBezTo>
                      <a:pt x="582" y="10"/>
                      <a:pt x="579" y="12"/>
                      <a:pt x="577" y="13"/>
                    </a:cubicBezTo>
                    <a:cubicBezTo>
                      <a:pt x="578" y="13"/>
                      <a:pt x="580" y="13"/>
                      <a:pt x="581" y="13"/>
                    </a:cubicBezTo>
                    <a:cubicBezTo>
                      <a:pt x="583" y="12"/>
                      <a:pt x="585" y="11"/>
                      <a:pt x="588" y="9"/>
                    </a:cubicBezTo>
                    <a:cubicBezTo>
                      <a:pt x="586" y="9"/>
                      <a:pt x="585" y="9"/>
                      <a:pt x="584" y="9"/>
                    </a:cubicBezTo>
                    <a:moveTo>
                      <a:pt x="574" y="7"/>
                    </a:moveTo>
                    <a:cubicBezTo>
                      <a:pt x="571" y="9"/>
                      <a:pt x="569" y="10"/>
                      <a:pt x="566" y="12"/>
                    </a:cubicBezTo>
                    <a:cubicBezTo>
                      <a:pt x="567" y="12"/>
                      <a:pt x="568" y="12"/>
                      <a:pt x="569" y="12"/>
                    </a:cubicBezTo>
                    <a:cubicBezTo>
                      <a:pt x="571" y="11"/>
                      <a:pt x="574" y="9"/>
                      <a:pt x="576" y="8"/>
                    </a:cubicBezTo>
                    <a:cubicBezTo>
                      <a:pt x="575" y="8"/>
                      <a:pt x="574" y="8"/>
                      <a:pt x="574" y="7"/>
                    </a:cubicBezTo>
                    <a:moveTo>
                      <a:pt x="512" y="7"/>
                    </a:moveTo>
                    <a:cubicBezTo>
                      <a:pt x="511" y="7"/>
                      <a:pt x="511" y="7"/>
                      <a:pt x="510" y="7"/>
                    </a:cubicBezTo>
                    <a:cubicBezTo>
                      <a:pt x="510" y="7"/>
                      <a:pt x="510" y="7"/>
                      <a:pt x="511" y="7"/>
                    </a:cubicBezTo>
                    <a:cubicBezTo>
                      <a:pt x="511" y="7"/>
                      <a:pt x="511" y="7"/>
                      <a:pt x="512" y="7"/>
                    </a:cubicBezTo>
                    <a:moveTo>
                      <a:pt x="563" y="6"/>
                    </a:moveTo>
                    <a:cubicBezTo>
                      <a:pt x="560" y="8"/>
                      <a:pt x="558" y="9"/>
                      <a:pt x="555" y="11"/>
                    </a:cubicBezTo>
                    <a:cubicBezTo>
                      <a:pt x="556" y="11"/>
                      <a:pt x="557" y="11"/>
                      <a:pt x="558" y="11"/>
                    </a:cubicBezTo>
                    <a:cubicBezTo>
                      <a:pt x="560" y="10"/>
                      <a:pt x="563" y="8"/>
                      <a:pt x="565" y="7"/>
                    </a:cubicBezTo>
                    <a:cubicBezTo>
                      <a:pt x="564" y="6"/>
                      <a:pt x="564" y="6"/>
                      <a:pt x="563" y="6"/>
                    </a:cubicBezTo>
                    <a:moveTo>
                      <a:pt x="552" y="5"/>
                    </a:moveTo>
                    <a:cubicBezTo>
                      <a:pt x="550" y="7"/>
                      <a:pt x="547" y="8"/>
                      <a:pt x="544" y="10"/>
                    </a:cubicBezTo>
                    <a:cubicBezTo>
                      <a:pt x="545" y="10"/>
                      <a:pt x="545" y="10"/>
                      <a:pt x="546" y="10"/>
                    </a:cubicBezTo>
                    <a:cubicBezTo>
                      <a:pt x="549" y="8"/>
                      <a:pt x="552" y="7"/>
                      <a:pt x="554" y="5"/>
                    </a:cubicBezTo>
                    <a:cubicBezTo>
                      <a:pt x="554" y="5"/>
                      <a:pt x="553" y="5"/>
                      <a:pt x="552" y="5"/>
                    </a:cubicBezTo>
                    <a:moveTo>
                      <a:pt x="542" y="4"/>
                    </a:moveTo>
                    <a:cubicBezTo>
                      <a:pt x="539" y="6"/>
                      <a:pt x="536" y="7"/>
                      <a:pt x="533" y="9"/>
                    </a:cubicBezTo>
                    <a:cubicBezTo>
                      <a:pt x="533" y="9"/>
                      <a:pt x="534" y="9"/>
                      <a:pt x="535" y="9"/>
                    </a:cubicBezTo>
                    <a:cubicBezTo>
                      <a:pt x="537" y="7"/>
                      <a:pt x="540" y="6"/>
                      <a:pt x="543" y="4"/>
                    </a:cubicBezTo>
                    <a:cubicBezTo>
                      <a:pt x="543" y="4"/>
                      <a:pt x="542" y="4"/>
                      <a:pt x="542" y="4"/>
                    </a:cubicBezTo>
                    <a:moveTo>
                      <a:pt x="438" y="0"/>
                    </a:moveTo>
                    <a:cubicBezTo>
                      <a:pt x="435" y="0"/>
                      <a:pt x="432" y="0"/>
                      <a:pt x="429" y="0"/>
                    </a:cubicBezTo>
                    <a:cubicBezTo>
                      <a:pt x="407" y="0"/>
                      <a:pt x="385" y="1"/>
                      <a:pt x="363" y="2"/>
                    </a:cubicBezTo>
                    <a:cubicBezTo>
                      <a:pt x="341" y="4"/>
                      <a:pt x="319" y="6"/>
                      <a:pt x="298" y="9"/>
                    </a:cubicBezTo>
                    <a:cubicBezTo>
                      <a:pt x="226" y="18"/>
                      <a:pt x="166" y="35"/>
                      <a:pt x="119" y="51"/>
                    </a:cubicBezTo>
                    <a:cubicBezTo>
                      <a:pt x="121" y="53"/>
                      <a:pt x="122" y="54"/>
                      <a:pt x="123" y="55"/>
                    </a:cubicBezTo>
                    <a:cubicBezTo>
                      <a:pt x="169" y="39"/>
                      <a:pt x="228" y="23"/>
                      <a:pt x="299" y="14"/>
                    </a:cubicBezTo>
                    <a:cubicBezTo>
                      <a:pt x="322" y="11"/>
                      <a:pt x="347" y="8"/>
                      <a:pt x="374" y="7"/>
                    </a:cubicBezTo>
                    <a:cubicBezTo>
                      <a:pt x="397" y="4"/>
                      <a:pt x="420" y="1"/>
                      <a:pt x="444" y="0"/>
                    </a:cubicBezTo>
                    <a:cubicBezTo>
                      <a:pt x="442" y="0"/>
                      <a:pt x="440" y="0"/>
                      <a:pt x="4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8" name="Freeform 8">
                <a:extLst>
                  <a:ext uri="{FF2B5EF4-FFF2-40B4-BE49-F238E27FC236}">
                    <a16:creationId xmlns:a16="http://schemas.microsoft.com/office/drawing/2014/main" id="{0243886C-5D36-48F0-8723-E149738CA9B6}"/>
                  </a:ext>
                </a:extLst>
              </p:cNvPr>
              <p:cNvSpPr>
                <a:spLocks noEditPoints="1"/>
              </p:cNvSpPr>
              <p:nvPr/>
            </p:nvSpPr>
            <p:spPr bwMode="auto">
              <a:xfrm>
                <a:off x="4" y="1459"/>
                <a:ext cx="5754" cy="678"/>
              </a:xfrm>
              <a:custGeom>
                <a:avLst/>
                <a:gdLst>
                  <a:gd name="T0" fmla="*/ 1717 w 3003"/>
                  <a:gd name="T1" fmla="*/ 314 h 353"/>
                  <a:gd name="T2" fmla="*/ 1734 w 3003"/>
                  <a:gd name="T3" fmla="*/ 313 h 353"/>
                  <a:gd name="T4" fmla="*/ 1763 w 3003"/>
                  <a:gd name="T5" fmla="*/ 312 h 353"/>
                  <a:gd name="T6" fmla="*/ 1773 w 3003"/>
                  <a:gd name="T7" fmla="*/ 316 h 353"/>
                  <a:gd name="T8" fmla="*/ 1773 w 3003"/>
                  <a:gd name="T9" fmla="*/ 311 h 353"/>
                  <a:gd name="T10" fmla="*/ 1784 w 3003"/>
                  <a:gd name="T11" fmla="*/ 310 h 353"/>
                  <a:gd name="T12" fmla="*/ 2576 w 3003"/>
                  <a:gd name="T13" fmla="*/ 352 h 353"/>
                  <a:gd name="T14" fmla="*/ 2774 w 3003"/>
                  <a:gd name="T15" fmla="*/ 309 h 353"/>
                  <a:gd name="T16" fmla="*/ 1801 w 3003"/>
                  <a:gd name="T17" fmla="*/ 314 h 353"/>
                  <a:gd name="T18" fmla="*/ 1825 w 3003"/>
                  <a:gd name="T19" fmla="*/ 306 h 353"/>
                  <a:gd name="T20" fmla="*/ 1831 w 3003"/>
                  <a:gd name="T21" fmla="*/ 310 h 353"/>
                  <a:gd name="T22" fmla="*/ 1832 w 3003"/>
                  <a:gd name="T23" fmla="*/ 305 h 353"/>
                  <a:gd name="T24" fmla="*/ 1845 w 3003"/>
                  <a:gd name="T25" fmla="*/ 304 h 353"/>
                  <a:gd name="T26" fmla="*/ 1857 w 3003"/>
                  <a:gd name="T27" fmla="*/ 307 h 353"/>
                  <a:gd name="T28" fmla="*/ 1886 w 3003"/>
                  <a:gd name="T29" fmla="*/ 298 h 353"/>
                  <a:gd name="T30" fmla="*/ 1877 w 3003"/>
                  <a:gd name="T31" fmla="*/ 305 h 353"/>
                  <a:gd name="T32" fmla="*/ 1886 w 3003"/>
                  <a:gd name="T33" fmla="*/ 298 h 353"/>
                  <a:gd name="T34" fmla="*/ 1896 w 3003"/>
                  <a:gd name="T35" fmla="*/ 302 h 353"/>
                  <a:gd name="T36" fmla="*/ 1929 w 3003"/>
                  <a:gd name="T37" fmla="*/ 293 h 353"/>
                  <a:gd name="T38" fmla="*/ 1932 w 3003"/>
                  <a:gd name="T39" fmla="*/ 297 h 353"/>
                  <a:gd name="T40" fmla="*/ 1934 w 3003"/>
                  <a:gd name="T41" fmla="*/ 292 h 353"/>
                  <a:gd name="T42" fmla="*/ 1950 w 3003"/>
                  <a:gd name="T43" fmla="*/ 290 h 353"/>
                  <a:gd name="T44" fmla="*/ 1627 w 3003"/>
                  <a:gd name="T45" fmla="*/ 315 h 353"/>
                  <a:gd name="T46" fmla="*/ 1706 w 3003"/>
                  <a:gd name="T47" fmla="*/ 319 h 353"/>
                  <a:gd name="T48" fmla="*/ 1660 w 3003"/>
                  <a:gd name="T49" fmla="*/ 313 h 353"/>
                  <a:gd name="T50" fmla="*/ 1504 w 3003"/>
                  <a:gd name="T51" fmla="*/ 289 h 353"/>
                  <a:gd name="T52" fmla="*/ 1955 w 3003"/>
                  <a:gd name="T53" fmla="*/ 290 h 353"/>
                  <a:gd name="T54" fmla="*/ 2042 w 3003"/>
                  <a:gd name="T55" fmla="*/ 290 h 353"/>
                  <a:gd name="T56" fmla="*/ 2043 w 3003"/>
                  <a:gd name="T57" fmla="*/ 285 h 353"/>
                  <a:gd name="T58" fmla="*/ 2416 w 3003"/>
                  <a:gd name="T59" fmla="*/ 345 h 353"/>
                  <a:gd name="T60" fmla="*/ 2574 w 3003"/>
                  <a:gd name="T61" fmla="*/ 349 h 353"/>
                  <a:gd name="T62" fmla="*/ 2296 w 3003"/>
                  <a:gd name="T63" fmla="*/ 318 h 353"/>
                  <a:gd name="T64" fmla="*/ 1323 w 3003"/>
                  <a:gd name="T65" fmla="*/ 235 h 353"/>
                  <a:gd name="T66" fmla="*/ 1328 w 3003"/>
                  <a:gd name="T67" fmla="*/ 232 h 353"/>
                  <a:gd name="T68" fmla="*/ 1314 w 3003"/>
                  <a:gd name="T69" fmla="*/ 231 h 353"/>
                  <a:gd name="T70" fmla="*/ 3000 w 3003"/>
                  <a:gd name="T71" fmla="*/ 198 h 353"/>
                  <a:gd name="T72" fmla="*/ 2787 w 3003"/>
                  <a:gd name="T73" fmla="*/ 310 h 353"/>
                  <a:gd name="T74" fmla="*/ 8 w 3003"/>
                  <a:gd name="T75" fmla="*/ 139 h 353"/>
                  <a:gd name="T76" fmla="*/ 12 w 3003"/>
                  <a:gd name="T77" fmla="*/ 142 h 353"/>
                  <a:gd name="T78" fmla="*/ 1057 w 3003"/>
                  <a:gd name="T79" fmla="*/ 117 h 353"/>
                  <a:gd name="T80" fmla="*/ 1258 w 3003"/>
                  <a:gd name="T81" fmla="*/ 202 h 353"/>
                  <a:gd name="T82" fmla="*/ 128 w 3003"/>
                  <a:gd name="T83" fmla="*/ 73 h 353"/>
                  <a:gd name="T84" fmla="*/ 132 w 3003"/>
                  <a:gd name="T85" fmla="*/ 77 h 353"/>
                  <a:gd name="T86" fmla="*/ 601 w 3003"/>
                  <a:gd name="T87" fmla="*/ 7 h 353"/>
                  <a:gd name="T88" fmla="*/ 681 w 3003"/>
                  <a:gd name="T89" fmla="*/ 10 h 353"/>
                  <a:gd name="T90" fmla="*/ 589 w 3003"/>
                  <a:gd name="T91" fmla="*/ 6 h 353"/>
                  <a:gd name="T92" fmla="*/ 597 w 3003"/>
                  <a:gd name="T93" fmla="*/ 1 h 353"/>
                  <a:gd name="T94" fmla="*/ 581 w 3003"/>
                  <a:gd name="T95" fmla="*/ 6 h 353"/>
                  <a:gd name="T96" fmla="*/ 552 w 3003"/>
                  <a:gd name="T97" fmla="*/ 1 h 353"/>
                  <a:gd name="T98" fmla="*/ 552 w 3003"/>
                  <a:gd name="T99" fmla="*/ 1 h 353"/>
                  <a:gd name="T100" fmla="*/ 569 w 3003"/>
                  <a:gd name="T101" fmla="*/ 5 h 353"/>
                  <a:gd name="T102" fmla="*/ 565 w 3003"/>
                  <a:gd name="T103" fmla="*/ 0 h 353"/>
                  <a:gd name="T104" fmla="*/ 566 w 3003"/>
                  <a:gd name="T105" fmla="*/ 0 h 353"/>
                  <a:gd name="T106" fmla="*/ 444 w 3003"/>
                  <a:gd name="T107" fmla="*/ 1 h 353"/>
                  <a:gd name="T108" fmla="*/ 136 w 3003"/>
                  <a:gd name="T109" fmla="*/ 70 h 353"/>
                  <a:gd name="T110" fmla="*/ 393 w 3003"/>
                  <a:gd name="T111" fmla="*/ 1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3" h="353">
                    <a:moveTo>
                      <a:pt x="1716" y="314"/>
                    </a:moveTo>
                    <a:cubicBezTo>
                      <a:pt x="1716" y="314"/>
                      <a:pt x="1716" y="314"/>
                      <a:pt x="1715" y="314"/>
                    </a:cubicBezTo>
                    <a:cubicBezTo>
                      <a:pt x="1716" y="314"/>
                      <a:pt x="1716" y="314"/>
                      <a:pt x="1717" y="314"/>
                    </a:cubicBezTo>
                    <a:cubicBezTo>
                      <a:pt x="1717" y="314"/>
                      <a:pt x="1716" y="314"/>
                      <a:pt x="1716" y="314"/>
                    </a:cubicBezTo>
                    <a:moveTo>
                      <a:pt x="1740" y="313"/>
                    </a:moveTo>
                    <a:cubicBezTo>
                      <a:pt x="1738" y="313"/>
                      <a:pt x="1736" y="313"/>
                      <a:pt x="1734" y="313"/>
                    </a:cubicBezTo>
                    <a:cubicBezTo>
                      <a:pt x="1740" y="315"/>
                      <a:pt x="1746" y="316"/>
                      <a:pt x="1752" y="317"/>
                    </a:cubicBezTo>
                    <a:cubicBezTo>
                      <a:pt x="1748" y="316"/>
                      <a:pt x="1744" y="314"/>
                      <a:pt x="1740" y="313"/>
                    </a:cubicBezTo>
                    <a:moveTo>
                      <a:pt x="1763" y="312"/>
                    </a:moveTo>
                    <a:cubicBezTo>
                      <a:pt x="1760" y="312"/>
                      <a:pt x="1757" y="312"/>
                      <a:pt x="1754" y="313"/>
                    </a:cubicBezTo>
                    <a:cubicBezTo>
                      <a:pt x="1759" y="314"/>
                      <a:pt x="1763" y="315"/>
                      <a:pt x="1768" y="317"/>
                    </a:cubicBezTo>
                    <a:cubicBezTo>
                      <a:pt x="1769" y="316"/>
                      <a:pt x="1771" y="316"/>
                      <a:pt x="1773" y="316"/>
                    </a:cubicBezTo>
                    <a:cubicBezTo>
                      <a:pt x="1769" y="315"/>
                      <a:pt x="1766" y="313"/>
                      <a:pt x="1763" y="312"/>
                    </a:cubicBezTo>
                    <a:moveTo>
                      <a:pt x="1784" y="310"/>
                    </a:moveTo>
                    <a:cubicBezTo>
                      <a:pt x="1780" y="311"/>
                      <a:pt x="1777" y="311"/>
                      <a:pt x="1773" y="311"/>
                    </a:cubicBezTo>
                    <a:cubicBezTo>
                      <a:pt x="1777" y="313"/>
                      <a:pt x="1780" y="314"/>
                      <a:pt x="1784" y="315"/>
                    </a:cubicBezTo>
                    <a:cubicBezTo>
                      <a:pt x="1786" y="315"/>
                      <a:pt x="1789" y="315"/>
                      <a:pt x="1792" y="315"/>
                    </a:cubicBezTo>
                    <a:cubicBezTo>
                      <a:pt x="1789" y="313"/>
                      <a:pt x="1787" y="312"/>
                      <a:pt x="1784" y="310"/>
                    </a:cubicBezTo>
                    <a:moveTo>
                      <a:pt x="2774" y="309"/>
                    </a:moveTo>
                    <a:cubicBezTo>
                      <a:pt x="2704" y="333"/>
                      <a:pt x="2640" y="345"/>
                      <a:pt x="2581" y="349"/>
                    </a:cubicBezTo>
                    <a:cubicBezTo>
                      <a:pt x="2579" y="350"/>
                      <a:pt x="2577" y="351"/>
                      <a:pt x="2576" y="352"/>
                    </a:cubicBezTo>
                    <a:cubicBezTo>
                      <a:pt x="2627" y="350"/>
                      <a:pt x="2681" y="342"/>
                      <a:pt x="2740" y="325"/>
                    </a:cubicBezTo>
                    <a:cubicBezTo>
                      <a:pt x="2752" y="322"/>
                      <a:pt x="2765" y="317"/>
                      <a:pt x="2778" y="313"/>
                    </a:cubicBezTo>
                    <a:cubicBezTo>
                      <a:pt x="2777" y="312"/>
                      <a:pt x="2775" y="310"/>
                      <a:pt x="2774" y="309"/>
                    </a:cubicBezTo>
                    <a:moveTo>
                      <a:pt x="1805" y="308"/>
                    </a:moveTo>
                    <a:cubicBezTo>
                      <a:pt x="1801" y="309"/>
                      <a:pt x="1797" y="309"/>
                      <a:pt x="1793" y="310"/>
                    </a:cubicBezTo>
                    <a:cubicBezTo>
                      <a:pt x="1796" y="311"/>
                      <a:pt x="1798" y="312"/>
                      <a:pt x="1801" y="314"/>
                    </a:cubicBezTo>
                    <a:cubicBezTo>
                      <a:pt x="1804" y="313"/>
                      <a:pt x="1808" y="313"/>
                      <a:pt x="1811" y="313"/>
                    </a:cubicBezTo>
                    <a:cubicBezTo>
                      <a:pt x="1809" y="311"/>
                      <a:pt x="1807" y="310"/>
                      <a:pt x="1805" y="308"/>
                    </a:cubicBezTo>
                    <a:moveTo>
                      <a:pt x="1825" y="306"/>
                    </a:moveTo>
                    <a:cubicBezTo>
                      <a:pt x="1821" y="307"/>
                      <a:pt x="1817" y="307"/>
                      <a:pt x="1812" y="308"/>
                    </a:cubicBezTo>
                    <a:cubicBezTo>
                      <a:pt x="1815" y="309"/>
                      <a:pt x="1817" y="310"/>
                      <a:pt x="1819" y="312"/>
                    </a:cubicBezTo>
                    <a:cubicBezTo>
                      <a:pt x="1823" y="311"/>
                      <a:pt x="1827" y="311"/>
                      <a:pt x="1831" y="310"/>
                    </a:cubicBezTo>
                    <a:cubicBezTo>
                      <a:pt x="1829" y="309"/>
                      <a:pt x="1827" y="308"/>
                      <a:pt x="1825" y="306"/>
                    </a:cubicBezTo>
                    <a:moveTo>
                      <a:pt x="1845" y="304"/>
                    </a:moveTo>
                    <a:cubicBezTo>
                      <a:pt x="1841" y="304"/>
                      <a:pt x="1837" y="305"/>
                      <a:pt x="1832" y="305"/>
                    </a:cubicBezTo>
                    <a:cubicBezTo>
                      <a:pt x="1834" y="307"/>
                      <a:pt x="1836" y="308"/>
                      <a:pt x="1838" y="310"/>
                    </a:cubicBezTo>
                    <a:cubicBezTo>
                      <a:pt x="1842" y="309"/>
                      <a:pt x="1846" y="308"/>
                      <a:pt x="1851" y="308"/>
                    </a:cubicBezTo>
                    <a:cubicBezTo>
                      <a:pt x="1849" y="307"/>
                      <a:pt x="1847" y="305"/>
                      <a:pt x="1845" y="304"/>
                    </a:cubicBezTo>
                    <a:moveTo>
                      <a:pt x="1866" y="301"/>
                    </a:moveTo>
                    <a:cubicBezTo>
                      <a:pt x="1861" y="302"/>
                      <a:pt x="1857" y="302"/>
                      <a:pt x="1852" y="303"/>
                    </a:cubicBezTo>
                    <a:cubicBezTo>
                      <a:pt x="1854" y="304"/>
                      <a:pt x="1855" y="306"/>
                      <a:pt x="1857" y="307"/>
                    </a:cubicBezTo>
                    <a:cubicBezTo>
                      <a:pt x="1862" y="307"/>
                      <a:pt x="1866" y="306"/>
                      <a:pt x="1871" y="305"/>
                    </a:cubicBezTo>
                    <a:cubicBezTo>
                      <a:pt x="1869" y="304"/>
                      <a:pt x="1867" y="303"/>
                      <a:pt x="1866" y="301"/>
                    </a:cubicBezTo>
                    <a:moveTo>
                      <a:pt x="1886" y="298"/>
                    </a:moveTo>
                    <a:cubicBezTo>
                      <a:pt x="1885" y="299"/>
                      <a:pt x="1883" y="299"/>
                      <a:pt x="1882" y="299"/>
                    </a:cubicBezTo>
                    <a:cubicBezTo>
                      <a:pt x="1879" y="299"/>
                      <a:pt x="1875" y="300"/>
                      <a:pt x="1872" y="300"/>
                    </a:cubicBezTo>
                    <a:cubicBezTo>
                      <a:pt x="1874" y="302"/>
                      <a:pt x="1875" y="303"/>
                      <a:pt x="1877" y="305"/>
                    </a:cubicBezTo>
                    <a:cubicBezTo>
                      <a:pt x="1879" y="304"/>
                      <a:pt x="1881" y="304"/>
                      <a:pt x="1883" y="304"/>
                    </a:cubicBezTo>
                    <a:cubicBezTo>
                      <a:pt x="1885" y="303"/>
                      <a:pt x="1888" y="303"/>
                      <a:pt x="1891" y="303"/>
                    </a:cubicBezTo>
                    <a:cubicBezTo>
                      <a:pt x="1889" y="301"/>
                      <a:pt x="1888" y="300"/>
                      <a:pt x="1886" y="298"/>
                    </a:cubicBezTo>
                    <a:moveTo>
                      <a:pt x="1907" y="296"/>
                    </a:moveTo>
                    <a:cubicBezTo>
                      <a:pt x="1902" y="296"/>
                      <a:pt x="1897" y="297"/>
                      <a:pt x="1892" y="298"/>
                    </a:cubicBezTo>
                    <a:cubicBezTo>
                      <a:pt x="1894" y="299"/>
                      <a:pt x="1895" y="300"/>
                      <a:pt x="1896" y="302"/>
                    </a:cubicBezTo>
                    <a:cubicBezTo>
                      <a:pt x="1901" y="301"/>
                      <a:pt x="1906" y="301"/>
                      <a:pt x="1911" y="300"/>
                    </a:cubicBezTo>
                    <a:cubicBezTo>
                      <a:pt x="1910" y="299"/>
                      <a:pt x="1909" y="297"/>
                      <a:pt x="1907" y="296"/>
                    </a:cubicBezTo>
                    <a:moveTo>
                      <a:pt x="1929" y="293"/>
                    </a:moveTo>
                    <a:cubicBezTo>
                      <a:pt x="1924" y="294"/>
                      <a:pt x="1918" y="294"/>
                      <a:pt x="1913" y="295"/>
                    </a:cubicBezTo>
                    <a:cubicBezTo>
                      <a:pt x="1914" y="296"/>
                      <a:pt x="1916" y="298"/>
                      <a:pt x="1917" y="299"/>
                    </a:cubicBezTo>
                    <a:cubicBezTo>
                      <a:pt x="1922" y="299"/>
                      <a:pt x="1927" y="298"/>
                      <a:pt x="1932" y="297"/>
                    </a:cubicBezTo>
                    <a:cubicBezTo>
                      <a:pt x="1931" y="296"/>
                      <a:pt x="1930" y="294"/>
                      <a:pt x="1929" y="293"/>
                    </a:cubicBezTo>
                    <a:moveTo>
                      <a:pt x="1950" y="290"/>
                    </a:moveTo>
                    <a:cubicBezTo>
                      <a:pt x="1945" y="291"/>
                      <a:pt x="1940" y="292"/>
                      <a:pt x="1934" y="292"/>
                    </a:cubicBezTo>
                    <a:cubicBezTo>
                      <a:pt x="1936" y="294"/>
                      <a:pt x="1937" y="295"/>
                      <a:pt x="1938" y="297"/>
                    </a:cubicBezTo>
                    <a:cubicBezTo>
                      <a:pt x="1943" y="296"/>
                      <a:pt x="1948" y="296"/>
                      <a:pt x="1953" y="295"/>
                    </a:cubicBezTo>
                    <a:cubicBezTo>
                      <a:pt x="1952" y="293"/>
                      <a:pt x="1951" y="292"/>
                      <a:pt x="1950" y="290"/>
                    </a:cubicBezTo>
                    <a:moveTo>
                      <a:pt x="1504" y="289"/>
                    </a:moveTo>
                    <a:cubicBezTo>
                      <a:pt x="1501" y="290"/>
                      <a:pt x="1499" y="291"/>
                      <a:pt x="1497" y="292"/>
                    </a:cubicBezTo>
                    <a:cubicBezTo>
                      <a:pt x="1544" y="304"/>
                      <a:pt x="1587" y="311"/>
                      <a:pt x="1627" y="315"/>
                    </a:cubicBezTo>
                    <a:cubicBezTo>
                      <a:pt x="1630" y="315"/>
                      <a:pt x="1633" y="315"/>
                      <a:pt x="1636" y="316"/>
                    </a:cubicBezTo>
                    <a:cubicBezTo>
                      <a:pt x="1650" y="317"/>
                      <a:pt x="1664" y="318"/>
                      <a:pt x="1678" y="318"/>
                    </a:cubicBezTo>
                    <a:cubicBezTo>
                      <a:pt x="1687" y="319"/>
                      <a:pt x="1697" y="319"/>
                      <a:pt x="1706" y="319"/>
                    </a:cubicBezTo>
                    <a:cubicBezTo>
                      <a:pt x="1709" y="319"/>
                      <a:pt x="1712" y="319"/>
                      <a:pt x="1715" y="319"/>
                    </a:cubicBezTo>
                    <a:cubicBezTo>
                      <a:pt x="1702" y="317"/>
                      <a:pt x="1688" y="315"/>
                      <a:pt x="1673" y="313"/>
                    </a:cubicBezTo>
                    <a:cubicBezTo>
                      <a:pt x="1669" y="313"/>
                      <a:pt x="1664" y="313"/>
                      <a:pt x="1660" y="313"/>
                    </a:cubicBezTo>
                    <a:cubicBezTo>
                      <a:pt x="1658" y="313"/>
                      <a:pt x="1657" y="312"/>
                      <a:pt x="1656" y="312"/>
                    </a:cubicBezTo>
                    <a:cubicBezTo>
                      <a:pt x="1651" y="312"/>
                      <a:pt x="1646" y="312"/>
                      <a:pt x="1641" y="311"/>
                    </a:cubicBezTo>
                    <a:cubicBezTo>
                      <a:pt x="1599" y="308"/>
                      <a:pt x="1554" y="301"/>
                      <a:pt x="1504" y="289"/>
                    </a:cubicBezTo>
                    <a:moveTo>
                      <a:pt x="2038" y="285"/>
                    </a:moveTo>
                    <a:cubicBezTo>
                      <a:pt x="2037" y="285"/>
                      <a:pt x="2036" y="285"/>
                      <a:pt x="2035" y="285"/>
                    </a:cubicBezTo>
                    <a:cubicBezTo>
                      <a:pt x="2007" y="285"/>
                      <a:pt x="1981" y="287"/>
                      <a:pt x="1955" y="290"/>
                    </a:cubicBezTo>
                    <a:cubicBezTo>
                      <a:pt x="1956" y="291"/>
                      <a:pt x="1957" y="293"/>
                      <a:pt x="1959" y="294"/>
                    </a:cubicBezTo>
                    <a:cubicBezTo>
                      <a:pt x="1983" y="292"/>
                      <a:pt x="2009" y="290"/>
                      <a:pt x="2035" y="290"/>
                    </a:cubicBezTo>
                    <a:cubicBezTo>
                      <a:pt x="2038" y="290"/>
                      <a:pt x="2040" y="290"/>
                      <a:pt x="2042" y="290"/>
                    </a:cubicBezTo>
                    <a:cubicBezTo>
                      <a:pt x="2041" y="288"/>
                      <a:pt x="2039" y="286"/>
                      <a:pt x="2038" y="285"/>
                    </a:cubicBezTo>
                    <a:moveTo>
                      <a:pt x="2047" y="285"/>
                    </a:moveTo>
                    <a:cubicBezTo>
                      <a:pt x="2046" y="285"/>
                      <a:pt x="2044" y="285"/>
                      <a:pt x="2043" y="285"/>
                    </a:cubicBezTo>
                    <a:cubicBezTo>
                      <a:pt x="2045" y="286"/>
                      <a:pt x="2046" y="288"/>
                      <a:pt x="2048" y="290"/>
                    </a:cubicBezTo>
                    <a:cubicBezTo>
                      <a:pt x="2136" y="290"/>
                      <a:pt x="2217" y="306"/>
                      <a:pt x="2295" y="322"/>
                    </a:cubicBezTo>
                    <a:cubicBezTo>
                      <a:pt x="2335" y="331"/>
                      <a:pt x="2375" y="339"/>
                      <a:pt x="2416" y="345"/>
                    </a:cubicBezTo>
                    <a:cubicBezTo>
                      <a:pt x="2456" y="350"/>
                      <a:pt x="2497" y="353"/>
                      <a:pt x="2539" y="353"/>
                    </a:cubicBezTo>
                    <a:cubicBezTo>
                      <a:pt x="2549" y="353"/>
                      <a:pt x="2559" y="353"/>
                      <a:pt x="2569" y="353"/>
                    </a:cubicBezTo>
                    <a:cubicBezTo>
                      <a:pt x="2571" y="351"/>
                      <a:pt x="2572" y="350"/>
                      <a:pt x="2574" y="349"/>
                    </a:cubicBezTo>
                    <a:cubicBezTo>
                      <a:pt x="2562" y="350"/>
                      <a:pt x="2551" y="350"/>
                      <a:pt x="2539" y="350"/>
                    </a:cubicBezTo>
                    <a:cubicBezTo>
                      <a:pt x="2471" y="350"/>
                      <a:pt x="2408" y="340"/>
                      <a:pt x="2346" y="328"/>
                    </a:cubicBezTo>
                    <a:cubicBezTo>
                      <a:pt x="2329" y="325"/>
                      <a:pt x="2313" y="321"/>
                      <a:pt x="2296" y="318"/>
                    </a:cubicBezTo>
                    <a:cubicBezTo>
                      <a:pt x="2217" y="301"/>
                      <a:pt x="2136" y="285"/>
                      <a:pt x="2047" y="285"/>
                    </a:cubicBezTo>
                    <a:moveTo>
                      <a:pt x="1328" y="232"/>
                    </a:moveTo>
                    <a:cubicBezTo>
                      <a:pt x="1326" y="233"/>
                      <a:pt x="1324" y="234"/>
                      <a:pt x="1323" y="235"/>
                    </a:cubicBezTo>
                    <a:cubicBezTo>
                      <a:pt x="1383" y="259"/>
                      <a:pt x="1437" y="277"/>
                      <a:pt x="1486" y="289"/>
                    </a:cubicBezTo>
                    <a:cubicBezTo>
                      <a:pt x="1488" y="288"/>
                      <a:pt x="1490" y="287"/>
                      <a:pt x="1492" y="286"/>
                    </a:cubicBezTo>
                    <a:cubicBezTo>
                      <a:pt x="1443" y="273"/>
                      <a:pt x="1388" y="256"/>
                      <a:pt x="1328" y="232"/>
                    </a:cubicBezTo>
                    <a:moveTo>
                      <a:pt x="1276" y="210"/>
                    </a:moveTo>
                    <a:cubicBezTo>
                      <a:pt x="1282" y="215"/>
                      <a:pt x="1288" y="219"/>
                      <a:pt x="1295" y="223"/>
                    </a:cubicBezTo>
                    <a:cubicBezTo>
                      <a:pt x="1301" y="226"/>
                      <a:pt x="1307" y="229"/>
                      <a:pt x="1314" y="231"/>
                    </a:cubicBezTo>
                    <a:cubicBezTo>
                      <a:pt x="1315" y="230"/>
                      <a:pt x="1317" y="229"/>
                      <a:pt x="1318" y="228"/>
                    </a:cubicBezTo>
                    <a:cubicBezTo>
                      <a:pt x="1305" y="223"/>
                      <a:pt x="1291" y="217"/>
                      <a:pt x="1276" y="210"/>
                    </a:cubicBezTo>
                    <a:moveTo>
                      <a:pt x="3000" y="198"/>
                    </a:moveTo>
                    <a:cubicBezTo>
                      <a:pt x="2930" y="242"/>
                      <a:pt x="2865" y="275"/>
                      <a:pt x="2805" y="298"/>
                    </a:cubicBezTo>
                    <a:cubicBezTo>
                      <a:pt x="2798" y="301"/>
                      <a:pt x="2790" y="303"/>
                      <a:pt x="2783" y="306"/>
                    </a:cubicBezTo>
                    <a:cubicBezTo>
                      <a:pt x="2784" y="307"/>
                      <a:pt x="2785" y="309"/>
                      <a:pt x="2787" y="310"/>
                    </a:cubicBezTo>
                    <a:cubicBezTo>
                      <a:pt x="2852" y="286"/>
                      <a:pt x="2924" y="251"/>
                      <a:pt x="3003" y="202"/>
                    </a:cubicBezTo>
                    <a:cubicBezTo>
                      <a:pt x="3000" y="198"/>
                      <a:pt x="3000" y="198"/>
                      <a:pt x="3000" y="198"/>
                    </a:cubicBezTo>
                    <a:moveTo>
                      <a:pt x="8" y="139"/>
                    </a:moveTo>
                    <a:cubicBezTo>
                      <a:pt x="3" y="143"/>
                      <a:pt x="0" y="145"/>
                      <a:pt x="0" y="145"/>
                    </a:cubicBezTo>
                    <a:cubicBezTo>
                      <a:pt x="3" y="148"/>
                      <a:pt x="3" y="148"/>
                      <a:pt x="3" y="148"/>
                    </a:cubicBezTo>
                    <a:cubicBezTo>
                      <a:pt x="3" y="148"/>
                      <a:pt x="6" y="146"/>
                      <a:pt x="12" y="142"/>
                    </a:cubicBezTo>
                    <a:cubicBezTo>
                      <a:pt x="11" y="141"/>
                      <a:pt x="9" y="140"/>
                      <a:pt x="8" y="139"/>
                    </a:cubicBezTo>
                    <a:moveTo>
                      <a:pt x="1062" y="114"/>
                    </a:moveTo>
                    <a:cubicBezTo>
                      <a:pt x="1060" y="115"/>
                      <a:pt x="1058" y="116"/>
                      <a:pt x="1057" y="117"/>
                    </a:cubicBezTo>
                    <a:cubicBezTo>
                      <a:pt x="1099" y="134"/>
                      <a:pt x="1143" y="153"/>
                      <a:pt x="1188" y="175"/>
                    </a:cubicBezTo>
                    <a:cubicBezTo>
                      <a:pt x="1219" y="190"/>
                      <a:pt x="1249" y="204"/>
                      <a:pt x="1277" y="216"/>
                    </a:cubicBezTo>
                    <a:cubicBezTo>
                      <a:pt x="1271" y="212"/>
                      <a:pt x="1264" y="207"/>
                      <a:pt x="1258" y="202"/>
                    </a:cubicBezTo>
                    <a:cubicBezTo>
                      <a:pt x="1236" y="193"/>
                      <a:pt x="1214" y="182"/>
                      <a:pt x="1191" y="171"/>
                    </a:cubicBezTo>
                    <a:cubicBezTo>
                      <a:pt x="1147" y="150"/>
                      <a:pt x="1105" y="131"/>
                      <a:pt x="1062" y="114"/>
                    </a:cubicBezTo>
                    <a:moveTo>
                      <a:pt x="128" y="73"/>
                    </a:moveTo>
                    <a:cubicBezTo>
                      <a:pt x="72" y="97"/>
                      <a:pt x="34" y="121"/>
                      <a:pt x="15" y="134"/>
                    </a:cubicBezTo>
                    <a:cubicBezTo>
                      <a:pt x="16" y="135"/>
                      <a:pt x="18" y="136"/>
                      <a:pt x="19" y="137"/>
                    </a:cubicBezTo>
                    <a:cubicBezTo>
                      <a:pt x="39" y="123"/>
                      <a:pt x="77" y="100"/>
                      <a:pt x="132" y="77"/>
                    </a:cubicBezTo>
                    <a:cubicBezTo>
                      <a:pt x="131" y="76"/>
                      <a:pt x="129" y="74"/>
                      <a:pt x="128" y="73"/>
                    </a:cubicBezTo>
                    <a:moveTo>
                      <a:pt x="608" y="2"/>
                    </a:moveTo>
                    <a:cubicBezTo>
                      <a:pt x="606" y="4"/>
                      <a:pt x="603" y="5"/>
                      <a:pt x="601" y="7"/>
                    </a:cubicBezTo>
                    <a:cubicBezTo>
                      <a:pt x="728" y="16"/>
                      <a:pt x="877" y="47"/>
                      <a:pt x="1047" y="113"/>
                    </a:cubicBezTo>
                    <a:cubicBezTo>
                      <a:pt x="1049" y="112"/>
                      <a:pt x="1051" y="111"/>
                      <a:pt x="1052" y="110"/>
                    </a:cubicBezTo>
                    <a:cubicBezTo>
                      <a:pt x="926" y="60"/>
                      <a:pt x="801" y="26"/>
                      <a:pt x="681" y="10"/>
                    </a:cubicBezTo>
                    <a:cubicBezTo>
                      <a:pt x="657" y="7"/>
                      <a:pt x="632" y="4"/>
                      <a:pt x="608" y="2"/>
                    </a:cubicBezTo>
                    <a:moveTo>
                      <a:pt x="597" y="1"/>
                    </a:moveTo>
                    <a:cubicBezTo>
                      <a:pt x="594" y="3"/>
                      <a:pt x="592" y="5"/>
                      <a:pt x="589" y="6"/>
                    </a:cubicBezTo>
                    <a:cubicBezTo>
                      <a:pt x="590" y="6"/>
                      <a:pt x="592" y="6"/>
                      <a:pt x="593" y="6"/>
                    </a:cubicBezTo>
                    <a:cubicBezTo>
                      <a:pt x="595" y="5"/>
                      <a:pt x="597" y="3"/>
                      <a:pt x="600" y="2"/>
                    </a:cubicBezTo>
                    <a:cubicBezTo>
                      <a:pt x="599" y="2"/>
                      <a:pt x="598" y="2"/>
                      <a:pt x="597" y="1"/>
                    </a:cubicBezTo>
                    <a:moveTo>
                      <a:pt x="586" y="1"/>
                    </a:moveTo>
                    <a:cubicBezTo>
                      <a:pt x="584" y="2"/>
                      <a:pt x="581" y="4"/>
                      <a:pt x="578" y="6"/>
                    </a:cubicBezTo>
                    <a:cubicBezTo>
                      <a:pt x="579" y="6"/>
                      <a:pt x="580" y="6"/>
                      <a:pt x="581" y="6"/>
                    </a:cubicBezTo>
                    <a:cubicBezTo>
                      <a:pt x="583" y="4"/>
                      <a:pt x="586" y="2"/>
                      <a:pt x="588" y="1"/>
                    </a:cubicBezTo>
                    <a:cubicBezTo>
                      <a:pt x="588" y="1"/>
                      <a:pt x="587" y="1"/>
                      <a:pt x="586" y="1"/>
                    </a:cubicBezTo>
                    <a:moveTo>
                      <a:pt x="552" y="1"/>
                    </a:moveTo>
                    <a:cubicBezTo>
                      <a:pt x="550" y="2"/>
                      <a:pt x="547" y="3"/>
                      <a:pt x="545" y="4"/>
                    </a:cubicBezTo>
                    <a:cubicBezTo>
                      <a:pt x="545" y="4"/>
                      <a:pt x="545" y="4"/>
                      <a:pt x="545" y="4"/>
                    </a:cubicBezTo>
                    <a:cubicBezTo>
                      <a:pt x="548" y="3"/>
                      <a:pt x="550" y="2"/>
                      <a:pt x="552" y="1"/>
                    </a:cubicBezTo>
                    <a:moveTo>
                      <a:pt x="576" y="0"/>
                    </a:moveTo>
                    <a:cubicBezTo>
                      <a:pt x="573" y="2"/>
                      <a:pt x="570" y="3"/>
                      <a:pt x="567" y="5"/>
                    </a:cubicBezTo>
                    <a:cubicBezTo>
                      <a:pt x="568" y="5"/>
                      <a:pt x="569" y="5"/>
                      <a:pt x="569" y="5"/>
                    </a:cubicBezTo>
                    <a:cubicBezTo>
                      <a:pt x="572" y="3"/>
                      <a:pt x="575" y="2"/>
                      <a:pt x="577" y="0"/>
                    </a:cubicBezTo>
                    <a:cubicBezTo>
                      <a:pt x="577" y="0"/>
                      <a:pt x="576" y="0"/>
                      <a:pt x="576" y="0"/>
                    </a:cubicBezTo>
                    <a:moveTo>
                      <a:pt x="565" y="0"/>
                    </a:moveTo>
                    <a:cubicBezTo>
                      <a:pt x="562" y="1"/>
                      <a:pt x="559" y="3"/>
                      <a:pt x="556" y="5"/>
                    </a:cubicBezTo>
                    <a:cubicBezTo>
                      <a:pt x="556" y="5"/>
                      <a:pt x="557" y="5"/>
                      <a:pt x="557" y="5"/>
                    </a:cubicBezTo>
                    <a:cubicBezTo>
                      <a:pt x="560" y="3"/>
                      <a:pt x="563" y="1"/>
                      <a:pt x="566" y="0"/>
                    </a:cubicBezTo>
                    <a:cubicBezTo>
                      <a:pt x="566" y="0"/>
                      <a:pt x="566" y="0"/>
                      <a:pt x="565" y="0"/>
                    </a:cubicBezTo>
                    <a:moveTo>
                      <a:pt x="466" y="0"/>
                    </a:moveTo>
                    <a:cubicBezTo>
                      <a:pt x="458" y="0"/>
                      <a:pt x="451" y="0"/>
                      <a:pt x="444" y="1"/>
                    </a:cubicBezTo>
                    <a:cubicBezTo>
                      <a:pt x="420" y="2"/>
                      <a:pt x="397" y="5"/>
                      <a:pt x="374" y="8"/>
                    </a:cubicBezTo>
                    <a:cubicBezTo>
                      <a:pt x="352" y="10"/>
                      <a:pt x="330" y="14"/>
                      <a:pt x="308" y="18"/>
                    </a:cubicBezTo>
                    <a:cubicBezTo>
                      <a:pt x="240" y="32"/>
                      <a:pt x="182" y="51"/>
                      <a:pt x="136" y="70"/>
                    </a:cubicBezTo>
                    <a:cubicBezTo>
                      <a:pt x="137" y="71"/>
                      <a:pt x="139" y="72"/>
                      <a:pt x="140" y="74"/>
                    </a:cubicBezTo>
                    <a:cubicBezTo>
                      <a:pt x="185" y="55"/>
                      <a:pt x="242" y="36"/>
                      <a:pt x="309" y="23"/>
                    </a:cubicBezTo>
                    <a:cubicBezTo>
                      <a:pt x="335" y="18"/>
                      <a:pt x="363" y="14"/>
                      <a:pt x="393" y="10"/>
                    </a:cubicBezTo>
                    <a:cubicBezTo>
                      <a:pt x="417" y="6"/>
                      <a:pt x="441" y="2"/>
                      <a:pt x="4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9" name="Freeform 9">
                <a:extLst>
                  <a:ext uri="{FF2B5EF4-FFF2-40B4-BE49-F238E27FC236}">
                    <a16:creationId xmlns:a16="http://schemas.microsoft.com/office/drawing/2014/main" id="{C6146C70-4148-4D92-A3B4-24E2F7C0F152}"/>
                  </a:ext>
                </a:extLst>
              </p:cNvPr>
              <p:cNvSpPr>
                <a:spLocks noEditPoints="1"/>
              </p:cNvSpPr>
              <p:nvPr/>
            </p:nvSpPr>
            <p:spPr bwMode="auto">
              <a:xfrm>
                <a:off x="4" y="1446"/>
                <a:ext cx="5754" cy="699"/>
              </a:xfrm>
              <a:custGeom>
                <a:avLst/>
                <a:gdLst>
                  <a:gd name="T0" fmla="*/ 1821 w 3003"/>
                  <a:gd name="T1" fmla="*/ 331 h 364"/>
                  <a:gd name="T2" fmla="*/ 1792 w 3003"/>
                  <a:gd name="T3" fmla="*/ 326 h 364"/>
                  <a:gd name="T4" fmla="*/ 1800 w 3003"/>
                  <a:gd name="T5" fmla="*/ 326 h 364"/>
                  <a:gd name="T6" fmla="*/ 1831 w 3003"/>
                  <a:gd name="T7" fmla="*/ 326 h 364"/>
                  <a:gd name="T8" fmla="*/ 1842 w 3003"/>
                  <a:gd name="T9" fmla="*/ 325 h 364"/>
                  <a:gd name="T10" fmla="*/ 1778 w 3003"/>
                  <a:gd name="T11" fmla="*/ 325 h 364"/>
                  <a:gd name="T12" fmla="*/ 1850 w 3003"/>
                  <a:gd name="T13" fmla="*/ 325 h 364"/>
                  <a:gd name="T14" fmla="*/ 1862 w 3003"/>
                  <a:gd name="T15" fmla="*/ 325 h 364"/>
                  <a:gd name="T16" fmla="*/ 1875 w 3003"/>
                  <a:gd name="T17" fmla="*/ 329 h 364"/>
                  <a:gd name="T18" fmla="*/ 1903 w 3003"/>
                  <a:gd name="T19" fmla="*/ 322 h 364"/>
                  <a:gd name="T20" fmla="*/ 1894 w 3003"/>
                  <a:gd name="T21" fmla="*/ 328 h 364"/>
                  <a:gd name="T22" fmla="*/ 1923 w 3003"/>
                  <a:gd name="T23" fmla="*/ 321 h 364"/>
                  <a:gd name="T24" fmla="*/ 1927 w 3003"/>
                  <a:gd name="T25" fmla="*/ 326 h 364"/>
                  <a:gd name="T26" fmla="*/ 2740 w 3003"/>
                  <a:gd name="T27" fmla="*/ 332 h 364"/>
                  <a:gd name="T28" fmla="*/ 2782 w 3003"/>
                  <a:gd name="T29" fmla="*/ 324 h 364"/>
                  <a:gd name="T30" fmla="*/ 1942 w 3003"/>
                  <a:gd name="T31" fmla="*/ 320 h 364"/>
                  <a:gd name="T32" fmla="*/ 1942 w 3003"/>
                  <a:gd name="T33" fmla="*/ 325 h 364"/>
                  <a:gd name="T34" fmla="*/ 1965 w 3003"/>
                  <a:gd name="T35" fmla="*/ 318 h 364"/>
                  <a:gd name="T36" fmla="*/ 1968 w 3003"/>
                  <a:gd name="T37" fmla="*/ 323 h 364"/>
                  <a:gd name="T38" fmla="*/ 2057 w 3003"/>
                  <a:gd name="T39" fmla="*/ 314 h 364"/>
                  <a:gd name="T40" fmla="*/ 2057 w 3003"/>
                  <a:gd name="T41" fmla="*/ 319 h 364"/>
                  <a:gd name="T42" fmla="*/ 2077 w 3003"/>
                  <a:gd name="T43" fmla="*/ 314 h 364"/>
                  <a:gd name="T44" fmla="*/ 2077 w 3003"/>
                  <a:gd name="T45" fmla="*/ 318 h 364"/>
                  <a:gd name="T46" fmla="*/ 2527 w 3003"/>
                  <a:gd name="T47" fmla="*/ 364 h 364"/>
                  <a:gd name="T48" fmla="*/ 2539 w 3003"/>
                  <a:gd name="T49" fmla="*/ 360 h 364"/>
                  <a:gd name="T50" fmla="*/ 2077 w 3003"/>
                  <a:gd name="T51" fmla="*/ 314 h 364"/>
                  <a:gd name="T52" fmla="*/ 1649 w 3003"/>
                  <a:gd name="T53" fmla="*/ 316 h 364"/>
                  <a:gd name="T54" fmla="*/ 1673 w 3003"/>
                  <a:gd name="T55" fmla="*/ 320 h 364"/>
                  <a:gd name="T56" fmla="*/ 1717 w 3003"/>
                  <a:gd name="T57" fmla="*/ 321 h 364"/>
                  <a:gd name="T58" fmla="*/ 1692 w 3003"/>
                  <a:gd name="T59" fmla="*/ 318 h 364"/>
                  <a:gd name="T60" fmla="*/ 1660 w 3003"/>
                  <a:gd name="T61" fmla="*/ 313 h 364"/>
                  <a:gd name="T62" fmla="*/ 1351 w 3003"/>
                  <a:gd name="T63" fmla="*/ 223 h 364"/>
                  <a:gd name="T64" fmla="*/ 1356 w 3003"/>
                  <a:gd name="T65" fmla="*/ 220 h 364"/>
                  <a:gd name="T66" fmla="*/ 2790 w 3003"/>
                  <a:gd name="T67" fmla="*/ 321 h 364"/>
                  <a:gd name="T68" fmla="*/ 3000 w 3003"/>
                  <a:gd name="T69" fmla="*/ 211 h 364"/>
                  <a:gd name="T70" fmla="*/ 3 w 3003"/>
                  <a:gd name="T71" fmla="*/ 190 h 364"/>
                  <a:gd name="T72" fmla="*/ 1151 w 3003"/>
                  <a:gd name="T73" fmla="*/ 128 h 364"/>
                  <a:gd name="T74" fmla="*/ 1342 w 3003"/>
                  <a:gd name="T75" fmla="*/ 220 h 364"/>
                  <a:gd name="T76" fmla="*/ 1151 w 3003"/>
                  <a:gd name="T77" fmla="*/ 128 h 364"/>
                  <a:gd name="T78" fmla="*/ 1152 w 3003"/>
                  <a:gd name="T79" fmla="*/ 134 h 364"/>
                  <a:gd name="T80" fmla="*/ 144 w 3003"/>
                  <a:gd name="T81" fmla="*/ 97 h 364"/>
                  <a:gd name="T82" fmla="*/ 148 w 3003"/>
                  <a:gd name="T83" fmla="*/ 101 h 364"/>
                  <a:gd name="T84" fmla="*/ 466 w 3003"/>
                  <a:gd name="T85" fmla="*/ 7 h 364"/>
                  <a:gd name="T86" fmla="*/ 152 w 3003"/>
                  <a:gd name="T87" fmla="*/ 93 h 364"/>
                  <a:gd name="T88" fmla="*/ 413 w 3003"/>
                  <a:gd name="T89" fmla="*/ 19 h 364"/>
                  <a:gd name="T90" fmla="*/ 568 w 3003"/>
                  <a:gd name="T91" fmla="*/ 6 h 364"/>
                  <a:gd name="T92" fmla="*/ 621 w 3003"/>
                  <a:gd name="T93" fmla="*/ 1 h 364"/>
                  <a:gd name="T94" fmla="*/ 1083 w 3003"/>
                  <a:gd name="T95" fmla="*/ 100 h 364"/>
                  <a:gd name="T96" fmla="*/ 610 w 3003"/>
                  <a:gd name="T97" fmla="*/ 0 h 364"/>
                  <a:gd name="T98" fmla="*/ 612 w 3003"/>
                  <a:gd name="T99" fmla="*/ 0 h 364"/>
                  <a:gd name="T100" fmla="*/ 591 w 3003"/>
                  <a:gd name="T101" fmla="*/ 5 h 364"/>
                  <a:gd name="T102" fmla="*/ 600 w 3003"/>
                  <a:gd name="T103" fmla="*/ 0 h 364"/>
                  <a:gd name="T104" fmla="*/ 580 w 3003"/>
                  <a:gd name="T105" fmla="*/ 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03" h="364">
                    <a:moveTo>
                      <a:pt x="1821" y="326"/>
                    </a:moveTo>
                    <a:cubicBezTo>
                      <a:pt x="1818" y="326"/>
                      <a:pt x="1815" y="326"/>
                      <a:pt x="1811" y="326"/>
                    </a:cubicBezTo>
                    <a:cubicBezTo>
                      <a:pt x="1815" y="327"/>
                      <a:pt x="1818" y="329"/>
                      <a:pt x="1821" y="331"/>
                    </a:cubicBezTo>
                    <a:cubicBezTo>
                      <a:pt x="1824" y="331"/>
                      <a:pt x="1827" y="331"/>
                      <a:pt x="1829" y="330"/>
                    </a:cubicBezTo>
                    <a:cubicBezTo>
                      <a:pt x="1827" y="329"/>
                      <a:pt x="1824" y="327"/>
                      <a:pt x="1821" y="326"/>
                    </a:cubicBezTo>
                    <a:moveTo>
                      <a:pt x="1792" y="326"/>
                    </a:moveTo>
                    <a:cubicBezTo>
                      <a:pt x="1796" y="327"/>
                      <a:pt x="1801" y="329"/>
                      <a:pt x="1805" y="331"/>
                    </a:cubicBezTo>
                    <a:cubicBezTo>
                      <a:pt x="1807" y="331"/>
                      <a:pt x="1809" y="331"/>
                      <a:pt x="1810" y="331"/>
                    </a:cubicBezTo>
                    <a:cubicBezTo>
                      <a:pt x="1807" y="329"/>
                      <a:pt x="1804" y="327"/>
                      <a:pt x="1800" y="326"/>
                    </a:cubicBezTo>
                    <a:cubicBezTo>
                      <a:pt x="1798" y="326"/>
                      <a:pt x="1795" y="326"/>
                      <a:pt x="1792" y="326"/>
                    </a:cubicBezTo>
                    <a:moveTo>
                      <a:pt x="1842" y="325"/>
                    </a:moveTo>
                    <a:cubicBezTo>
                      <a:pt x="1838" y="325"/>
                      <a:pt x="1834" y="326"/>
                      <a:pt x="1831" y="326"/>
                    </a:cubicBezTo>
                    <a:cubicBezTo>
                      <a:pt x="1833" y="327"/>
                      <a:pt x="1836" y="329"/>
                      <a:pt x="1838" y="330"/>
                    </a:cubicBezTo>
                    <a:cubicBezTo>
                      <a:pt x="1842" y="330"/>
                      <a:pt x="1845" y="330"/>
                      <a:pt x="1849" y="330"/>
                    </a:cubicBezTo>
                    <a:cubicBezTo>
                      <a:pt x="1846" y="328"/>
                      <a:pt x="1844" y="327"/>
                      <a:pt x="1842" y="325"/>
                    </a:cubicBezTo>
                    <a:moveTo>
                      <a:pt x="1773" y="325"/>
                    </a:moveTo>
                    <a:cubicBezTo>
                      <a:pt x="1778" y="326"/>
                      <a:pt x="1783" y="328"/>
                      <a:pt x="1788" y="329"/>
                    </a:cubicBezTo>
                    <a:cubicBezTo>
                      <a:pt x="1784" y="328"/>
                      <a:pt x="1781" y="327"/>
                      <a:pt x="1778" y="325"/>
                    </a:cubicBezTo>
                    <a:cubicBezTo>
                      <a:pt x="1776" y="325"/>
                      <a:pt x="1775" y="325"/>
                      <a:pt x="1773" y="325"/>
                    </a:cubicBezTo>
                    <a:moveTo>
                      <a:pt x="1862" y="325"/>
                    </a:moveTo>
                    <a:cubicBezTo>
                      <a:pt x="1858" y="325"/>
                      <a:pt x="1854" y="325"/>
                      <a:pt x="1850" y="325"/>
                    </a:cubicBezTo>
                    <a:cubicBezTo>
                      <a:pt x="1852" y="327"/>
                      <a:pt x="1854" y="328"/>
                      <a:pt x="1856" y="330"/>
                    </a:cubicBezTo>
                    <a:cubicBezTo>
                      <a:pt x="1860" y="330"/>
                      <a:pt x="1864" y="329"/>
                      <a:pt x="1868" y="329"/>
                    </a:cubicBezTo>
                    <a:cubicBezTo>
                      <a:pt x="1866" y="328"/>
                      <a:pt x="1864" y="326"/>
                      <a:pt x="1862" y="325"/>
                    </a:cubicBezTo>
                    <a:moveTo>
                      <a:pt x="1883" y="324"/>
                    </a:moveTo>
                    <a:cubicBezTo>
                      <a:pt x="1878" y="324"/>
                      <a:pt x="1874" y="324"/>
                      <a:pt x="1870" y="324"/>
                    </a:cubicBezTo>
                    <a:cubicBezTo>
                      <a:pt x="1871" y="326"/>
                      <a:pt x="1873" y="327"/>
                      <a:pt x="1875" y="329"/>
                    </a:cubicBezTo>
                    <a:cubicBezTo>
                      <a:pt x="1879" y="329"/>
                      <a:pt x="1883" y="328"/>
                      <a:pt x="1887" y="328"/>
                    </a:cubicBezTo>
                    <a:cubicBezTo>
                      <a:pt x="1886" y="327"/>
                      <a:pt x="1884" y="325"/>
                      <a:pt x="1883" y="324"/>
                    </a:cubicBezTo>
                    <a:moveTo>
                      <a:pt x="1903" y="322"/>
                    </a:moveTo>
                    <a:cubicBezTo>
                      <a:pt x="1898" y="323"/>
                      <a:pt x="1894" y="323"/>
                      <a:pt x="1889" y="323"/>
                    </a:cubicBezTo>
                    <a:cubicBezTo>
                      <a:pt x="1890" y="324"/>
                      <a:pt x="1891" y="325"/>
                      <a:pt x="1892" y="325"/>
                    </a:cubicBezTo>
                    <a:cubicBezTo>
                      <a:pt x="1892" y="326"/>
                      <a:pt x="1893" y="327"/>
                      <a:pt x="1894" y="328"/>
                    </a:cubicBezTo>
                    <a:cubicBezTo>
                      <a:pt x="1898" y="328"/>
                      <a:pt x="1903" y="327"/>
                      <a:pt x="1907" y="327"/>
                    </a:cubicBezTo>
                    <a:cubicBezTo>
                      <a:pt x="1906" y="326"/>
                      <a:pt x="1904" y="324"/>
                      <a:pt x="1903" y="322"/>
                    </a:cubicBezTo>
                    <a:moveTo>
                      <a:pt x="1923" y="321"/>
                    </a:moveTo>
                    <a:cubicBezTo>
                      <a:pt x="1918" y="321"/>
                      <a:pt x="1914" y="322"/>
                      <a:pt x="1909" y="322"/>
                    </a:cubicBezTo>
                    <a:cubicBezTo>
                      <a:pt x="1910" y="324"/>
                      <a:pt x="1912" y="325"/>
                      <a:pt x="1913" y="327"/>
                    </a:cubicBezTo>
                    <a:cubicBezTo>
                      <a:pt x="1918" y="326"/>
                      <a:pt x="1923" y="326"/>
                      <a:pt x="1927" y="326"/>
                    </a:cubicBezTo>
                    <a:cubicBezTo>
                      <a:pt x="1926" y="324"/>
                      <a:pt x="1925" y="323"/>
                      <a:pt x="1923" y="321"/>
                    </a:cubicBezTo>
                    <a:moveTo>
                      <a:pt x="2778" y="320"/>
                    </a:moveTo>
                    <a:cubicBezTo>
                      <a:pt x="2765" y="325"/>
                      <a:pt x="2752" y="329"/>
                      <a:pt x="2740" y="332"/>
                    </a:cubicBezTo>
                    <a:cubicBezTo>
                      <a:pt x="2681" y="349"/>
                      <a:pt x="2627" y="357"/>
                      <a:pt x="2576" y="359"/>
                    </a:cubicBezTo>
                    <a:cubicBezTo>
                      <a:pt x="2574" y="361"/>
                      <a:pt x="2572" y="362"/>
                      <a:pt x="2570" y="363"/>
                    </a:cubicBezTo>
                    <a:cubicBezTo>
                      <a:pt x="2637" y="360"/>
                      <a:pt x="2706" y="349"/>
                      <a:pt x="2782" y="324"/>
                    </a:cubicBezTo>
                    <a:cubicBezTo>
                      <a:pt x="2780" y="323"/>
                      <a:pt x="2779" y="321"/>
                      <a:pt x="2778" y="320"/>
                    </a:cubicBezTo>
                    <a:moveTo>
                      <a:pt x="1944" y="320"/>
                    </a:moveTo>
                    <a:cubicBezTo>
                      <a:pt x="1944" y="320"/>
                      <a:pt x="1943" y="320"/>
                      <a:pt x="1942" y="320"/>
                    </a:cubicBezTo>
                    <a:cubicBezTo>
                      <a:pt x="1938" y="320"/>
                      <a:pt x="1933" y="320"/>
                      <a:pt x="1929" y="321"/>
                    </a:cubicBezTo>
                    <a:cubicBezTo>
                      <a:pt x="1931" y="322"/>
                      <a:pt x="1932" y="324"/>
                      <a:pt x="1933" y="325"/>
                    </a:cubicBezTo>
                    <a:cubicBezTo>
                      <a:pt x="1936" y="325"/>
                      <a:pt x="1939" y="325"/>
                      <a:pt x="1942" y="325"/>
                    </a:cubicBezTo>
                    <a:cubicBezTo>
                      <a:pt x="1944" y="325"/>
                      <a:pt x="1946" y="324"/>
                      <a:pt x="1948" y="324"/>
                    </a:cubicBezTo>
                    <a:cubicBezTo>
                      <a:pt x="1947" y="323"/>
                      <a:pt x="1946" y="321"/>
                      <a:pt x="1944" y="320"/>
                    </a:cubicBezTo>
                    <a:moveTo>
                      <a:pt x="1965" y="318"/>
                    </a:moveTo>
                    <a:cubicBezTo>
                      <a:pt x="1960" y="319"/>
                      <a:pt x="1955" y="319"/>
                      <a:pt x="1950" y="319"/>
                    </a:cubicBezTo>
                    <a:cubicBezTo>
                      <a:pt x="1951" y="321"/>
                      <a:pt x="1952" y="322"/>
                      <a:pt x="1954" y="324"/>
                    </a:cubicBezTo>
                    <a:cubicBezTo>
                      <a:pt x="1958" y="324"/>
                      <a:pt x="1963" y="323"/>
                      <a:pt x="1968" y="323"/>
                    </a:cubicBezTo>
                    <a:cubicBezTo>
                      <a:pt x="1967" y="321"/>
                      <a:pt x="1966" y="320"/>
                      <a:pt x="1965" y="318"/>
                    </a:cubicBezTo>
                    <a:moveTo>
                      <a:pt x="2060" y="314"/>
                    </a:moveTo>
                    <a:cubicBezTo>
                      <a:pt x="2059" y="314"/>
                      <a:pt x="2058" y="314"/>
                      <a:pt x="2057" y="314"/>
                    </a:cubicBezTo>
                    <a:cubicBezTo>
                      <a:pt x="2027" y="314"/>
                      <a:pt x="1998" y="316"/>
                      <a:pt x="1970" y="318"/>
                    </a:cubicBezTo>
                    <a:cubicBezTo>
                      <a:pt x="1971" y="319"/>
                      <a:pt x="1972" y="321"/>
                      <a:pt x="1973" y="323"/>
                    </a:cubicBezTo>
                    <a:cubicBezTo>
                      <a:pt x="2000" y="321"/>
                      <a:pt x="2028" y="319"/>
                      <a:pt x="2057" y="319"/>
                    </a:cubicBezTo>
                    <a:cubicBezTo>
                      <a:pt x="2060" y="319"/>
                      <a:pt x="2062" y="319"/>
                      <a:pt x="2065" y="318"/>
                    </a:cubicBezTo>
                    <a:cubicBezTo>
                      <a:pt x="2063" y="317"/>
                      <a:pt x="2061" y="315"/>
                      <a:pt x="2060" y="314"/>
                    </a:cubicBezTo>
                    <a:moveTo>
                      <a:pt x="2077" y="314"/>
                    </a:moveTo>
                    <a:cubicBezTo>
                      <a:pt x="2073" y="314"/>
                      <a:pt x="2069" y="314"/>
                      <a:pt x="2065" y="314"/>
                    </a:cubicBezTo>
                    <a:cubicBezTo>
                      <a:pt x="2067" y="315"/>
                      <a:pt x="2069" y="317"/>
                      <a:pt x="2070" y="318"/>
                    </a:cubicBezTo>
                    <a:cubicBezTo>
                      <a:pt x="2072" y="318"/>
                      <a:pt x="2075" y="318"/>
                      <a:pt x="2077" y="318"/>
                    </a:cubicBezTo>
                    <a:cubicBezTo>
                      <a:pt x="2161" y="318"/>
                      <a:pt x="2239" y="330"/>
                      <a:pt x="2314" y="342"/>
                    </a:cubicBezTo>
                    <a:cubicBezTo>
                      <a:pt x="2370" y="351"/>
                      <a:pt x="2425" y="359"/>
                      <a:pt x="2481" y="363"/>
                    </a:cubicBezTo>
                    <a:cubicBezTo>
                      <a:pt x="2497" y="364"/>
                      <a:pt x="2512" y="364"/>
                      <a:pt x="2527" y="364"/>
                    </a:cubicBezTo>
                    <a:cubicBezTo>
                      <a:pt x="2539" y="364"/>
                      <a:pt x="2552" y="364"/>
                      <a:pt x="2564" y="363"/>
                    </a:cubicBezTo>
                    <a:cubicBezTo>
                      <a:pt x="2566" y="362"/>
                      <a:pt x="2567" y="361"/>
                      <a:pt x="2569" y="360"/>
                    </a:cubicBezTo>
                    <a:cubicBezTo>
                      <a:pt x="2559" y="360"/>
                      <a:pt x="2549" y="360"/>
                      <a:pt x="2539" y="360"/>
                    </a:cubicBezTo>
                    <a:cubicBezTo>
                      <a:pt x="2497" y="360"/>
                      <a:pt x="2456" y="357"/>
                      <a:pt x="2416" y="352"/>
                    </a:cubicBezTo>
                    <a:cubicBezTo>
                      <a:pt x="2382" y="348"/>
                      <a:pt x="2348" y="343"/>
                      <a:pt x="2314" y="337"/>
                    </a:cubicBezTo>
                    <a:cubicBezTo>
                      <a:pt x="2239" y="326"/>
                      <a:pt x="2161" y="314"/>
                      <a:pt x="2077" y="314"/>
                    </a:cubicBezTo>
                    <a:moveTo>
                      <a:pt x="1528" y="282"/>
                    </a:moveTo>
                    <a:cubicBezTo>
                      <a:pt x="1526" y="283"/>
                      <a:pt x="1524" y="284"/>
                      <a:pt x="1522" y="285"/>
                    </a:cubicBezTo>
                    <a:cubicBezTo>
                      <a:pt x="1569" y="299"/>
                      <a:pt x="1610" y="309"/>
                      <a:pt x="1649" y="316"/>
                    </a:cubicBezTo>
                    <a:cubicBezTo>
                      <a:pt x="1653" y="317"/>
                      <a:pt x="1656" y="318"/>
                      <a:pt x="1660" y="318"/>
                    </a:cubicBezTo>
                    <a:cubicBezTo>
                      <a:pt x="1661" y="318"/>
                      <a:pt x="1663" y="319"/>
                      <a:pt x="1664" y="319"/>
                    </a:cubicBezTo>
                    <a:cubicBezTo>
                      <a:pt x="1667" y="319"/>
                      <a:pt x="1670" y="320"/>
                      <a:pt x="1673" y="320"/>
                    </a:cubicBezTo>
                    <a:cubicBezTo>
                      <a:pt x="1688" y="322"/>
                      <a:pt x="1702" y="324"/>
                      <a:pt x="1715" y="326"/>
                    </a:cubicBezTo>
                    <a:cubicBezTo>
                      <a:pt x="1729" y="327"/>
                      <a:pt x="1743" y="328"/>
                      <a:pt x="1757" y="329"/>
                    </a:cubicBezTo>
                    <a:cubicBezTo>
                      <a:pt x="1744" y="327"/>
                      <a:pt x="1731" y="324"/>
                      <a:pt x="1717" y="321"/>
                    </a:cubicBezTo>
                    <a:cubicBezTo>
                      <a:pt x="1716" y="321"/>
                      <a:pt x="1716" y="321"/>
                      <a:pt x="1715" y="321"/>
                    </a:cubicBezTo>
                    <a:cubicBezTo>
                      <a:pt x="1709" y="320"/>
                      <a:pt x="1703" y="320"/>
                      <a:pt x="1697" y="319"/>
                    </a:cubicBezTo>
                    <a:cubicBezTo>
                      <a:pt x="1695" y="319"/>
                      <a:pt x="1694" y="318"/>
                      <a:pt x="1692" y="318"/>
                    </a:cubicBezTo>
                    <a:cubicBezTo>
                      <a:pt x="1688" y="318"/>
                      <a:pt x="1683" y="317"/>
                      <a:pt x="1678" y="316"/>
                    </a:cubicBezTo>
                    <a:cubicBezTo>
                      <a:pt x="1676" y="316"/>
                      <a:pt x="1673" y="315"/>
                      <a:pt x="1671" y="315"/>
                    </a:cubicBezTo>
                    <a:cubicBezTo>
                      <a:pt x="1667" y="314"/>
                      <a:pt x="1663" y="314"/>
                      <a:pt x="1660" y="313"/>
                    </a:cubicBezTo>
                    <a:cubicBezTo>
                      <a:pt x="1620" y="306"/>
                      <a:pt x="1576" y="296"/>
                      <a:pt x="1528" y="282"/>
                    </a:cubicBezTo>
                    <a:moveTo>
                      <a:pt x="1356" y="220"/>
                    </a:moveTo>
                    <a:cubicBezTo>
                      <a:pt x="1354" y="221"/>
                      <a:pt x="1353" y="222"/>
                      <a:pt x="1351" y="223"/>
                    </a:cubicBezTo>
                    <a:cubicBezTo>
                      <a:pt x="1410" y="248"/>
                      <a:pt x="1464" y="267"/>
                      <a:pt x="1512" y="282"/>
                    </a:cubicBezTo>
                    <a:cubicBezTo>
                      <a:pt x="1514" y="281"/>
                      <a:pt x="1516" y="280"/>
                      <a:pt x="1518" y="279"/>
                    </a:cubicBezTo>
                    <a:cubicBezTo>
                      <a:pt x="1469" y="264"/>
                      <a:pt x="1416" y="245"/>
                      <a:pt x="1356" y="220"/>
                    </a:cubicBezTo>
                    <a:moveTo>
                      <a:pt x="3000" y="211"/>
                    </a:moveTo>
                    <a:cubicBezTo>
                      <a:pt x="2923" y="260"/>
                      <a:pt x="2852" y="294"/>
                      <a:pt x="2787" y="317"/>
                    </a:cubicBezTo>
                    <a:cubicBezTo>
                      <a:pt x="2788" y="318"/>
                      <a:pt x="2789" y="320"/>
                      <a:pt x="2790" y="321"/>
                    </a:cubicBezTo>
                    <a:cubicBezTo>
                      <a:pt x="2799" y="318"/>
                      <a:pt x="2807" y="315"/>
                      <a:pt x="2816" y="312"/>
                    </a:cubicBezTo>
                    <a:cubicBezTo>
                      <a:pt x="2873" y="289"/>
                      <a:pt x="2935" y="258"/>
                      <a:pt x="3003" y="215"/>
                    </a:cubicBezTo>
                    <a:cubicBezTo>
                      <a:pt x="3000" y="211"/>
                      <a:pt x="3000" y="211"/>
                      <a:pt x="3000" y="211"/>
                    </a:cubicBezTo>
                    <a:moveTo>
                      <a:pt x="33" y="161"/>
                    </a:moveTo>
                    <a:cubicBezTo>
                      <a:pt x="12" y="176"/>
                      <a:pt x="0" y="186"/>
                      <a:pt x="0" y="186"/>
                    </a:cubicBezTo>
                    <a:cubicBezTo>
                      <a:pt x="3" y="190"/>
                      <a:pt x="3" y="190"/>
                      <a:pt x="3" y="190"/>
                    </a:cubicBezTo>
                    <a:cubicBezTo>
                      <a:pt x="4" y="190"/>
                      <a:pt x="15" y="179"/>
                      <a:pt x="38" y="164"/>
                    </a:cubicBezTo>
                    <a:cubicBezTo>
                      <a:pt x="37" y="163"/>
                      <a:pt x="35" y="162"/>
                      <a:pt x="33" y="161"/>
                    </a:cubicBezTo>
                    <a:moveTo>
                      <a:pt x="1151" y="128"/>
                    </a:moveTo>
                    <a:cubicBezTo>
                      <a:pt x="1158" y="133"/>
                      <a:pt x="1164" y="137"/>
                      <a:pt x="1171" y="142"/>
                    </a:cubicBezTo>
                    <a:cubicBezTo>
                      <a:pt x="1182" y="147"/>
                      <a:pt x="1193" y="152"/>
                      <a:pt x="1204" y="157"/>
                    </a:cubicBezTo>
                    <a:cubicBezTo>
                      <a:pt x="1253" y="181"/>
                      <a:pt x="1299" y="202"/>
                      <a:pt x="1342" y="220"/>
                    </a:cubicBezTo>
                    <a:cubicBezTo>
                      <a:pt x="1344" y="219"/>
                      <a:pt x="1345" y="217"/>
                      <a:pt x="1347" y="216"/>
                    </a:cubicBezTo>
                    <a:cubicBezTo>
                      <a:pt x="1303" y="198"/>
                      <a:pt x="1256" y="177"/>
                      <a:pt x="1206" y="153"/>
                    </a:cubicBezTo>
                    <a:cubicBezTo>
                      <a:pt x="1187" y="144"/>
                      <a:pt x="1169" y="136"/>
                      <a:pt x="1151" y="128"/>
                    </a:cubicBezTo>
                    <a:moveTo>
                      <a:pt x="1092" y="104"/>
                    </a:moveTo>
                    <a:cubicBezTo>
                      <a:pt x="1090" y="105"/>
                      <a:pt x="1089" y="106"/>
                      <a:pt x="1087" y="107"/>
                    </a:cubicBezTo>
                    <a:cubicBezTo>
                      <a:pt x="1108" y="115"/>
                      <a:pt x="1130" y="124"/>
                      <a:pt x="1152" y="134"/>
                    </a:cubicBezTo>
                    <a:cubicBezTo>
                      <a:pt x="1146" y="129"/>
                      <a:pt x="1140" y="125"/>
                      <a:pt x="1134" y="121"/>
                    </a:cubicBezTo>
                    <a:cubicBezTo>
                      <a:pt x="1120" y="115"/>
                      <a:pt x="1106" y="109"/>
                      <a:pt x="1092" y="104"/>
                    </a:cubicBezTo>
                    <a:moveTo>
                      <a:pt x="144" y="97"/>
                    </a:moveTo>
                    <a:cubicBezTo>
                      <a:pt x="100" y="118"/>
                      <a:pt x="65" y="140"/>
                      <a:pt x="41" y="156"/>
                    </a:cubicBezTo>
                    <a:cubicBezTo>
                      <a:pt x="42" y="157"/>
                      <a:pt x="44" y="158"/>
                      <a:pt x="45" y="159"/>
                    </a:cubicBezTo>
                    <a:cubicBezTo>
                      <a:pt x="70" y="142"/>
                      <a:pt x="104" y="122"/>
                      <a:pt x="148" y="101"/>
                    </a:cubicBezTo>
                    <a:cubicBezTo>
                      <a:pt x="147" y="99"/>
                      <a:pt x="146" y="98"/>
                      <a:pt x="144" y="97"/>
                    </a:cubicBezTo>
                    <a:moveTo>
                      <a:pt x="488" y="4"/>
                    </a:moveTo>
                    <a:cubicBezTo>
                      <a:pt x="481" y="5"/>
                      <a:pt x="473" y="6"/>
                      <a:pt x="466" y="7"/>
                    </a:cubicBezTo>
                    <a:cubicBezTo>
                      <a:pt x="441" y="9"/>
                      <a:pt x="417" y="13"/>
                      <a:pt x="393" y="17"/>
                    </a:cubicBezTo>
                    <a:cubicBezTo>
                      <a:pt x="368" y="22"/>
                      <a:pt x="343" y="27"/>
                      <a:pt x="318" y="34"/>
                    </a:cubicBezTo>
                    <a:cubicBezTo>
                      <a:pt x="253" y="51"/>
                      <a:pt x="198" y="72"/>
                      <a:pt x="152" y="93"/>
                    </a:cubicBezTo>
                    <a:cubicBezTo>
                      <a:pt x="153" y="95"/>
                      <a:pt x="155" y="96"/>
                      <a:pt x="156" y="97"/>
                    </a:cubicBezTo>
                    <a:cubicBezTo>
                      <a:pt x="201" y="76"/>
                      <a:pt x="256" y="55"/>
                      <a:pt x="319" y="38"/>
                    </a:cubicBezTo>
                    <a:cubicBezTo>
                      <a:pt x="348" y="31"/>
                      <a:pt x="379" y="24"/>
                      <a:pt x="413" y="19"/>
                    </a:cubicBezTo>
                    <a:cubicBezTo>
                      <a:pt x="438" y="13"/>
                      <a:pt x="463" y="8"/>
                      <a:pt x="488" y="4"/>
                    </a:cubicBezTo>
                    <a:moveTo>
                      <a:pt x="573" y="3"/>
                    </a:moveTo>
                    <a:cubicBezTo>
                      <a:pt x="571" y="4"/>
                      <a:pt x="569" y="5"/>
                      <a:pt x="568" y="6"/>
                    </a:cubicBezTo>
                    <a:cubicBezTo>
                      <a:pt x="568" y="6"/>
                      <a:pt x="568" y="6"/>
                      <a:pt x="568" y="6"/>
                    </a:cubicBezTo>
                    <a:cubicBezTo>
                      <a:pt x="570" y="5"/>
                      <a:pt x="571" y="4"/>
                      <a:pt x="573" y="3"/>
                    </a:cubicBezTo>
                    <a:moveTo>
                      <a:pt x="621" y="1"/>
                    </a:moveTo>
                    <a:cubicBezTo>
                      <a:pt x="618" y="2"/>
                      <a:pt x="616" y="4"/>
                      <a:pt x="613" y="6"/>
                    </a:cubicBezTo>
                    <a:cubicBezTo>
                      <a:pt x="746" y="9"/>
                      <a:pt x="902" y="35"/>
                      <a:pt x="1077" y="103"/>
                    </a:cubicBezTo>
                    <a:cubicBezTo>
                      <a:pt x="1079" y="102"/>
                      <a:pt x="1081" y="101"/>
                      <a:pt x="1083" y="100"/>
                    </a:cubicBezTo>
                    <a:cubicBezTo>
                      <a:pt x="951" y="49"/>
                      <a:pt x="822" y="17"/>
                      <a:pt x="697" y="5"/>
                    </a:cubicBezTo>
                    <a:cubicBezTo>
                      <a:pt x="671" y="3"/>
                      <a:pt x="646" y="1"/>
                      <a:pt x="621" y="1"/>
                    </a:cubicBezTo>
                    <a:moveTo>
                      <a:pt x="610" y="0"/>
                    </a:moveTo>
                    <a:cubicBezTo>
                      <a:pt x="607" y="2"/>
                      <a:pt x="604" y="4"/>
                      <a:pt x="601" y="6"/>
                    </a:cubicBezTo>
                    <a:cubicBezTo>
                      <a:pt x="602" y="6"/>
                      <a:pt x="603" y="6"/>
                      <a:pt x="604" y="6"/>
                    </a:cubicBezTo>
                    <a:cubicBezTo>
                      <a:pt x="607" y="4"/>
                      <a:pt x="609" y="2"/>
                      <a:pt x="612" y="0"/>
                    </a:cubicBezTo>
                    <a:cubicBezTo>
                      <a:pt x="611" y="0"/>
                      <a:pt x="610" y="0"/>
                      <a:pt x="610" y="0"/>
                    </a:cubicBezTo>
                    <a:moveTo>
                      <a:pt x="600" y="0"/>
                    </a:moveTo>
                    <a:cubicBezTo>
                      <a:pt x="596" y="2"/>
                      <a:pt x="594" y="4"/>
                      <a:pt x="591" y="5"/>
                    </a:cubicBezTo>
                    <a:cubicBezTo>
                      <a:pt x="591" y="5"/>
                      <a:pt x="591" y="5"/>
                      <a:pt x="592" y="5"/>
                    </a:cubicBezTo>
                    <a:cubicBezTo>
                      <a:pt x="595" y="4"/>
                      <a:pt x="597" y="2"/>
                      <a:pt x="600" y="0"/>
                    </a:cubicBezTo>
                    <a:cubicBezTo>
                      <a:pt x="600" y="0"/>
                      <a:pt x="600" y="0"/>
                      <a:pt x="600" y="0"/>
                    </a:cubicBezTo>
                    <a:moveTo>
                      <a:pt x="589" y="0"/>
                    </a:moveTo>
                    <a:cubicBezTo>
                      <a:pt x="586" y="2"/>
                      <a:pt x="582" y="4"/>
                      <a:pt x="579" y="5"/>
                    </a:cubicBezTo>
                    <a:cubicBezTo>
                      <a:pt x="580" y="5"/>
                      <a:pt x="580" y="5"/>
                      <a:pt x="580" y="5"/>
                    </a:cubicBezTo>
                    <a:cubicBezTo>
                      <a:pt x="583" y="4"/>
                      <a:pt x="586" y="2"/>
                      <a:pt x="589" y="0"/>
                    </a:cubicBezTo>
                    <a:cubicBezTo>
                      <a:pt x="589" y="0"/>
                      <a:pt x="589" y="0"/>
                      <a:pt x="58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0" name="Freeform 10">
                <a:extLst>
                  <a:ext uri="{FF2B5EF4-FFF2-40B4-BE49-F238E27FC236}">
                    <a16:creationId xmlns:a16="http://schemas.microsoft.com/office/drawing/2014/main" id="{C71C50BD-F1B5-43B8-A12E-BBAA3F87794B}"/>
                  </a:ext>
                </a:extLst>
              </p:cNvPr>
              <p:cNvSpPr>
                <a:spLocks noEditPoints="1"/>
              </p:cNvSpPr>
              <p:nvPr/>
            </p:nvSpPr>
            <p:spPr bwMode="auto">
              <a:xfrm>
                <a:off x="4" y="1430"/>
                <a:ext cx="5754" cy="724"/>
              </a:xfrm>
              <a:custGeom>
                <a:avLst/>
                <a:gdLst>
                  <a:gd name="T0" fmla="*/ 1936 w 3003"/>
                  <a:gd name="T1" fmla="*/ 352 h 377"/>
                  <a:gd name="T2" fmla="*/ 1933 w 3003"/>
                  <a:gd name="T3" fmla="*/ 347 h 377"/>
                  <a:gd name="T4" fmla="*/ 1945 w 3003"/>
                  <a:gd name="T5" fmla="*/ 347 h 377"/>
                  <a:gd name="T6" fmla="*/ 1963 w 3003"/>
                  <a:gd name="T7" fmla="*/ 352 h 377"/>
                  <a:gd name="T8" fmla="*/ 1911 w 3003"/>
                  <a:gd name="T9" fmla="*/ 352 h 377"/>
                  <a:gd name="T10" fmla="*/ 1906 w 3003"/>
                  <a:gd name="T11" fmla="*/ 347 h 377"/>
                  <a:gd name="T12" fmla="*/ 1969 w 3003"/>
                  <a:gd name="T13" fmla="*/ 352 h 377"/>
                  <a:gd name="T14" fmla="*/ 1887 w 3003"/>
                  <a:gd name="T15" fmla="*/ 347 h 377"/>
                  <a:gd name="T16" fmla="*/ 1899 w 3003"/>
                  <a:gd name="T17" fmla="*/ 347 h 377"/>
                  <a:gd name="T18" fmla="*/ 1875 w 3003"/>
                  <a:gd name="T19" fmla="*/ 351 h 377"/>
                  <a:gd name="T20" fmla="*/ 1868 w 3003"/>
                  <a:gd name="T21" fmla="*/ 346 h 377"/>
                  <a:gd name="T22" fmla="*/ 1866 w 3003"/>
                  <a:gd name="T23" fmla="*/ 350 h 377"/>
                  <a:gd name="T24" fmla="*/ 2083 w 3003"/>
                  <a:gd name="T25" fmla="*/ 344 h 377"/>
                  <a:gd name="T26" fmla="*/ 1985 w 3003"/>
                  <a:gd name="T27" fmla="*/ 347 h 377"/>
                  <a:gd name="T28" fmla="*/ 2079 w 3003"/>
                  <a:gd name="T29" fmla="*/ 349 h 377"/>
                  <a:gd name="T30" fmla="*/ 2111 w 3003"/>
                  <a:gd name="T31" fmla="*/ 343 h 377"/>
                  <a:gd name="T32" fmla="*/ 2111 w 3003"/>
                  <a:gd name="T33" fmla="*/ 348 h 377"/>
                  <a:gd name="T34" fmla="*/ 2557 w 3003"/>
                  <a:gd name="T35" fmla="*/ 376 h 377"/>
                  <a:gd name="T36" fmla="*/ 2481 w 3003"/>
                  <a:gd name="T37" fmla="*/ 371 h 377"/>
                  <a:gd name="T38" fmla="*/ 1830 w 3003"/>
                  <a:gd name="T39" fmla="*/ 343 h 377"/>
                  <a:gd name="T40" fmla="*/ 1838 w 3003"/>
                  <a:gd name="T41" fmla="*/ 344 h 377"/>
                  <a:gd name="T42" fmla="*/ 1826 w 3003"/>
                  <a:gd name="T43" fmla="*/ 346 h 377"/>
                  <a:gd name="T44" fmla="*/ 2782 w 3003"/>
                  <a:gd name="T45" fmla="*/ 332 h 377"/>
                  <a:gd name="T46" fmla="*/ 2785 w 3003"/>
                  <a:gd name="T47" fmla="*/ 335 h 377"/>
                  <a:gd name="T48" fmla="*/ 1547 w 3003"/>
                  <a:gd name="T49" fmla="*/ 279 h 377"/>
                  <a:gd name="T50" fmla="*/ 1688 w 3003"/>
                  <a:gd name="T51" fmla="*/ 322 h 377"/>
                  <a:gd name="T52" fmla="*/ 1716 w 3003"/>
                  <a:gd name="T53" fmla="*/ 329 h 377"/>
                  <a:gd name="T54" fmla="*/ 1788 w 3003"/>
                  <a:gd name="T55" fmla="*/ 342 h 377"/>
                  <a:gd name="T56" fmla="*/ 1729 w 3003"/>
                  <a:gd name="T57" fmla="*/ 327 h 377"/>
                  <a:gd name="T58" fmla="*/ 1697 w 3003"/>
                  <a:gd name="T59" fmla="*/ 320 h 377"/>
                  <a:gd name="T60" fmla="*/ 1552 w 3003"/>
                  <a:gd name="T61" fmla="*/ 276 h 377"/>
                  <a:gd name="T62" fmla="*/ 2790 w 3003"/>
                  <a:gd name="T63" fmla="*/ 329 h 377"/>
                  <a:gd name="T64" fmla="*/ 3003 w 3003"/>
                  <a:gd name="T65" fmla="*/ 230 h 377"/>
                  <a:gd name="T66" fmla="*/ 1379 w 3003"/>
                  <a:gd name="T67" fmla="*/ 213 h 377"/>
                  <a:gd name="T68" fmla="*/ 1384 w 3003"/>
                  <a:gd name="T69" fmla="*/ 210 h 377"/>
                  <a:gd name="T70" fmla="*/ 3 w 3003"/>
                  <a:gd name="T71" fmla="*/ 233 h 377"/>
                  <a:gd name="T72" fmla="*/ 160 w 3003"/>
                  <a:gd name="T73" fmla="*/ 121 h 377"/>
                  <a:gd name="T74" fmla="*/ 164 w 3003"/>
                  <a:gd name="T75" fmla="*/ 124 h 377"/>
                  <a:gd name="T76" fmla="*/ 1117 w 3003"/>
                  <a:gd name="T77" fmla="*/ 97 h 377"/>
                  <a:gd name="T78" fmla="*/ 1375 w 3003"/>
                  <a:gd name="T79" fmla="*/ 206 h 377"/>
                  <a:gd name="T80" fmla="*/ 1058 w 3003"/>
                  <a:gd name="T81" fmla="*/ 70 h 377"/>
                  <a:gd name="T82" fmla="*/ 1113 w 3003"/>
                  <a:gd name="T83" fmla="*/ 90 h 377"/>
                  <a:gd name="T84" fmla="*/ 488 w 3003"/>
                  <a:gd name="T85" fmla="*/ 12 h 377"/>
                  <a:gd name="T86" fmla="*/ 168 w 3003"/>
                  <a:gd name="T87" fmla="*/ 117 h 377"/>
                  <a:gd name="T88" fmla="*/ 432 w 3003"/>
                  <a:gd name="T89" fmla="*/ 28 h 377"/>
                  <a:gd name="T90" fmla="*/ 591 w 3003"/>
                  <a:gd name="T91" fmla="*/ 7 h 377"/>
                  <a:gd name="T92" fmla="*/ 607 w 3003"/>
                  <a:gd name="T93" fmla="*/ 4 h 377"/>
                  <a:gd name="T94" fmla="*/ 607 w 3003"/>
                  <a:gd name="T95" fmla="*/ 4 h 377"/>
                  <a:gd name="T96" fmla="*/ 613 w 3003"/>
                  <a:gd name="T97" fmla="*/ 6 h 377"/>
                  <a:gd name="T98" fmla="*/ 653 w 3003"/>
                  <a:gd name="T99" fmla="*/ 0 h 377"/>
                  <a:gd name="T100" fmla="*/ 652 w 3003"/>
                  <a:gd name="T101" fmla="*/ 5 h 377"/>
                  <a:gd name="T102" fmla="*/ 712 w 3003"/>
                  <a:gd name="T103"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3" h="377">
                    <a:moveTo>
                      <a:pt x="1925" y="347"/>
                    </a:moveTo>
                    <a:cubicBezTo>
                      <a:pt x="1927" y="349"/>
                      <a:pt x="1928" y="350"/>
                      <a:pt x="1930" y="352"/>
                    </a:cubicBezTo>
                    <a:cubicBezTo>
                      <a:pt x="1932" y="352"/>
                      <a:pt x="1934" y="352"/>
                      <a:pt x="1936" y="352"/>
                    </a:cubicBezTo>
                    <a:cubicBezTo>
                      <a:pt x="1938" y="352"/>
                      <a:pt x="1941" y="352"/>
                      <a:pt x="1943" y="352"/>
                    </a:cubicBezTo>
                    <a:cubicBezTo>
                      <a:pt x="1941" y="350"/>
                      <a:pt x="1940" y="349"/>
                      <a:pt x="1939" y="347"/>
                    </a:cubicBezTo>
                    <a:cubicBezTo>
                      <a:pt x="1937" y="347"/>
                      <a:pt x="1935" y="347"/>
                      <a:pt x="1933" y="347"/>
                    </a:cubicBezTo>
                    <a:cubicBezTo>
                      <a:pt x="1931" y="347"/>
                      <a:pt x="1928" y="347"/>
                      <a:pt x="1925" y="347"/>
                    </a:cubicBezTo>
                    <a:moveTo>
                      <a:pt x="1959" y="347"/>
                    </a:moveTo>
                    <a:cubicBezTo>
                      <a:pt x="1954" y="347"/>
                      <a:pt x="1950" y="347"/>
                      <a:pt x="1945" y="347"/>
                    </a:cubicBezTo>
                    <a:cubicBezTo>
                      <a:pt x="1946" y="348"/>
                      <a:pt x="1947" y="349"/>
                      <a:pt x="1948" y="351"/>
                    </a:cubicBezTo>
                    <a:cubicBezTo>
                      <a:pt x="1948" y="351"/>
                      <a:pt x="1949" y="352"/>
                      <a:pt x="1949" y="352"/>
                    </a:cubicBezTo>
                    <a:cubicBezTo>
                      <a:pt x="1954" y="352"/>
                      <a:pt x="1958" y="352"/>
                      <a:pt x="1963" y="352"/>
                    </a:cubicBezTo>
                    <a:cubicBezTo>
                      <a:pt x="1962" y="350"/>
                      <a:pt x="1960" y="349"/>
                      <a:pt x="1959" y="347"/>
                    </a:cubicBezTo>
                    <a:moveTo>
                      <a:pt x="1906" y="347"/>
                    </a:moveTo>
                    <a:cubicBezTo>
                      <a:pt x="1908" y="349"/>
                      <a:pt x="1910" y="350"/>
                      <a:pt x="1911" y="352"/>
                    </a:cubicBezTo>
                    <a:cubicBezTo>
                      <a:pt x="1915" y="352"/>
                      <a:pt x="1919" y="352"/>
                      <a:pt x="1923" y="352"/>
                    </a:cubicBezTo>
                    <a:cubicBezTo>
                      <a:pt x="1922" y="350"/>
                      <a:pt x="1920" y="349"/>
                      <a:pt x="1919" y="347"/>
                    </a:cubicBezTo>
                    <a:cubicBezTo>
                      <a:pt x="1914" y="347"/>
                      <a:pt x="1910" y="347"/>
                      <a:pt x="1906" y="347"/>
                    </a:cubicBezTo>
                    <a:moveTo>
                      <a:pt x="1979" y="347"/>
                    </a:moveTo>
                    <a:cubicBezTo>
                      <a:pt x="1974" y="347"/>
                      <a:pt x="1970" y="347"/>
                      <a:pt x="1965" y="347"/>
                    </a:cubicBezTo>
                    <a:cubicBezTo>
                      <a:pt x="1966" y="349"/>
                      <a:pt x="1968" y="350"/>
                      <a:pt x="1969" y="352"/>
                    </a:cubicBezTo>
                    <a:cubicBezTo>
                      <a:pt x="1973" y="352"/>
                      <a:pt x="1978" y="352"/>
                      <a:pt x="1982" y="351"/>
                    </a:cubicBezTo>
                    <a:cubicBezTo>
                      <a:pt x="1981" y="350"/>
                      <a:pt x="1980" y="348"/>
                      <a:pt x="1979" y="347"/>
                    </a:cubicBezTo>
                    <a:moveTo>
                      <a:pt x="1887" y="347"/>
                    </a:moveTo>
                    <a:cubicBezTo>
                      <a:pt x="1889" y="348"/>
                      <a:pt x="1891" y="350"/>
                      <a:pt x="1893" y="351"/>
                    </a:cubicBezTo>
                    <a:cubicBezTo>
                      <a:pt x="1897" y="351"/>
                      <a:pt x="1900" y="352"/>
                      <a:pt x="1904" y="352"/>
                    </a:cubicBezTo>
                    <a:cubicBezTo>
                      <a:pt x="1902" y="350"/>
                      <a:pt x="1901" y="348"/>
                      <a:pt x="1899" y="347"/>
                    </a:cubicBezTo>
                    <a:cubicBezTo>
                      <a:pt x="1895" y="347"/>
                      <a:pt x="1891" y="347"/>
                      <a:pt x="1887" y="347"/>
                    </a:cubicBezTo>
                    <a:moveTo>
                      <a:pt x="1868" y="346"/>
                    </a:moveTo>
                    <a:cubicBezTo>
                      <a:pt x="1870" y="347"/>
                      <a:pt x="1872" y="349"/>
                      <a:pt x="1875" y="351"/>
                    </a:cubicBezTo>
                    <a:cubicBezTo>
                      <a:pt x="1878" y="351"/>
                      <a:pt x="1881" y="351"/>
                      <a:pt x="1885" y="351"/>
                    </a:cubicBezTo>
                    <a:cubicBezTo>
                      <a:pt x="1883" y="349"/>
                      <a:pt x="1881" y="348"/>
                      <a:pt x="1879" y="346"/>
                    </a:cubicBezTo>
                    <a:cubicBezTo>
                      <a:pt x="1875" y="346"/>
                      <a:pt x="1871" y="346"/>
                      <a:pt x="1868" y="346"/>
                    </a:cubicBezTo>
                    <a:moveTo>
                      <a:pt x="1849" y="344"/>
                    </a:moveTo>
                    <a:cubicBezTo>
                      <a:pt x="1852" y="346"/>
                      <a:pt x="1855" y="348"/>
                      <a:pt x="1858" y="350"/>
                    </a:cubicBezTo>
                    <a:cubicBezTo>
                      <a:pt x="1860" y="350"/>
                      <a:pt x="1863" y="350"/>
                      <a:pt x="1866" y="350"/>
                    </a:cubicBezTo>
                    <a:cubicBezTo>
                      <a:pt x="1863" y="348"/>
                      <a:pt x="1861" y="347"/>
                      <a:pt x="1859" y="345"/>
                    </a:cubicBezTo>
                    <a:cubicBezTo>
                      <a:pt x="1855" y="345"/>
                      <a:pt x="1852" y="345"/>
                      <a:pt x="1849" y="344"/>
                    </a:cubicBezTo>
                    <a:moveTo>
                      <a:pt x="2083" y="344"/>
                    </a:moveTo>
                    <a:cubicBezTo>
                      <a:pt x="2081" y="344"/>
                      <a:pt x="2080" y="344"/>
                      <a:pt x="2079" y="344"/>
                    </a:cubicBezTo>
                    <a:cubicBezTo>
                      <a:pt x="2065" y="344"/>
                      <a:pt x="2052" y="345"/>
                      <a:pt x="2039" y="345"/>
                    </a:cubicBezTo>
                    <a:cubicBezTo>
                      <a:pt x="2020" y="346"/>
                      <a:pt x="2002" y="346"/>
                      <a:pt x="1985" y="347"/>
                    </a:cubicBezTo>
                    <a:cubicBezTo>
                      <a:pt x="1986" y="348"/>
                      <a:pt x="1987" y="350"/>
                      <a:pt x="1988" y="351"/>
                    </a:cubicBezTo>
                    <a:cubicBezTo>
                      <a:pt x="2005" y="351"/>
                      <a:pt x="2022" y="350"/>
                      <a:pt x="2039" y="350"/>
                    </a:cubicBezTo>
                    <a:cubicBezTo>
                      <a:pt x="2052" y="349"/>
                      <a:pt x="2065" y="349"/>
                      <a:pt x="2079" y="349"/>
                    </a:cubicBezTo>
                    <a:cubicBezTo>
                      <a:pt x="2082" y="349"/>
                      <a:pt x="2085" y="348"/>
                      <a:pt x="2088" y="348"/>
                    </a:cubicBezTo>
                    <a:cubicBezTo>
                      <a:pt x="2086" y="347"/>
                      <a:pt x="2084" y="345"/>
                      <a:pt x="2083" y="344"/>
                    </a:cubicBezTo>
                    <a:moveTo>
                      <a:pt x="2111" y="343"/>
                    </a:moveTo>
                    <a:cubicBezTo>
                      <a:pt x="2103" y="343"/>
                      <a:pt x="2096" y="343"/>
                      <a:pt x="2088" y="344"/>
                    </a:cubicBezTo>
                    <a:cubicBezTo>
                      <a:pt x="2090" y="345"/>
                      <a:pt x="2092" y="347"/>
                      <a:pt x="2093" y="348"/>
                    </a:cubicBezTo>
                    <a:cubicBezTo>
                      <a:pt x="2099" y="348"/>
                      <a:pt x="2105" y="348"/>
                      <a:pt x="2111" y="348"/>
                    </a:cubicBezTo>
                    <a:cubicBezTo>
                      <a:pt x="2187" y="348"/>
                      <a:pt x="2259" y="356"/>
                      <a:pt x="2328" y="363"/>
                    </a:cubicBezTo>
                    <a:cubicBezTo>
                      <a:pt x="2394" y="370"/>
                      <a:pt x="2460" y="377"/>
                      <a:pt x="2527" y="377"/>
                    </a:cubicBezTo>
                    <a:cubicBezTo>
                      <a:pt x="2537" y="377"/>
                      <a:pt x="2547" y="377"/>
                      <a:pt x="2557" y="376"/>
                    </a:cubicBezTo>
                    <a:cubicBezTo>
                      <a:pt x="2559" y="375"/>
                      <a:pt x="2562" y="373"/>
                      <a:pt x="2564" y="371"/>
                    </a:cubicBezTo>
                    <a:cubicBezTo>
                      <a:pt x="2552" y="372"/>
                      <a:pt x="2539" y="372"/>
                      <a:pt x="2527" y="372"/>
                    </a:cubicBezTo>
                    <a:cubicBezTo>
                      <a:pt x="2512" y="372"/>
                      <a:pt x="2497" y="372"/>
                      <a:pt x="2481" y="371"/>
                    </a:cubicBezTo>
                    <a:cubicBezTo>
                      <a:pt x="2430" y="369"/>
                      <a:pt x="2380" y="364"/>
                      <a:pt x="2328" y="358"/>
                    </a:cubicBezTo>
                    <a:cubicBezTo>
                      <a:pt x="2259" y="351"/>
                      <a:pt x="2188" y="343"/>
                      <a:pt x="2111" y="343"/>
                    </a:cubicBezTo>
                    <a:moveTo>
                      <a:pt x="1830" y="343"/>
                    </a:moveTo>
                    <a:cubicBezTo>
                      <a:pt x="1834" y="345"/>
                      <a:pt x="1838" y="347"/>
                      <a:pt x="1842" y="348"/>
                    </a:cubicBezTo>
                    <a:cubicBezTo>
                      <a:pt x="1843" y="348"/>
                      <a:pt x="1845" y="349"/>
                      <a:pt x="1847" y="349"/>
                    </a:cubicBezTo>
                    <a:cubicBezTo>
                      <a:pt x="1844" y="347"/>
                      <a:pt x="1841" y="345"/>
                      <a:pt x="1838" y="344"/>
                    </a:cubicBezTo>
                    <a:cubicBezTo>
                      <a:pt x="1835" y="343"/>
                      <a:pt x="1833" y="343"/>
                      <a:pt x="1830" y="343"/>
                    </a:cubicBezTo>
                    <a:moveTo>
                      <a:pt x="1811" y="341"/>
                    </a:moveTo>
                    <a:cubicBezTo>
                      <a:pt x="1816" y="343"/>
                      <a:pt x="1821" y="344"/>
                      <a:pt x="1826" y="346"/>
                    </a:cubicBezTo>
                    <a:cubicBezTo>
                      <a:pt x="1822" y="345"/>
                      <a:pt x="1819" y="343"/>
                      <a:pt x="1816" y="341"/>
                    </a:cubicBezTo>
                    <a:cubicBezTo>
                      <a:pt x="1814" y="341"/>
                      <a:pt x="1813" y="341"/>
                      <a:pt x="1811" y="341"/>
                    </a:cubicBezTo>
                    <a:moveTo>
                      <a:pt x="2782" y="332"/>
                    </a:moveTo>
                    <a:cubicBezTo>
                      <a:pt x="2706" y="357"/>
                      <a:pt x="2637" y="368"/>
                      <a:pt x="2570" y="371"/>
                    </a:cubicBezTo>
                    <a:cubicBezTo>
                      <a:pt x="2568" y="373"/>
                      <a:pt x="2566" y="374"/>
                      <a:pt x="2563" y="376"/>
                    </a:cubicBezTo>
                    <a:cubicBezTo>
                      <a:pt x="2634" y="372"/>
                      <a:pt x="2707" y="361"/>
                      <a:pt x="2785" y="335"/>
                    </a:cubicBezTo>
                    <a:cubicBezTo>
                      <a:pt x="2784" y="334"/>
                      <a:pt x="2783" y="333"/>
                      <a:pt x="2782" y="332"/>
                    </a:cubicBezTo>
                    <a:moveTo>
                      <a:pt x="1552" y="276"/>
                    </a:moveTo>
                    <a:cubicBezTo>
                      <a:pt x="1551" y="277"/>
                      <a:pt x="1549" y="278"/>
                      <a:pt x="1547" y="279"/>
                    </a:cubicBezTo>
                    <a:cubicBezTo>
                      <a:pt x="1593" y="295"/>
                      <a:pt x="1634" y="308"/>
                      <a:pt x="1671" y="318"/>
                    </a:cubicBezTo>
                    <a:cubicBezTo>
                      <a:pt x="1674" y="319"/>
                      <a:pt x="1677" y="319"/>
                      <a:pt x="1680" y="320"/>
                    </a:cubicBezTo>
                    <a:cubicBezTo>
                      <a:pt x="1683" y="321"/>
                      <a:pt x="1685" y="322"/>
                      <a:pt x="1688" y="322"/>
                    </a:cubicBezTo>
                    <a:cubicBezTo>
                      <a:pt x="1691" y="323"/>
                      <a:pt x="1695" y="324"/>
                      <a:pt x="1698" y="325"/>
                    </a:cubicBezTo>
                    <a:cubicBezTo>
                      <a:pt x="1700" y="325"/>
                      <a:pt x="1702" y="326"/>
                      <a:pt x="1703" y="326"/>
                    </a:cubicBezTo>
                    <a:cubicBezTo>
                      <a:pt x="1708" y="327"/>
                      <a:pt x="1712" y="328"/>
                      <a:pt x="1716" y="329"/>
                    </a:cubicBezTo>
                    <a:cubicBezTo>
                      <a:pt x="1716" y="329"/>
                      <a:pt x="1717" y="329"/>
                      <a:pt x="1717" y="329"/>
                    </a:cubicBezTo>
                    <a:cubicBezTo>
                      <a:pt x="1731" y="332"/>
                      <a:pt x="1744" y="335"/>
                      <a:pt x="1757" y="337"/>
                    </a:cubicBezTo>
                    <a:cubicBezTo>
                      <a:pt x="1768" y="339"/>
                      <a:pt x="1778" y="341"/>
                      <a:pt x="1788" y="342"/>
                    </a:cubicBezTo>
                    <a:cubicBezTo>
                      <a:pt x="1776" y="339"/>
                      <a:pt x="1764" y="336"/>
                      <a:pt x="1752" y="332"/>
                    </a:cubicBezTo>
                    <a:cubicBezTo>
                      <a:pt x="1746" y="331"/>
                      <a:pt x="1740" y="330"/>
                      <a:pt x="1734" y="328"/>
                    </a:cubicBezTo>
                    <a:cubicBezTo>
                      <a:pt x="1733" y="328"/>
                      <a:pt x="1731" y="328"/>
                      <a:pt x="1729" y="327"/>
                    </a:cubicBezTo>
                    <a:cubicBezTo>
                      <a:pt x="1725" y="327"/>
                      <a:pt x="1720" y="326"/>
                      <a:pt x="1716" y="325"/>
                    </a:cubicBezTo>
                    <a:cubicBezTo>
                      <a:pt x="1713" y="324"/>
                      <a:pt x="1710" y="323"/>
                      <a:pt x="1708" y="323"/>
                    </a:cubicBezTo>
                    <a:cubicBezTo>
                      <a:pt x="1704" y="322"/>
                      <a:pt x="1701" y="321"/>
                      <a:pt x="1697" y="320"/>
                    </a:cubicBezTo>
                    <a:cubicBezTo>
                      <a:pt x="1694" y="319"/>
                      <a:pt x="1691" y="319"/>
                      <a:pt x="1687" y="318"/>
                    </a:cubicBezTo>
                    <a:cubicBezTo>
                      <a:pt x="1684" y="317"/>
                      <a:pt x="1682" y="316"/>
                      <a:pt x="1679" y="316"/>
                    </a:cubicBezTo>
                    <a:cubicBezTo>
                      <a:pt x="1640" y="306"/>
                      <a:pt x="1599" y="293"/>
                      <a:pt x="1552" y="276"/>
                    </a:cubicBezTo>
                    <a:moveTo>
                      <a:pt x="3000" y="226"/>
                    </a:moveTo>
                    <a:cubicBezTo>
                      <a:pt x="2934" y="267"/>
                      <a:pt x="2873" y="298"/>
                      <a:pt x="2816" y="320"/>
                    </a:cubicBezTo>
                    <a:cubicBezTo>
                      <a:pt x="2807" y="323"/>
                      <a:pt x="2799" y="326"/>
                      <a:pt x="2790" y="329"/>
                    </a:cubicBezTo>
                    <a:cubicBezTo>
                      <a:pt x="2792" y="330"/>
                      <a:pt x="2793" y="331"/>
                      <a:pt x="2794" y="332"/>
                    </a:cubicBezTo>
                    <a:cubicBezTo>
                      <a:pt x="2802" y="330"/>
                      <a:pt x="2809" y="327"/>
                      <a:pt x="2817" y="324"/>
                    </a:cubicBezTo>
                    <a:cubicBezTo>
                      <a:pt x="2875" y="302"/>
                      <a:pt x="2937" y="271"/>
                      <a:pt x="3003" y="230"/>
                    </a:cubicBezTo>
                    <a:cubicBezTo>
                      <a:pt x="3000" y="226"/>
                      <a:pt x="3000" y="226"/>
                      <a:pt x="3000" y="226"/>
                    </a:cubicBezTo>
                    <a:moveTo>
                      <a:pt x="1384" y="210"/>
                    </a:moveTo>
                    <a:cubicBezTo>
                      <a:pt x="1382" y="211"/>
                      <a:pt x="1381" y="212"/>
                      <a:pt x="1379" y="213"/>
                    </a:cubicBezTo>
                    <a:cubicBezTo>
                      <a:pt x="1438" y="238"/>
                      <a:pt x="1490" y="259"/>
                      <a:pt x="1537" y="276"/>
                    </a:cubicBezTo>
                    <a:cubicBezTo>
                      <a:pt x="1539" y="275"/>
                      <a:pt x="1541" y="274"/>
                      <a:pt x="1542" y="273"/>
                    </a:cubicBezTo>
                    <a:cubicBezTo>
                      <a:pt x="1495" y="256"/>
                      <a:pt x="1443" y="235"/>
                      <a:pt x="1384" y="210"/>
                    </a:cubicBezTo>
                    <a:moveTo>
                      <a:pt x="58" y="183"/>
                    </a:moveTo>
                    <a:cubicBezTo>
                      <a:pt x="21" y="210"/>
                      <a:pt x="1" y="229"/>
                      <a:pt x="0" y="229"/>
                    </a:cubicBezTo>
                    <a:cubicBezTo>
                      <a:pt x="3" y="233"/>
                      <a:pt x="3" y="233"/>
                      <a:pt x="3" y="233"/>
                    </a:cubicBezTo>
                    <a:cubicBezTo>
                      <a:pt x="4" y="232"/>
                      <a:pt x="24" y="213"/>
                      <a:pt x="63" y="186"/>
                    </a:cubicBezTo>
                    <a:cubicBezTo>
                      <a:pt x="61" y="185"/>
                      <a:pt x="60" y="184"/>
                      <a:pt x="58" y="183"/>
                    </a:cubicBezTo>
                    <a:moveTo>
                      <a:pt x="160" y="121"/>
                    </a:moveTo>
                    <a:cubicBezTo>
                      <a:pt x="122" y="141"/>
                      <a:pt x="90" y="161"/>
                      <a:pt x="65" y="178"/>
                    </a:cubicBezTo>
                    <a:cubicBezTo>
                      <a:pt x="67" y="179"/>
                      <a:pt x="69" y="180"/>
                      <a:pt x="70" y="181"/>
                    </a:cubicBezTo>
                    <a:cubicBezTo>
                      <a:pt x="95" y="164"/>
                      <a:pt x="126" y="144"/>
                      <a:pt x="164" y="124"/>
                    </a:cubicBezTo>
                    <a:cubicBezTo>
                      <a:pt x="162" y="123"/>
                      <a:pt x="161" y="122"/>
                      <a:pt x="160" y="121"/>
                    </a:cubicBezTo>
                    <a:moveTo>
                      <a:pt x="1123" y="94"/>
                    </a:moveTo>
                    <a:cubicBezTo>
                      <a:pt x="1121" y="95"/>
                      <a:pt x="1119" y="96"/>
                      <a:pt x="1117" y="97"/>
                    </a:cubicBezTo>
                    <a:cubicBezTo>
                      <a:pt x="1150" y="110"/>
                      <a:pt x="1184" y="124"/>
                      <a:pt x="1219" y="140"/>
                    </a:cubicBezTo>
                    <a:cubicBezTo>
                      <a:pt x="1274" y="166"/>
                      <a:pt x="1324" y="189"/>
                      <a:pt x="1370" y="209"/>
                    </a:cubicBezTo>
                    <a:cubicBezTo>
                      <a:pt x="1372" y="208"/>
                      <a:pt x="1374" y="207"/>
                      <a:pt x="1375" y="206"/>
                    </a:cubicBezTo>
                    <a:cubicBezTo>
                      <a:pt x="1328" y="186"/>
                      <a:pt x="1277" y="162"/>
                      <a:pt x="1221" y="136"/>
                    </a:cubicBezTo>
                    <a:cubicBezTo>
                      <a:pt x="1188" y="121"/>
                      <a:pt x="1155" y="107"/>
                      <a:pt x="1123" y="94"/>
                    </a:cubicBezTo>
                    <a:moveTo>
                      <a:pt x="1058" y="70"/>
                    </a:moveTo>
                    <a:cubicBezTo>
                      <a:pt x="1063" y="74"/>
                      <a:pt x="1068" y="77"/>
                      <a:pt x="1073" y="81"/>
                    </a:cubicBezTo>
                    <a:cubicBezTo>
                      <a:pt x="1084" y="85"/>
                      <a:pt x="1096" y="89"/>
                      <a:pt x="1108" y="93"/>
                    </a:cubicBezTo>
                    <a:cubicBezTo>
                      <a:pt x="1109" y="92"/>
                      <a:pt x="1111" y="91"/>
                      <a:pt x="1113" y="90"/>
                    </a:cubicBezTo>
                    <a:cubicBezTo>
                      <a:pt x="1095" y="83"/>
                      <a:pt x="1077" y="77"/>
                      <a:pt x="1058" y="70"/>
                    </a:cubicBezTo>
                    <a:moveTo>
                      <a:pt x="510" y="9"/>
                    </a:moveTo>
                    <a:cubicBezTo>
                      <a:pt x="503" y="10"/>
                      <a:pt x="495" y="11"/>
                      <a:pt x="488" y="12"/>
                    </a:cubicBezTo>
                    <a:cubicBezTo>
                      <a:pt x="463" y="16"/>
                      <a:pt x="438" y="21"/>
                      <a:pt x="413" y="27"/>
                    </a:cubicBezTo>
                    <a:cubicBezTo>
                      <a:pt x="384" y="33"/>
                      <a:pt x="356" y="41"/>
                      <a:pt x="328" y="50"/>
                    </a:cubicBezTo>
                    <a:cubicBezTo>
                      <a:pt x="266" y="70"/>
                      <a:pt x="213" y="93"/>
                      <a:pt x="168" y="117"/>
                    </a:cubicBezTo>
                    <a:cubicBezTo>
                      <a:pt x="169" y="118"/>
                      <a:pt x="170" y="119"/>
                      <a:pt x="171" y="120"/>
                    </a:cubicBezTo>
                    <a:cubicBezTo>
                      <a:pt x="216" y="97"/>
                      <a:pt x="269" y="74"/>
                      <a:pt x="330" y="55"/>
                    </a:cubicBezTo>
                    <a:cubicBezTo>
                      <a:pt x="361" y="45"/>
                      <a:pt x="395" y="35"/>
                      <a:pt x="432" y="28"/>
                    </a:cubicBezTo>
                    <a:cubicBezTo>
                      <a:pt x="458" y="21"/>
                      <a:pt x="484" y="14"/>
                      <a:pt x="510" y="9"/>
                    </a:cubicBezTo>
                    <a:moveTo>
                      <a:pt x="593" y="6"/>
                    </a:moveTo>
                    <a:cubicBezTo>
                      <a:pt x="592" y="6"/>
                      <a:pt x="592" y="7"/>
                      <a:pt x="591" y="7"/>
                    </a:cubicBezTo>
                    <a:cubicBezTo>
                      <a:pt x="591" y="7"/>
                      <a:pt x="591" y="7"/>
                      <a:pt x="591" y="7"/>
                    </a:cubicBezTo>
                    <a:cubicBezTo>
                      <a:pt x="592" y="7"/>
                      <a:pt x="592" y="6"/>
                      <a:pt x="593" y="6"/>
                    </a:cubicBezTo>
                    <a:moveTo>
                      <a:pt x="607" y="4"/>
                    </a:moveTo>
                    <a:cubicBezTo>
                      <a:pt x="605" y="5"/>
                      <a:pt x="604" y="6"/>
                      <a:pt x="603" y="6"/>
                    </a:cubicBezTo>
                    <a:cubicBezTo>
                      <a:pt x="603" y="6"/>
                      <a:pt x="603" y="6"/>
                      <a:pt x="603" y="6"/>
                    </a:cubicBezTo>
                    <a:cubicBezTo>
                      <a:pt x="604" y="6"/>
                      <a:pt x="606" y="5"/>
                      <a:pt x="607" y="4"/>
                    </a:cubicBezTo>
                    <a:moveTo>
                      <a:pt x="624" y="0"/>
                    </a:moveTo>
                    <a:cubicBezTo>
                      <a:pt x="624" y="0"/>
                      <a:pt x="623" y="0"/>
                      <a:pt x="623" y="0"/>
                    </a:cubicBezTo>
                    <a:cubicBezTo>
                      <a:pt x="620" y="2"/>
                      <a:pt x="617" y="4"/>
                      <a:pt x="613" y="6"/>
                    </a:cubicBezTo>
                    <a:cubicBezTo>
                      <a:pt x="614" y="6"/>
                      <a:pt x="615" y="6"/>
                      <a:pt x="616" y="6"/>
                    </a:cubicBezTo>
                    <a:cubicBezTo>
                      <a:pt x="619" y="4"/>
                      <a:pt x="621" y="2"/>
                      <a:pt x="624" y="0"/>
                    </a:cubicBezTo>
                    <a:moveTo>
                      <a:pt x="653" y="0"/>
                    </a:moveTo>
                    <a:cubicBezTo>
                      <a:pt x="647" y="0"/>
                      <a:pt x="640" y="0"/>
                      <a:pt x="634" y="0"/>
                    </a:cubicBezTo>
                    <a:cubicBezTo>
                      <a:pt x="631" y="2"/>
                      <a:pt x="628" y="4"/>
                      <a:pt x="626" y="6"/>
                    </a:cubicBezTo>
                    <a:cubicBezTo>
                      <a:pt x="634" y="5"/>
                      <a:pt x="643" y="5"/>
                      <a:pt x="652" y="5"/>
                    </a:cubicBezTo>
                    <a:cubicBezTo>
                      <a:pt x="772" y="5"/>
                      <a:pt x="908" y="24"/>
                      <a:pt x="1059" y="76"/>
                    </a:cubicBezTo>
                    <a:cubicBezTo>
                      <a:pt x="1054" y="73"/>
                      <a:pt x="1050" y="69"/>
                      <a:pt x="1045" y="66"/>
                    </a:cubicBezTo>
                    <a:cubicBezTo>
                      <a:pt x="933" y="29"/>
                      <a:pt x="821" y="7"/>
                      <a:pt x="712" y="2"/>
                    </a:cubicBezTo>
                    <a:cubicBezTo>
                      <a:pt x="692" y="1"/>
                      <a:pt x="673" y="0"/>
                      <a:pt x="6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1" name="Freeform 11">
                <a:extLst>
                  <a:ext uri="{FF2B5EF4-FFF2-40B4-BE49-F238E27FC236}">
                    <a16:creationId xmlns:a16="http://schemas.microsoft.com/office/drawing/2014/main" id="{ECAC322B-B9F3-4D6D-BD28-ECC76BEAC25D}"/>
                  </a:ext>
                </a:extLst>
              </p:cNvPr>
              <p:cNvSpPr>
                <a:spLocks noEditPoints="1"/>
              </p:cNvSpPr>
              <p:nvPr/>
            </p:nvSpPr>
            <p:spPr bwMode="auto">
              <a:xfrm>
                <a:off x="4" y="1411"/>
                <a:ext cx="5754" cy="755"/>
              </a:xfrm>
              <a:custGeom>
                <a:avLst/>
                <a:gdLst>
                  <a:gd name="T0" fmla="*/ 1996 w 3003"/>
                  <a:gd name="T1" fmla="*/ 382 h 393"/>
                  <a:gd name="T2" fmla="*/ 1980 w 3003"/>
                  <a:gd name="T3" fmla="*/ 376 h 393"/>
                  <a:gd name="T4" fmla="*/ 2030 w 3003"/>
                  <a:gd name="T5" fmla="*/ 377 h 393"/>
                  <a:gd name="T6" fmla="*/ 2030 w 3003"/>
                  <a:gd name="T7" fmla="*/ 382 h 393"/>
                  <a:gd name="T8" fmla="*/ 2107 w 3003"/>
                  <a:gd name="T9" fmla="*/ 376 h 393"/>
                  <a:gd name="T10" fmla="*/ 1977 w 3003"/>
                  <a:gd name="T11" fmla="*/ 381 h 393"/>
                  <a:gd name="T12" fmla="*/ 2154 w 3003"/>
                  <a:gd name="T13" fmla="*/ 375 h 393"/>
                  <a:gd name="T14" fmla="*/ 2154 w 3003"/>
                  <a:gd name="T15" fmla="*/ 380 h 393"/>
                  <a:gd name="T16" fmla="*/ 2549 w 3003"/>
                  <a:gd name="T17" fmla="*/ 392 h 393"/>
                  <a:gd name="T18" fmla="*/ 2335 w 3003"/>
                  <a:gd name="T19" fmla="*/ 382 h 393"/>
                  <a:gd name="T20" fmla="*/ 1946 w 3003"/>
                  <a:gd name="T21" fmla="*/ 379 h 393"/>
                  <a:gd name="T22" fmla="*/ 1941 w 3003"/>
                  <a:gd name="T23" fmla="*/ 374 h 393"/>
                  <a:gd name="T24" fmla="*/ 1939 w 3003"/>
                  <a:gd name="T25" fmla="*/ 379 h 393"/>
                  <a:gd name="T26" fmla="*/ 1904 w 3003"/>
                  <a:gd name="T27" fmla="*/ 370 h 393"/>
                  <a:gd name="T28" fmla="*/ 1914 w 3003"/>
                  <a:gd name="T29" fmla="*/ 371 h 393"/>
                  <a:gd name="T30" fmla="*/ 1894 w 3003"/>
                  <a:gd name="T31" fmla="*/ 374 h 393"/>
                  <a:gd name="T32" fmla="*/ 1885 w 3003"/>
                  <a:gd name="T33" fmla="*/ 368 h 393"/>
                  <a:gd name="T34" fmla="*/ 1883 w 3003"/>
                  <a:gd name="T35" fmla="*/ 372 h 393"/>
                  <a:gd name="T36" fmla="*/ 1848 w 3003"/>
                  <a:gd name="T37" fmla="*/ 361 h 393"/>
                  <a:gd name="T38" fmla="*/ 1848 w 3003"/>
                  <a:gd name="T39" fmla="*/ 361 h 393"/>
                  <a:gd name="T40" fmla="*/ 2556 w 3003"/>
                  <a:gd name="T41" fmla="*/ 391 h 393"/>
                  <a:gd name="T42" fmla="*/ 1577 w 3003"/>
                  <a:gd name="T43" fmla="*/ 273 h 393"/>
                  <a:gd name="T44" fmla="*/ 1698 w 3003"/>
                  <a:gd name="T45" fmla="*/ 324 h 393"/>
                  <a:gd name="T46" fmla="*/ 1725 w 3003"/>
                  <a:gd name="T47" fmla="*/ 333 h 393"/>
                  <a:gd name="T48" fmla="*/ 1752 w 3003"/>
                  <a:gd name="T49" fmla="*/ 342 h 393"/>
                  <a:gd name="T50" fmla="*/ 1788 w 3003"/>
                  <a:gd name="T51" fmla="*/ 347 h 393"/>
                  <a:gd name="T52" fmla="*/ 1754 w 3003"/>
                  <a:gd name="T53" fmla="*/ 338 h 393"/>
                  <a:gd name="T54" fmla="*/ 1725 w 3003"/>
                  <a:gd name="T55" fmla="*/ 328 h 393"/>
                  <a:gd name="T56" fmla="*/ 1698 w 3003"/>
                  <a:gd name="T57" fmla="*/ 319 h 393"/>
                  <a:gd name="T58" fmla="*/ 2817 w 3003"/>
                  <a:gd name="T59" fmla="*/ 334 h 393"/>
                  <a:gd name="T60" fmla="*/ 3003 w 3003"/>
                  <a:gd name="T61" fmla="*/ 246 h 393"/>
                  <a:gd name="T62" fmla="*/ 0 w 3003"/>
                  <a:gd name="T63" fmla="*/ 274 h 393"/>
                  <a:gd name="T64" fmla="*/ 82 w 3003"/>
                  <a:gd name="T65" fmla="*/ 206 h 393"/>
                  <a:gd name="T66" fmla="*/ 1562 w 3003"/>
                  <a:gd name="T67" fmla="*/ 272 h 393"/>
                  <a:gd name="T68" fmla="*/ 175 w 3003"/>
                  <a:gd name="T69" fmla="*/ 146 h 393"/>
                  <a:gd name="T70" fmla="*/ 179 w 3003"/>
                  <a:gd name="T71" fmla="*/ 149 h 393"/>
                  <a:gd name="T72" fmla="*/ 1148 w 3003"/>
                  <a:gd name="T73" fmla="*/ 89 h 393"/>
                  <a:gd name="T74" fmla="*/ 1403 w 3003"/>
                  <a:gd name="T75" fmla="*/ 198 h 393"/>
                  <a:gd name="T76" fmla="*/ 993 w 3003"/>
                  <a:gd name="T77" fmla="*/ 35 h 393"/>
                  <a:gd name="T78" fmla="*/ 1144 w 3003"/>
                  <a:gd name="T79" fmla="*/ 82 h 393"/>
                  <a:gd name="T80" fmla="*/ 510 w 3003"/>
                  <a:gd name="T81" fmla="*/ 19 h 393"/>
                  <a:gd name="T82" fmla="*/ 182 w 3003"/>
                  <a:gd name="T83" fmla="*/ 141 h 393"/>
                  <a:gd name="T84" fmla="*/ 452 w 3003"/>
                  <a:gd name="T85" fmla="*/ 38 h 393"/>
                  <a:gd name="T86" fmla="*/ 636 w 3003"/>
                  <a:gd name="T87" fmla="*/ 2 h 393"/>
                  <a:gd name="T88" fmla="*/ 637 w 3003"/>
                  <a:gd name="T89" fmla="*/ 2 h 393"/>
                  <a:gd name="T90" fmla="*/ 638 w 3003"/>
                  <a:gd name="T91" fmla="*/ 8 h 393"/>
                  <a:gd name="T92" fmla="*/ 982 w 3003"/>
                  <a:gd name="T93" fmla="*/ 3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03" h="393">
                    <a:moveTo>
                      <a:pt x="1980" y="376"/>
                    </a:moveTo>
                    <a:cubicBezTo>
                      <a:pt x="1981" y="378"/>
                      <a:pt x="1982" y="380"/>
                      <a:pt x="1984" y="381"/>
                    </a:cubicBezTo>
                    <a:cubicBezTo>
                      <a:pt x="1988" y="381"/>
                      <a:pt x="1992" y="381"/>
                      <a:pt x="1996" y="382"/>
                    </a:cubicBezTo>
                    <a:cubicBezTo>
                      <a:pt x="1995" y="380"/>
                      <a:pt x="1995" y="379"/>
                      <a:pt x="1994" y="378"/>
                    </a:cubicBezTo>
                    <a:cubicBezTo>
                      <a:pt x="1993" y="378"/>
                      <a:pt x="1993" y="377"/>
                      <a:pt x="1993" y="377"/>
                    </a:cubicBezTo>
                    <a:cubicBezTo>
                      <a:pt x="1988" y="377"/>
                      <a:pt x="1984" y="376"/>
                      <a:pt x="1980" y="376"/>
                    </a:cubicBezTo>
                    <a:moveTo>
                      <a:pt x="2107" y="376"/>
                    </a:moveTo>
                    <a:cubicBezTo>
                      <a:pt x="2105" y="376"/>
                      <a:pt x="2103" y="376"/>
                      <a:pt x="2101" y="376"/>
                    </a:cubicBezTo>
                    <a:cubicBezTo>
                      <a:pt x="2076" y="377"/>
                      <a:pt x="2052" y="377"/>
                      <a:pt x="2030" y="377"/>
                    </a:cubicBezTo>
                    <a:cubicBezTo>
                      <a:pt x="2019" y="377"/>
                      <a:pt x="2009" y="377"/>
                      <a:pt x="1999" y="377"/>
                    </a:cubicBezTo>
                    <a:cubicBezTo>
                      <a:pt x="2000" y="378"/>
                      <a:pt x="2001" y="380"/>
                      <a:pt x="2002" y="382"/>
                    </a:cubicBezTo>
                    <a:cubicBezTo>
                      <a:pt x="2011" y="382"/>
                      <a:pt x="2020" y="382"/>
                      <a:pt x="2030" y="382"/>
                    </a:cubicBezTo>
                    <a:cubicBezTo>
                      <a:pt x="2052" y="382"/>
                      <a:pt x="2076" y="381"/>
                      <a:pt x="2101" y="381"/>
                    </a:cubicBezTo>
                    <a:cubicBezTo>
                      <a:pt x="2105" y="380"/>
                      <a:pt x="2108" y="380"/>
                      <a:pt x="2112" y="380"/>
                    </a:cubicBezTo>
                    <a:cubicBezTo>
                      <a:pt x="2110" y="379"/>
                      <a:pt x="2108" y="377"/>
                      <a:pt x="2107" y="376"/>
                    </a:cubicBezTo>
                    <a:moveTo>
                      <a:pt x="1960" y="375"/>
                    </a:moveTo>
                    <a:cubicBezTo>
                      <a:pt x="1962" y="377"/>
                      <a:pt x="1963" y="379"/>
                      <a:pt x="1964" y="380"/>
                    </a:cubicBezTo>
                    <a:cubicBezTo>
                      <a:pt x="1969" y="381"/>
                      <a:pt x="1973" y="381"/>
                      <a:pt x="1977" y="381"/>
                    </a:cubicBezTo>
                    <a:cubicBezTo>
                      <a:pt x="1976" y="379"/>
                      <a:pt x="1975" y="378"/>
                      <a:pt x="1974" y="376"/>
                    </a:cubicBezTo>
                    <a:cubicBezTo>
                      <a:pt x="1969" y="376"/>
                      <a:pt x="1965" y="375"/>
                      <a:pt x="1960" y="375"/>
                    </a:cubicBezTo>
                    <a:moveTo>
                      <a:pt x="2154" y="375"/>
                    </a:moveTo>
                    <a:cubicBezTo>
                      <a:pt x="2141" y="375"/>
                      <a:pt x="2127" y="375"/>
                      <a:pt x="2112" y="375"/>
                    </a:cubicBezTo>
                    <a:cubicBezTo>
                      <a:pt x="2114" y="377"/>
                      <a:pt x="2116" y="379"/>
                      <a:pt x="2118" y="380"/>
                    </a:cubicBezTo>
                    <a:cubicBezTo>
                      <a:pt x="2130" y="380"/>
                      <a:pt x="2142" y="380"/>
                      <a:pt x="2154" y="380"/>
                    </a:cubicBezTo>
                    <a:cubicBezTo>
                      <a:pt x="2217" y="380"/>
                      <a:pt x="2277" y="383"/>
                      <a:pt x="2335" y="387"/>
                    </a:cubicBezTo>
                    <a:cubicBezTo>
                      <a:pt x="2389" y="390"/>
                      <a:pt x="2443" y="393"/>
                      <a:pt x="2497" y="393"/>
                    </a:cubicBezTo>
                    <a:cubicBezTo>
                      <a:pt x="2514" y="393"/>
                      <a:pt x="2532" y="392"/>
                      <a:pt x="2549" y="392"/>
                    </a:cubicBezTo>
                    <a:cubicBezTo>
                      <a:pt x="2552" y="390"/>
                      <a:pt x="2554" y="388"/>
                      <a:pt x="2557" y="386"/>
                    </a:cubicBezTo>
                    <a:cubicBezTo>
                      <a:pt x="2537" y="387"/>
                      <a:pt x="2517" y="388"/>
                      <a:pt x="2497" y="388"/>
                    </a:cubicBezTo>
                    <a:cubicBezTo>
                      <a:pt x="2443" y="388"/>
                      <a:pt x="2389" y="385"/>
                      <a:pt x="2335" y="382"/>
                    </a:cubicBezTo>
                    <a:cubicBezTo>
                      <a:pt x="2277" y="378"/>
                      <a:pt x="2217" y="375"/>
                      <a:pt x="2154" y="375"/>
                    </a:cubicBezTo>
                    <a:moveTo>
                      <a:pt x="1941" y="374"/>
                    </a:moveTo>
                    <a:cubicBezTo>
                      <a:pt x="1943" y="376"/>
                      <a:pt x="1944" y="377"/>
                      <a:pt x="1946" y="379"/>
                    </a:cubicBezTo>
                    <a:cubicBezTo>
                      <a:pt x="1950" y="379"/>
                      <a:pt x="1954" y="380"/>
                      <a:pt x="1958" y="380"/>
                    </a:cubicBezTo>
                    <a:cubicBezTo>
                      <a:pt x="1956" y="378"/>
                      <a:pt x="1955" y="377"/>
                      <a:pt x="1954" y="375"/>
                    </a:cubicBezTo>
                    <a:cubicBezTo>
                      <a:pt x="1949" y="375"/>
                      <a:pt x="1945" y="374"/>
                      <a:pt x="1941" y="374"/>
                    </a:cubicBezTo>
                    <a:moveTo>
                      <a:pt x="1922" y="372"/>
                    </a:moveTo>
                    <a:cubicBezTo>
                      <a:pt x="1924" y="374"/>
                      <a:pt x="1926" y="376"/>
                      <a:pt x="1928" y="378"/>
                    </a:cubicBezTo>
                    <a:cubicBezTo>
                      <a:pt x="1932" y="378"/>
                      <a:pt x="1935" y="378"/>
                      <a:pt x="1939" y="379"/>
                    </a:cubicBezTo>
                    <a:cubicBezTo>
                      <a:pt x="1937" y="377"/>
                      <a:pt x="1936" y="375"/>
                      <a:pt x="1934" y="373"/>
                    </a:cubicBezTo>
                    <a:cubicBezTo>
                      <a:pt x="1930" y="373"/>
                      <a:pt x="1926" y="373"/>
                      <a:pt x="1922" y="372"/>
                    </a:cubicBezTo>
                    <a:moveTo>
                      <a:pt x="1904" y="370"/>
                    </a:moveTo>
                    <a:cubicBezTo>
                      <a:pt x="1906" y="372"/>
                      <a:pt x="1908" y="374"/>
                      <a:pt x="1911" y="376"/>
                    </a:cubicBezTo>
                    <a:cubicBezTo>
                      <a:pt x="1914" y="376"/>
                      <a:pt x="1917" y="377"/>
                      <a:pt x="1920" y="377"/>
                    </a:cubicBezTo>
                    <a:cubicBezTo>
                      <a:pt x="1918" y="375"/>
                      <a:pt x="1916" y="373"/>
                      <a:pt x="1914" y="371"/>
                    </a:cubicBezTo>
                    <a:cubicBezTo>
                      <a:pt x="1911" y="371"/>
                      <a:pt x="1907" y="371"/>
                      <a:pt x="1904" y="370"/>
                    </a:cubicBezTo>
                    <a:moveTo>
                      <a:pt x="1885" y="368"/>
                    </a:moveTo>
                    <a:cubicBezTo>
                      <a:pt x="1888" y="370"/>
                      <a:pt x="1891" y="372"/>
                      <a:pt x="1894" y="374"/>
                    </a:cubicBezTo>
                    <a:cubicBezTo>
                      <a:pt x="1897" y="374"/>
                      <a:pt x="1899" y="374"/>
                      <a:pt x="1902" y="375"/>
                    </a:cubicBezTo>
                    <a:cubicBezTo>
                      <a:pt x="1899" y="373"/>
                      <a:pt x="1897" y="371"/>
                      <a:pt x="1894" y="369"/>
                    </a:cubicBezTo>
                    <a:cubicBezTo>
                      <a:pt x="1891" y="368"/>
                      <a:pt x="1888" y="368"/>
                      <a:pt x="1885" y="368"/>
                    </a:cubicBezTo>
                    <a:moveTo>
                      <a:pt x="1866" y="365"/>
                    </a:moveTo>
                    <a:cubicBezTo>
                      <a:pt x="1870" y="367"/>
                      <a:pt x="1874" y="369"/>
                      <a:pt x="1879" y="371"/>
                    </a:cubicBezTo>
                    <a:cubicBezTo>
                      <a:pt x="1880" y="372"/>
                      <a:pt x="1882" y="372"/>
                      <a:pt x="1883" y="372"/>
                    </a:cubicBezTo>
                    <a:cubicBezTo>
                      <a:pt x="1880" y="370"/>
                      <a:pt x="1877" y="368"/>
                      <a:pt x="1874" y="366"/>
                    </a:cubicBezTo>
                    <a:cubicBezTo>
                      <a:pt x="1871" y="365"/>
                      <a:pt x="1869" y="365"/>
                      <a:pt x="1866" y="365"/>
                    </a:cubicBezTo>
                    <a:moveTo>
                      <a:pt x="1848" y="361"/>
                    </a:moveTo>
                    <a:cubicBezTo>
                      <a:pt x="1852" y="363"/>
                      <a:pt x="1857" y="365"/>
                      <a:pt x="1861" y="367"/>
                    </a:cubicBezTo>
                    <a:cubicBezTo>
                      <a:pt x="1858" y="366"/>
                      <a:pt x="1855" y="364"/>
                      <a:pt x="1852" y="362"/>
                    </a:cubicBezTo>
                    <a:cubicBezTo>
                      <a:pt x="1851" y="362"/>
                      <a:pt x="1849" y="361"/>
                      <a:pt x="1848" y="361"/>
                    </a:cubicBezTo>
                    <a:moveTo>
                      <a:pt x="2785" y="345"/>
                    </a:moveTo>
                    <a:cubicBezTo>
                      <a:pt x="2707" y="371"/>
                      <a:pt x="2634" y="382"/>
                      <a:pt x="2563" y="386"/>
                    </a:cubicBezTo>
                    <a:cubicBezTo>
                      <a:pt x="2561" y="388"/>
                      <a:pt x="2558" y="390"/>
                      <a:pt x="2556" y="391"/>
                    </a:cubicBezTo>
                    <a:cubicBezTo>
                      <a:pt x="2631" y="388"/>
                      <a:pt x="2707" y="376"/>
                      <a:pt x="2789" y="349"/>
                    </a:cubicBezTo>
                    <a:cubicBezTo>
                      <a:pt x="2787" y="348"/>
                      <a:pt x="2786" y="347"/>
                      <a:pt x="2785" y="345"/>
                    </a:cubicBezTo>
                    <a:moveTo>
                      <a:pt x="1577" y="273"/>
                    </a:moveTo>
                    <a:cubicBezTo>
                      <a:pt x="1575" y="274"/>
                      <a:pt x="1573" y="275"/>
                      <a:pt x="1571" y="276"/>
                    </a:cubicBezTo>
                    <a:cubicBezTo>
                      <a:pt x="1615" y="294"/>
                      <a:pt x="1654" y="309"/>
                      <a:pt x="1691" y="322"/>
                    </a:cubicBezTo>
                    <a:cubicBezTo>
                      <a:pt x="1693" y="323"/>
                      <a:pt x="1696" y="324"/>
                      <a:pt x="1698" y="324"/>
                    </a:cubicBezTo>
                    <a:cubicBezTo>
                      <a:pt x="1701" y="326"/>
                      <a:pt x="1705" y="327"/>
                      <a:pt x="1708" y="328"/>
                    </a:cubicBezTo>
                    <a:cubicBezTo>
                      <a:pt x="1711" y="329"/>
                      <a:pt x="1714" y="330"/>
                      <a:pt x="1716" y="331"/>
                    </a:cubicBezTo>
                    <a:cubicBezTo>
                      <a:pt x="1719" y="332"/>
                      <a:pt x="1722" y="332"/>
                      <a:pt x="1725" y="333"/>
                    </a:cubicBezTo>
                    <a:cubicBezTo>
                      <a:pt x="1728" y="334"/>
                      <a:pt x="1732" y="336"/>
                      <a:pt x="1735" y="337"/>
                    </a:cubicBezTo>
                    <a:cubicBezTo>
                      <a:pt x="1737" y="337"/>
                      <a:pt x="1738" y="338"/>
                      <a:pt x="1740" y="338"/>
                    </a:cubicBezTo>
                    <a:cubicBezTo>
                      <a:pt x="1744" y="339"/>
                      <a:pt x="1748" y="341"/>
                      <a:pt x="1752" y="342"/>
                    </a:cubicBezTo>
                    <a:cubicBezTo>
                      <a:pt x="1764" y="346"/>
                      <a:pt x="1776" y="349"/>
                      <a:pt x="1788" y="352"/>
                    </a:cubicBezTo>
                    <a:cubicBezTo>
                      <a:pt x="1801" y="356"/>
                      <a:pt x="1814" y="359"/>
                      <a:pt x="1827" y="362"/>
                    </a:cubicBezTo>
                    <a:cubicBezTo>
                      <a:pt x="1814" y="357"/>
                      <a:pt x="1801" y="352"/>
                      <a:pt x="1788" y="347"/>
                    </a:cubicBezTo>
                    <a:cubicBezTo>
                      <a:pt x="1783" y="346"/>
                      <a:pt x="1778" y="344"/>
                      <a:pt x="1773" y="343"/>
                    </a:cubicBezTo>
                    <a:cubicBezTo>
                      <a:pt x="1771" y="343"/>
                      <a:pt x="1769" y="342"/>
                      <a:pt x="1768" y="342"/>
                    </a:cubicBezTo>
                    <a:cubicBezTo>
                      <a:pt x="1763" y="340"/>
                      <a:pt x="1759" y="339"/>
                      <a:pt x="1754" y="338"/>
                    </a:cubicBezTo>
                    <a:cubicBezTo>
                      <a:pt x="1751" y="337"/>
                      <a:pt x="1749" y="336"/>
                      <a:pt x="1746" y="335"/>
                    </a:cubicBezTo>
                    <a:cubicBezTo>
                      <a:pt x="1742" y="334"/>
                      <a:pt x="1739" y="333"/>
                      <a:pt x="1735" y="332"/>
                    </a:cubicBezTo>
                    <a:cubicBezTo>
                      <a:pt x="1732" y="331"/>
                      <a:pt x="1729" y="330"/>
                      <a:pt x="1725" y="328"/>
                    </a:cubicBezTo>
                    <a:cubicBezTo>
                      <a:pt x="1722" y="328"/>
                      <a:pt x="1720" y="327"/>
                      <a:pt x="1717" y="326"/>
                    </a:cubicBezTo>
                    <a:cubicBezTo>
                      <a:pt x="1713" y="324"/>
                      <a:pt x="1709" y="323"/>
                      <a:pt x="1706" y="322"/>
                    </a:cubicBezTo>
                    <a:cubicBezTo>
                      <a:pt x="1703" y="321"/>
                      <a:pt x="1701" y="320"/>
                      <a:pt x="1698" y="319"/>
                    </a:cubicBezTo>
                    <a:cubicBezTo>
                      <a:pt x="1661" y="307"/>
                      <a:pt x="1621" y="291"/>
                      <a:pt x="1577" y="273"/>
                    </a:cubicBezTo>
                    <a:moveTo>
                      <a:pt x="3000" y="242"/>
                    </a:moveTo>
                    <a:cubicBezTo>
                      <a:pt x="2936" y="283"/>
                      <a:pt x="2875" y="312"/>
                      <a:pt x="2817" y="334"/>
                    </a:cubicBezTo>
                    <a:cubicBezTo>
                      <a:pt x="2809" y="337"/>
                      <a:pt x="2802" y="340"/>
                      <a:pt x="2794" y="342"/>
                    </a:cubicBezTo>
                    <a:cubicBezTo>
                      <a:pt x="2795" y="344"/>
                      <a:pt x="2796" y="345"/>
                      <a:pt x="2797" y="346"/>
                    </a:cubicBezTo>
                    <a:cubicBezTo>
                      <a:pt x="2862" y="324"/>
                      <a:pt x="2930" y="292"/>
                      <a:pt x="3003" y="246"/>
                    </a:cubicBezTo>
                    <a:cubicBezTo>
                      <a:pt x="3000" y="242"/>
                      <a:pt x="3000" y="242"/>
                      <a:pt x="3000" y="242"/>
                    </a:cubicBezTo>
                    <a:moveTo>
                      <a:pt x="82" y="206"/>
                    </a:moveTo>
                    <a:cubicBezTo>
                      <a:pt x="29" y="245"/>
                      <a:pt x="1" y="273"/>
                      <a:pt x="0" y="274"/>
                    </a:cubicBezTo>
                    <a:cubicBezTo>
                      <a:pt x="3" y="277"/>
                      <a:pt x="3" y="277"/>
                      <a:pt x="3" y="277"/>
                    </a:cubicBezTo>
                    <a:cubicBezTo>
                      <a:pt x="4" y="277"/>
                      <a:pt x="33" y="248"/>
                      <a:pt x="86" y="209"/>
                    </a:cubicBezTo>
                    <a:cubicBezTo>
                      <a:pt x="85" y="208"/>
                      <a:pt x="83" y="207"/>
                      <a:pt x="82" y="206"/>
                    </a:cubicBezTo>
                    <a:moveTo>
                      <a:pt x="1412" y="202"/>
                    </a:moveTo>
                    <a:cubicBezTo>
                      <a:pt x="1411" y="203"/>
                      <a:pt x="1409" y="204"/>
                      <a:pt x="1407" y="205"/>
                    </a:cubicBezTo>
                    <a:cubicBezTo>
                      <a:pt x="1465" y="231"/>
                      <a:pt x="1516" y="253"/>
                      <a:pt x="1562" y="272"/>
                    </a:cubicBezTo>
                    <a:cubicBezTo>
                      <a:pt x="1564" y="271"/>
                      <a:pt x="1565" y="270"/>
                      <a:pt x="1567" y="269"/>
                    </a:cubicBezTo>
                    <a:cubicBezTo>
                      <a:pt x="1521" y="250"/>
                      <a:pt x="1470" y="228"/>
                      <a:pt x="1412" y="202"/>
                    </a:cubicBezTo>
                    <a:moveTo>
                      <a:pt x="175" y="146"/>
                    </a:moveTo>
                    <a:cubicBezTo>
                      <a:pt x="142" y="165"/>
                      <a:pt x="113" y="184"/>
                      <a:pt x="89" y="201"/>
                    </a:cubicBezTo>
                    <a:cubicBezTo>
                      <a:pt x="91" y="202"/>
                      <a:pt x="92" y="203"/>
                      <a:pt x="94" y="204"/>
                    </a:cubicBezTo>
                    <a:cubicBezTo>
                      <a:pt x="118" y="187"/>
                      <a:pt x="146" y="168"/>
                      <a:pt x="179" y="149"/>
                    </a:cubicBezTo>
                    <a:cubicBezTo>
                      <a:pt x="178" y="148"/>
                      <a:pt x="176" y="147"/>
                      <a:pt x="175" y="146"/>
                    </a:cubicBezTo>
                    <a:moveTo>
                      <a:pt x="1153" y="86"/>
                    </a:moveTo>
                    <a:cubicBezTo>
                      <a:pt x="1151" y="87"/>
                      <a:pt x="1150" y="88"/>
                      <a:pt x="1148" y="89"/>
                    </a:cubicBezTo>
                    <a:cubicBezTo>
                      <a:pt x="1176" y="100"/>
                      <a:pt x="1205" y="112"/>
                      <a:pt x="1234" y="126"/>
                    </a:cubicBezTo>
                    <a:cubicBezTo>
                      <a:pt x="1294" y="153"/>
                      <a:pt x="1349" y="178"/>
                      <a:pt x="1399" y="201"/>
                    </a:cubicBezTo>
                    <a:cubicBezTo>
                      <a:pt x="1400" y="200"/>
                      <a:pt x="1402" y="199"/>
                      <a:pt x="1403" y="198"/>
                    </a:cubicBezTo>
                    <a:cubicBezTo>
                      <a:pt x="1353" y="175"/>
                      <a:pt x="1297" y="150"/>
                      <a:pt x="1236" y="121"/>
                    </a:cubicBezTo>
                    <a:cubicBezTo>
                      <a:pt x="1208" y="109"/>
                      <a:pt x="1181" y="97"/>
                      <a:pt x="1153" y="86"/>
                    </a:cubicBezTo>
                    <a:moveTo>
                      <a:pt x="993" y="35"/>
                    </a:moveTo>
                    <a:cubicBezTo>
                      <a:pt x="997" y="37"/>
                      <a:pt x="1001" y="40"/>
                      <a:pt x="1005" y="43"/>
                    </a:cubicBezTo>
                    <a:cubicBezTo>
                      <a:pt x="1048" y="54"/>
                      <a:pt x="1093" y="68"/>
                      <a:pt x="1138" y="86"/>
                    </a:cubicBezTo>
                    <a:cubicBezTo>
                      <a:pt x="1140" y="84"/>
                      <a:pt x="1142" y="83"/>
                      <a:pt x="1144" y="82"/>
                    </a:cubicBezTo>
                    <a:cubicBezTo>
                      <a:pt x="1093" y="63"/>
                      <a:pt x="1043" y="47"/>
                      <a:pt x="993" y="35"/>
                    </a:cubicBezTo>
                    <a:moveTo>
                      <a:pt x="534" y="15"/>
                    </a:moveTo>
                    <a:cubicBezTo>
                      <a:pt x="526" y="16"/>
                      <a:pt x="518" y="18"/>
                      <a:pt x="510" y="19"/>
                    </a:cubicBezTo>
                    <a:cubicBezTo>
                      <a:pt x="484" y="24"/>
                      <a:pt x="458" y="31"/>
                      <a:pt x="432" y="38"/>
                    </a:cubicBezTo>
                    <a:cubicBezTo>
                      <a:pt x="401" y="46"/>
                      <a:pt x="369" y="57"/>
                      <a:pt x="338" y="68"/>
                    </a:cubicBezTo>
                    <a:cubicBezTo>
                      <a:pt x="279" y="90"/>
                      <a:pt x="227" y="116"/>
                      <a:pt x="182" y="141"/>
                    </a:cubicBezTo>
                    <a:cubicBezTo>
                      <a:pt x="184" y="143"/>
                      <a:pt x="185" y="144"/>
                      <a:pt x="186" y="145"/>
                    </a:cubicBezTo>
                    <a:cubicBezTo>
                      <a:pt x="230" y="120"/>
                      <a:pt x="282" y="95"/>
                      <a:pt x="340" y="73"/>
                    </a:cubicBezTo>
                    <a:cubicBezTo>
                      <a:pt x="374" y="60"/>
                      <a:pt x="411" y="48"/>
                      <a:pt x="452" y="38"/>
                    </a:cubicBezTo>
                    <a:cubicBezTo>
                      <a:pt x="479" y="29"/>
                      <a:pt x="506" y="21"/>
                      <a:pt x="534" y="15"/>
                    </a:cubicBezTo>
                    <a:moveTo>
                      <a:pt x="637" y="2"/>
                    </a:moveTo>
                    <a:cubicBezTo>
                      <a:pt x="636" y="2"/>
                      <a:pt x="636" y="2"/>
                      <a:pt x="636" y="2"/>
                    </a:cubicBezTo>
                    <a:cubicBezTo>
                      <a:pt x="633" y="5"/>
                      <a:pt x="629" y="7"/>
                      <a:pt x="626" y="9"/>
                    </a:cubicBezTo>
                    <a:cubicBezTo>
                      <a:pt x="626" y="9"/>
                      <a:pt x="627" y="9"/>
                      <a:pt x="627" y="9"/>
                    </a:cubicBezTo>
                    <a:cubicBezTo>
                      <a:pt x="630" y="6"/>
                      <a:pt x="633" y="4"/>
                      <a:pt x="637" y="2"/>
                    </a:cubicBezTo>
                    <a:moveTo>
                      <a:pt x="714" y="0"/>
                    </a:moveTo>
                    <a:cubicBezTo>
                      <a:pt x="692" y="0"/>
                      <a:pt x="670" y="0"/>
                      <a:pt x="647" y="2"/>
                    </a:cubicBezTo>
                    <a:cubicBezTo>
                      <a:pt x="644" y="4"/>
                      <a:pt x="641" y="6"/>
                      <a:pt x="638" y="8"/>
                    </a:cubicBezTo>
                    <a:cubicBezTo>
                      <a:pt x="663" y="6"/>
                      <a:pt x="688" y="5"/>
                      <a:pt x="714" y="5"/>
                    </a:cubicBezTo>
                    <a:cubicBezTo>
                      <a:pt x="800" y="5"/>
                      <a:pt x="894" y="15"/>
                      <a:pt x="993" y="40"/>
                    </a:cubicBezTo>
                    <a:cubicBezTo>
                      <a:pt x="990" y="37"/>
                      <a:pt x="986" y="35"/>
                      <a:pt x="982" y="32"/>
                    </a:cubicBezTo>
                    <a:cubicBezTo>
                      <a:pt x="897" y="12"/>
                      <a:pt x="812" y="1"/>
                      <a:pt x="728" y="0"/>
                    </a:cubicBezTo>
                    <a:cubicBezTo>
                      <a:pt x="723" y="0"/>
                      <a:pt x="719" y="0"/>
                      <a:pt x="7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2" name="Freeform 12">
                <a:extLst>
                  <a:ext uri="{FF2B5EF4-FFF2-40B4-BE49-F238E27FC236}">
                    <a16:creationId xmlns:a16="http://schemas.microsoft.com/office/drawing/2014/main" id="{7F713084-9037-4A69-BFDC-BBDA1806348B}"/>
                  </a:ext>
                </a:extLst>
              </p:cNvPr>
              <p:cNvSpPr>
                <a:spLocks noEditPoints="1"/>
              </p:cNvSpPr>
              <p:nvPr/>
            </p:nvSpPr>
            <p:spPr bwMode="auto">
              <a:xfrm>
                <a:off x="4" y="1386"/>
                <a:ext cx="5754" cy="801"/>
              </a:xfrm>
              <a:custGeom>
                <a:avLst/>
                <a:gdLst>
                  <a:gd name="T0" fmla="*/ 2075 w 3003"/>
                  <a:gd name="T1" fmla="*/ 417 h 417"/>
                  <a:gd name="T2" fmla="*/ 2137 w 3003"/>
                  <a:gd name="T3" fmla="*/ 415 h 417"/>
                  <a:gd name="T4" fmla="*/ 2075 w 3003"/>
                  <a:gd name="T5" fmla="*/ 412 h 417"/>
                  <a:gd name="T6" fmla="*/ 1998 w 3003"/>
                  <a:gd name="T7" fmla="*/ 413 h 417"/>
                  <a:gd name="T8" fmla="*/ 1994 w 3003"/>
                  <a:gd name="T9" fmla="*/ 408 h 417"/>
                  <a:gd name="T10" fmla="*/ 2329 w 3003"/>
                  <a:gd name="T11" fmla="*/ 410 h 417"/>
                  <a:gd name="T12" fmla="*/ 2144 w 3003"/>
                  <a:gd name="T13" fmla="*/ 415 h 417"/>
                  <a:gd name="T14" fmla="*/ 2421 w 3003"/>
                  <a:gd name="T15" fmla="*/ 415 h 417"/>
                  <a:gd name="T16" fmla="*/ 1975 w 3003"/>
                  <a:gd name="T17" fmla="*/ 406 h 417"/>
                  <a:gd name="T18" fmla="*/ 1988 w 3003"/>
                  <a:gd name="T19" fmla="*/ 407 h 417"/>
                  <a:gd name="T20" fmla="*/ 1962 w 3003"/>
                  <a:gd name="T21" fmla="*/ 409 h 417"/>
                  <a:gd name="T22" fmla="*/ 1957 w 3003"/>
                  <a:gd name="T23" fmla="*/ 403 h 417"/>
                  <a:gd name="T24" fmla="*/ 1955 w 3003"/>
                  <a:gd name="T25" fmla="*/ 408 h 417"/>
                  <a:gd name="T26" fmla="*/ 1921 w 3003"/>
                  <a:gd name="T27" fmla="*/ 397 h 417"/>
                  <a:gd name="T28" fmla="*/ 1930 w 3003"/>
                  <a:gd name="T29" fmla="*/ 398 h 417"/>
                  <a:gd name="T30" fmla="*/ 1914 w 3003"/>
                  <a:gd name="T31" fmla="*/ 400 h 417"/>
                  <a:gd name="T32" fmla="*/ 1902 w 3003"/>
                  <a:gd name="T33" fmla="*/ 392 h 417"/>
                  <a:gd name="T34" fmla="*/ 1888 w 3003"/>
                  <a:gd name="T35" fmla="*/ 389 h 417"/>
                  <a:gd name="T36" fmla="*/ 2553 w 3003"/>
                  <a:gd name="T37" fmla="*/ 407 h 417"/>
                  <a:gd name="T38" fmla="*/ 2789 w 3003"/>
                  <a:gd name="T39" fmla="*/ 363 h 417"/>
                  <a:gd name="T40" fmla="*/ 1711 w 3003"/>
                  <a:gd name="T41" fmla="*/ 328 h 417"/>
                  <a:gd name="T42" fmla="*/ 1736 w 3003"/>
                  <a:gd name="T43" fmla="*/ 339 h 417"/>
                  <a:gd name="T44" fmla="*/ 1763 w 3003"/>
                  <a:gd name="T45" fmla="*/ 350 h 417"/>
                  <a:gd name="T46" fmla="*/ 1788 w 3003"/>
                  <a:gd name="T47" fmla="*/ 360 h 417"/>
                  <a:gd name="T48" fmla="*/ 1826 w 3003"/>
                  <a:gd name="T49" fmla="*/ 369 h 417"/>
                  <a:gd name="T50" fmla="*/ 1792 w 3003"/>
                  <a:gd name="T51" fmla="*/ 357 h 417"/>
                  <a:gd name="T52" fmla="*/ 1763 w 3003"/>
                  <a:gd name="T53" fmla="*/ 345 h 417"/>
                  <a:gd name="T54" fmla="*/ 1736 w 3003"/>
                  <a:gd name="T55" fmla="*/ 334 h 417"/>
                  <a:gd name="T56" fmla="*/ 1600 w 3003"/>
                  <a:gd name="T57" fmla="*/ 272 h 417"/>
                  <a:gd name="T58" fmla="*/ 2801 w 3003"/>
                  <a:gd name="T59" fmla="*/ 364 h 417"/>
                  <a:gd name="T60" fmla="*/ 104 w 3003"/>
                  <a:gd name="T61" fmla="*/ 232 h 417"/>
                  <a:gd name="T62" fmla="*/ 109 w 3003"/>
                  <a:gd name="T63" fmla="*/ 234 h 417"/>
                  <a:gd name="T64" fmla="*/ 1436 w 3003"/>
                  <a:gd name="T65" fmla="*/ 200 h 417"/>
                  <a:gd name="T66" fmla="*/ 1592 w 3003"/>
                  <a:gd name="T67" fmla="*/ 268 h 417"/>
                  <a:gd name="T68" fmla="*/ 190 w 3003"/>
                  <a:gd name="T69" fmla="*/ 173 h 417"/>
                  <a:gd name="T70" fmla="*/ 194 w 3003"/>
                  <a:gd name="T71" fmla="*/ 176 h 417"/>
                  <a:gd name="T72" fmla="*/ 1179 w 3003"/>
                  <a:gd name="T73" fmla="*/ 84 h 417"/>
                  <a:gd name="T74" fmla="*/ 1432 w 3003"/>
                  <a:gd name="T75" fmla="*/ 193 h 417"/>
                  <a:gd name="T76" fmla="*/ 547 w 3003"/>
                  <a:gd name="T77" fmla="*/ 25 h 417"/>
                  <a:gd name="T78" fmla="*/ 348 w 3003"/>
                  <a:gd name="T79" fmla="*/ 89 h 417"/>
                  <a:gd name="T80" fmla="*/ 350 w 3003"/>
                  <a:gd name="T81" fmla="*/ 94 h 417"/>
                  <a:gd name="T82" fmla="*/ 546 w 3003"/>
                  <a:gd name="T83" fmla="*/ 26 h 417"/>
                  <a:gd name="T84" fmla="*/ 556 w 3003"/>
                  <a:gd name="T85" fmla="*/ 23 h 417"/>
                  <a:gd name="T86" fmla="*/ 944 w 3003"/>
                  <a:gd name="T87" fmla="*/ 15 h 417"/>
                  <a:gd name="T88" fmla="*/ 1174 w 3003"/>
                  <a:gd name="T89" fmla="*/ 77 h 417"/>
                  <a:gd name="T90" fmla="*/ 638 w 3003"/>
                  <a:gd name="T91" fmla="*/ 14 h 417"/>
                  <a:gd name="T92" fmla="*/ 772 w 3003"/>
                  <a:gd name="T93" fmla="*/ 0 h 417"/>
                  <a:gd name="T94" fmla="*/ 650 w 3003"/>
                  <a:gd name="T95" fmla="*/ 13 h 417"/>
                  <a:gd name="T96" fmla="*/ 935 w 3003"/>
                  <a:gd name="T97" fmla="*/ 1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03" h="417">
                    <a:moveTo>
                      <a:pt x="2012" y="410"/>
                    </a:moveTo>
                    <a:cubicBezTo>
                      <a:pt x="2014" y="411"/>
                      <a:pt x="2015" y="413"/>
                      <a:pt x="2016" y="415"/>
                    </a:cubicBezTo>
                    <a:cubicBezTo>
                      <a:pt x="2035" y="416"/>
                      <a:pt x="2054" y="417"/>
                      <a:pt x="2075" y="417"/>
                    </a:cubicBezTo>
                    <a:cubicBezTo>
                      <a:pt x="2075" y="417"/>
                      <a:pt x="2075" y="417"/>
                      <a:pt x="2075" y="417"/>
                    </a:cubicBezTo>
                    <a:cubicBezTo>
                      <a:pt x="2090" y="417"/>
                      <a:pt x="2106" y="416"/>
                      <a:pt x="2123" y="416"/>
                    </a:cubicBezTo>
                    <a:cubicBezTo>
                      <a:pt x="2128" y="415"/>
                      <a:pt x="2133" y="415"/>
                      <a:pt x="2137" y="415"/>
                    </a:cubicBezTo>
                    <a:cubicBezTo>
                      <a:pt x="2136" y="414"/>
                      <a:pt x="2134" y="412"/>
                      <a:pt x="2132" y="410"/>
                    </a:cubicBezTo>
                    <a:cubicBezTo>
                      <a:pt x="2129" y="411"/>
                      <a:pt x="2126" y="411"/>
                      <a:pt x="2123" y="411"/>
                    </a:cubicBezTo>
                    <a:cubicBezTo>
                      <a:pt x="2106" y="411"/>
                      <a:pt x="2091" y="412"/>
                      <a:pt x="2075" y="412"/>
                    </a:cubicBezTo>
                    <a:cubicBezTo>
                      <a:pt x="2053" y="412"/>
                      <a:pt x="2033" y="411"/>
                      <a:pt x="2012" y="410"/>
                    </a:cubicBezTo>
                    <a:moveTo>
                      <a:pt x="1994" y="408"/>
                    </a:moveTo>
                    <a:cubicBezTo>
                      <a:pt x="1996" y="410"/>
                      <a:pt x="1997" y="412"/>
                      <a:pt x="1998" y="413"/>
                    </a:cubicBezTo>
                    <a:cubicBezTo>
                      <a:pt x="2002" y="414"/>
                      <a:pt x="2006" y="414"/>
                      <a:pt x="2010" y="414"/>
                    </a:cubicBezTo>
                    <a:cubicBezTo>
                      <a:pt x="2009" y="413"/>
                      <a:pt x="2007" y="411"/>
                      <a:pt x="2006" y="409"/>
                    </a:cubicBezTo>
                    <a:cubicBezTo>
                      <a:pt x="2002" y="409"/>
                      <a:pt x="1998" y="408"/>
                      <a:pt x="1994" y="408"/>
                    </a:cubicBezTo>
                    <a:moveTo>
                      <a:pt x="2546" y="407"/>
                    </a:moveTo>
                    <a:cubicBezTo>
                      <a:pt x="2505" y="410"/>
                      <a:pt x="2463" y="411"/>
                      <a:pt x="2421" y="411"/>
                    </a:cubicBezTo>
                    <a:cubicBezTo>
                      <a:pt x="2391" y="411"/>
                      <a:pt x="2360" y="410"/>
                      <a:pt x="2329" y="410"/>
                    </a:cubicBezTo>
                    <a:cubicBezTo>
                      <a:pt x="2297" y="409"/>
                      <a:pt x="2264" y="409"/>
                      <a:pt x="2231" y="409"/>
                    </a:cubicBezTo>
                    <a:cubicBezTo>
                      <a:pt x="2201" y="409"/>
                      <a:pt x="2170" y="409"/>
                      <a:pt x="2138" y="410"/>
                    </a:cubicBezTo>
                    <a:cubicBezTo>
                      <a:pt x="2140" y="412"/>
                      <a:pt x="2142" y="413"/>
                      <a:pt x="2144" y="415"/>
                    </a:cubicBezTo>
                    <a:cubicBezTo>
                      <a:pt x="2173" y="414"/>
                      <a:pt x="2202" y="414"/>
                      <a:pt x="2231" y="414"/>
                    </a:cubicBezTo>
                    <a:cubicBezTo>
                      <a:pt x="2264" y="414"/>
                      <a:pt x="2297" y="414"/>
                      <a:pt x="2329" y="415"/>
                    </a:cubicBezTo>
                    <a:cubicBezTo>
                      <a:pt x="2360" y="415"/>
                      <a:pt x="2391" y="415"/>
                      <a:pt x="2421" y="415"/>
                    </a:cubicBezTo>
                    <a:cubicBezTo>
                      <a:pt x="2461" y="415"/>
                      <a:pt x="2499" y="415"/>
                      <a:pt x="2538" y="412"/>
                    </a:cubicBezTo>
                    <a:cubicBezTo>
                      <a:pt x="2541" y="411"/>
                      <a:pt x="2543" y="409"/>
                      <a:pt x="2546" y="407"/>
                    </a:cubicBezTo>
                    <a:moveTo>
                      <a:pt x="1975" y="406"/>
                    </a:moveTo>
                    <a:cubicBezTo>
                      <a:pt x="1977" y="408"/>
                      <a:pt x="1978" y="410"/>
                      <a:pt x="1980" y="411"/>
                    </a:cubicBezTo>
                    <a:cubicBezTo>
                      <a:pt x="1984" y="412"/>
                      <a:pt x="1988" y="412"/>
                      <a:pt x="1992" y="413"/>
                    </a:cubicBezTo>
                    <a:cubicBezTo>
                      <a:pt x="1990" y="411"/>
                      <a:pt x="1989" y="409"/>
                      <a:pt x="1988" y="407"/>
                    </a:cubicBezTo>
                    <a:cubicBezTo>
                      <a:pt x="1984" y="407"/>
                      <a:pt x="1979" y="406"/>
                      <a:pt x="1975" y="406"/>
                    </a:cubicBezTo>
                    <a:moveTo>
                      <a:pt x="1957" y="403"/>
                    </a:moveTo>
                    <a:cubicBezTo>
                      <a:pt x="1959" y="405"/>
                      <a:pt x="1961" y="407"/>
                      <a:pt x="1962" y="409"/>
                    </a:cubicBezTo>
                    <a:cubicBezTo>
                      <a:pt x="1966" y="410"/>
                      <a:pt x="1969" y="410"/>
                      <a:pt x="1973" y="410"/>
                    </a:cubicBezTo>
                    <a:cubicBezTo>
                      <a:pt x="1971" y="409"/>
                      <a:pt x="1970" y="407"/>
                      <a:pt x="1968" y="405"/>
                    </a:cubicBezTo>
                    <a:cubicBezTo>
                      <a:pt x="1964" y="404"/>
                      <a:pt x="1961" y="404"/>
                      <a:pt x="1957" y="403"/>
                    </a:cubicBezTo>
                    <a:moveTo>
                      <a:pt x="1939" y="400"/>
                    </a:moveTo>
                    <a:cubicBezTo>
                      <a:pt x="1941" y="402"/>
                      <a:pt x="1943" y="404"/>
                      <a:pt x="1946" y="406"/>
                    </a:cubicBezTo>
                    <a:cubicBezTo>
                      <a:pt x="1949" y="407"/>
                      <a:pt x="1952" y="407"/>
                      <a:pt x="1955" y="408"/>
                    </a:cubicBezTo>
                    <a:cubicBezTo>
                      <a:pt x="1953" y="406"/>
                      <a:pt x="1951" y="404"/>
                      <a:pt x="1949" y="402"/>
                    </a:cubicBezTo>
                    <a:cubicBezTo>
                      <a:pt x="1946" y="401"/>
                      <a:pt x="1942" y="401"/>
                      <a:pt x="1939" y="400"/>
                    </a:cubicBezTo>
                    <a:moveTo>
                      <a:pt x="1921" y="397"/>
                    </a:moveTo>
                    <a:cubicBezTo>
                      <a:pt x="1924" y="399"/>
                      <a:pt x="1927" y="401"/>
                      <a:pt x="1929" y="403"/>
                    </a:cubicBezTo>
                    <a:cubicBezTo>
                      <a:pt x="1932" y="404"/>
                      <a:pt x="1934" y="404"/>
                      <a:pt x="1937" y="405"/>
                    </a:cubicBezTo>
                    <a:cubicBezTo>
                      <a:pt x="1934" y="403"/>
                      <a:pt x="1932" y="401"/>
                      <a:pt x="1930" y="398"/>
                    </a:cubicBezTo>
                    <a:cubicBezTo>
                      <a:pt x="1927" y="398"/>
                      <a:pt x="1924" y="397"/>
                      <a:pt x="1921" y="397"/>
                    </a:cubicBezTo>
                    <a:moveTo>
                      <a:pt x="1902" y="392"/>
                    </a:moveTo>
                    <a:cubicBezTo>
                      <a:pt x="1906" y="395"/>
                      <a:pt x="1910" y="398"/>
                      <a:pt x="1914" y="400"/>
                    </a:cubicBezTo>
                    <a:cubicBezTo>
                      <a:pt x="1916" y="400"/>
                      <a:pt x="1917" y="401"/>
                      <a:pt x="1919" y="401"/>
                    </a:cubicBezTo>
                    <a:cubicBezTo>
                      <a:pt x="1916" y="399"/>
                      <a:pt x="1913" y="396"/>
                      <a:pt x="1910" y="394"/>
                    </a:cubicBezTo>
                    <a:cubicBezTo>
                      <a:pt x="1907" y="394"/>
                      <a:pt x="1905" y="393"/>
                      <a:pt x="1902" y="392"/>
                    </a:cubicBezTo>
                    <a:moveTo>
                      <a:pt x="1884" y="388"/>
                    </a:moveTo>
                    <a:cubicBezTo>
                      <a:pt x="1888" y="390"/>
                      <a:pt x="1892" y="392"/>
                      <a:pt x="1896" y="394"/>
                    </a:cubicBezTo>
                    <a:cubicBezTo>
                      <a:pt x="1894" y="392"/>
                      <a:pt x="1891" y="391"/>
                      <a:pt x="1888" y="389"/>
                    </a:cubicBezTo>
                    <a:cubicBezTo>
                      <a:pt x="1887" y="388"/>
                      <a:pt x="1886" y="388"/>
                      <a:pt x="1884" y="388"/>
                    </a:cubicBezTo>
                    <a:moveTo>
                      <a:pt x="2789" y="363"/>
                    </a:moveTo>
                    <a:cubicBezTo>
                      <a:pt x="2708" y="389"/>
                      <a:pt x="2631" y="401"/>
                      <a:pt x="2553" y="407"/>
                    </a:cubicBezTo>
                    <a:cubicBezTo>
                      <a:pt x="2550" y="408"/>
                      <a:pt x="2547" y="410"/>
                      <a:pt x="2545" y="412"/>
                    </a:cubicBezTo>
                    <a:cubicBezTo>
                      <a:pt x="2627" y="407"/>
                      <a:pt x="2708" y="395"/>
                      <a:pt x="2793" y="367"/>
                    </a:cubicBezTo>
                    <a:cubicBezTo>
                      <a:pt x="2791" y="365"/>
                      <a:pt x="2790" y="364"/>
                      <a:pt x="2789" y="363"/>
                    </a:cubicBezTo>
                    <a:moveTo>
                      <a:pt x="1600" y="272"/>
                    </a:moveTo>
                    <a:cubicBezTo>
                      <a:pt x="1599" y="273"/>
                      <a:pt x="1597" y="274"/>
                      <a:pt x="1595" y="275"/>
                    </a:cubicBezTo>
                    <a:cubicBezTo>
                      <a:pt x="1638" y="295"/>
                      <a:pt x="1676" y="313"/>
                      <a:pt x="1711" y="328"/>
                    </a:cubicBezTo>
                    <a:cubicBezTo>
                      <a:pt x="1713" y="329"/>
                      <a:pt x="1715" y="330"/>
                      <a:pt x="1717" y="331"/>
                    </a:cubicBezTo>
                    <a:cubicBezTo>
                      <a:pt x="1721" y="332"/>
                      <a:pt x="1725" y="334"/>
                      <a:pt x="1729" y="336"/>
                    </a:cubicBezTo>
                    <a:cubicBezTo>
                      <a:pt x="1731" y="337"/>
                      <a:pt x="1733" y="338"/>
                      <a:pt x="1736" y="339"/>
                    </a:cubicBezTo>
                    <a:cubicBezTo>
                      <a:pt x="1739" y="340"/>
                      <a:pt x="1743" y="342"/>
                      <a:pt x="1746" y="343"/>
                    </a:cubicBezTo>
                    <a:cubicBezTo>
                      <a:pt x="1749" y="344"/>
                      <a:pt x="1752" y="345"/>
                      <a:pt x="1754" y="347"/>
                    </a:cubicBezTo>
                    <a:cubicBezTo>
                      <a:pt x="1757" y="348"/>
                      <a:pt x="1760" y="349"/>
                      <a:pt x="1763" y="350"/>
                    </a:cubicBezTo>
                    <a:cubicBezTo>
                      <a:pt x="1766" y="351"/>
                      <a:pt x="1769" y="353"/>
                      <a:pt x="1773" y="354"/>
                    </a:cubicBezTo>
                    <a:cubicBezTo>
                      <a:pt x="1774" y="355"/>
                      <a:pt x="1776" y="356"/>
                      <a:pt x="1778" y="356"/>
                    </a:cubicBezTo>
                    <a:cubicBezTo>
                      <a:pt x="1781" y="358"/>
                      <a:pt x="1784" y="359"/>
                      <a:pt x="1788" y="360"/>
                    </a:cubicBezTo>
                    <a:cubicBezTo>
                      <a:pt x="1801" y="365"/>
                      <a:pt x="1814" y="370"/>
                      <a:pt x="1827" y="375"/>
                    </a:cubicBezTo>
                    <a:cubicBezTo>
                      <a:pt x="1840" y="379"/>
                      <a:pt x="1853" y="383"/>
                      <a:pt x="1865" y="387"/>
                    </a:cubicBezTo>
                    <a:cubicBezTo>
                      <a:pt x="1852" y="382"/>
                      <a:pt x="1839" y="376"/>
                      <a:pt x="1826" y="369"/>
                    </a:cubicBezTo>
                    <a:cubicBezTo>
                      <a:pt x="1821" y="367"/>
                      <a:pt x="1816" y="366"/>
                      <a:pt x="1811" y="364"/>
                    </a:cubicBezTo>
                    <a:cubicBezTo>
                      <a:pt x="1809" y="363"/>
                      <a:pt x="1807" y="362"/>
                      <a:pt x="1805" y="362"/>
                    </a:cubicBezTo>
                    <a:cubicBezTo>
                      <a:pt x="1801" y="360"/>
                      <a:pt x="1796" y="358"/>
                      <a:pt x="1792" y="357"/>
                    </a:cubicBezTo>
                    <a:cubicBezTo>
                      <a:pt x="1789" y="356"/>
                      <a:pt x="1786" y="354"/>
                      <a:pt x="1784" y="353"/>
                    </a:cubicBezTo>
                    <a:cubicBezTo>
                      <a:pt x="1780" y="352"/>
                      <a:pt x="1777" y="351"/>
                      <a:pt x="1773" y="349"/>
                    </a:cubicBezTo>
                    <a:cubicBezTo>
                      <a:pt x="1770" y="348"/>
                      <a:pt x="1767" y="347"/>
                      <a:pt x="1763" y="345"/>
                    </a:cubicBezTo>
                    <a:cubicBezTo>
                      <a:pt x="1760" y="344"/>
                      <a:pt x="1758" y="343"/>
                      <a:pt x="1755" y="342"/>
                    </a:cubicBezTo>
                    <a:cubicBezTo>
                      <a:pt x="1751" y="340"/>
                      <a:pt x="1747" y="338"/>
                      <a:pt x="1743" y="337"/>
                    </a:cubicBezTo>
                    <a:cubicBezTo>
                      <a:pt x="1741" y="336"/>
                      <a:pt x="1739" y="335"/>
                      <a:pt x="1736" y="334"/>
                    </a:cubicBezTo>
                    <a:cubicBezTo>
                      <a:pt x="1732" y="332"/>
                      <a:pt x="1728" y="330"/>
                      <a:pt x="1724" y="329"/>
                    </a:cubicBezTo>
                    <a:cubicBezTo>
                      <a:pt x="1722" y="328"/>
                      <a:pt x="1720" y="327"/>
                      <a:pt x="1718" y="326"/>
                    </a:cubicBezTo>
                    <a:cubicBezTo>
                      <a:pt x="1682" y="310"/>
                      <a:pt x="1644" y="293"/>
                      <a:pt x="1600" y="272"/>
                    </a:cubicBezTo>
                    <a:moveTo>
                      <a:pt x="3000" y="262"/>
                    </a:moveTo>
                    <a:cubicBezTo>
                      <a:pt x="2930" y="306"/>
                      <a:pt x="2863" y="338"/>
                      <a:pt x="2798" y="360"/>
                    </a:cubicBezTo>
                    <a:cubicBezTo>
                      <a:pt x="2799" y="361"/>
                      <a:pt x="2800" y="362"/>
                      <a:pt x="2801" y="364"/>
                    </a:cubicBezTo>
                    <a:cubicBezTo>
                      <a:pt x="2866" y="341"/>
                      <a:pt x="2933" y="310"/>
                      <a:pt x="3003" y="266"/>
                    </a:cubicBezTo>
                    <a:cubicBezTo>
                      <a:pt x="3000" y="262"/>
                      <a:pt x="3000" y="262"/>
                      <a:pt x="3000" y="262"/>
                    </a:cubicBezTo>
                    <a:moveTo>
                      <a:pt x="104" y="232"/>
                    </a:moveTo>
                    <a:cubicBezTo>
                      <a:pt x="37" y="282"/>
                      <a:pt x="1" y="321"/>
                      <a:pt x="0" y="322"/>
                    </a:cubicBezTo>
                    <a:cubicBezTo>
                      <a:pt x="3" y="325"/>
                      <a:pt x="3" y="325"/>
                      <a:pt x="3" y="325"/>
                    </a:cubicBezTo>
                    <a:cubicBezTo>
                      <a:pt x="4" y="324"/>
                      <a:pt x="41" y="285"/>
                      <a:pt x="109" y="234"/>
                    </a:cubicBezTo>
                    <a:cubicBezTo>
                      <a:pt x="107" y="233"/>
                      <a:pt x="106" y="232"/>
                      <a:pt x="104" y="232"/>
                    </a:cubicBezTo>
                    <a:moveTo>
                      <a:pt x="1440" y="197"/>
                    </a:moveTo>
                    <a:cubicBezTo>
                      <a:pt x="1439" y="198"/>
                      <a:pt x="1437" y="199"/>
                      <a:pt x="1436" y="200"/>
                    </a:cubicBezTo>
                    <a:cubicBezTo>
                      <a:pt x="1466" y="214"/>
                      <a:pt x="1495" y="228"/>
                      <a:pt x="1523" y="241"/>
                    </a:cubicBezTo>
                    <a:cubicBezTo>
                      <a:pt x="1545" y="251"/>
                      <a:pt x="1566" y="261"/>
                      <a:pt x="1586" y="271"/>
                    </a:cubicBezTo>
                    <a:cubicBezTo>
                      <a:pt x="1588" y="270"/>
                      <a:pt x="1590" y="269"/>
                      <a:pt x="1592" y="268"/>
                    </a:cubicBezTo>
                    <a:cubicBezTo>
                      <a:pt x="1571" y="258"/>
                      <a:pt x="1548" y="248"/>
                      <a:pt x="1525" y="237"/>
                    </a:cubicBezTo>
                    <a:cubicBezTo>
                      <a:pt x="1498" y="224"/>
                      <a:pt x="1470" y="211"/>
                      <a:pt x="1440" y="197"/>
                    </a:cubicBezTo>
                    <a:moveTo>
                      <a:pt x="190" y="173"/>
                    </a:moveTo>
                    <a:cubicBezTo>
                      <a:pt x="161" y="191"/>
                      <a:pt x="134" y="209"/>
                      <a:pt x="111" y="226"/>
                    </a:cubicBezTo>
                    <a:cubicBezTo>
                      <a:pt x="113" y="227"/>
                      <a:pt x="114" y="228"/>
                      <a:pt x="116" y="229"/>
                    </a:cubicBezTo>
                    <a:cubicBezTo>
                      <a:pt x="139" y="212"/>
                      <a:pt x="165" y="194"/>
                      <a:pt x="194" y="176"/>
                    </a:cubicBezTo>
                    <a:cubicBezTo>
                      <a:pt x="192" y="175"/>
                      <a:pt x="191" y="174"/>
                      <a:pt x="190" y="173"/>
                    </a:cubicBezTo>
                    <a:moveTo>
                      <a:pt x="1184" y="81"/>
                    </a:moveTo>
                    <a:cubicBezTo>
                      <a:pt x="1182" y="82"/>
                      <a:pt x="1180" y="83"/>
                      <a:pt x="1179" y="84"/>
                    </a:cubicBezTo>
                    <a:cubicBezTo>
                      <a:pt x="1202" y="93"/>
                      <a:pt x="1225" y="103"/>
                      <a:pt x="1249" y="114"/>
                    </a:cubicBezTo>
                    <a:cubicBezTo>
                      <a:pt x="1315" y="144"/>
                      <a:pt x="1374" y="171"/>
                      <a:pt x="1427" y="196"/>
                    </a:cubicBezTo>
                    <a:cubicBezTo>
                      <a:pt x="1429" y="195"/>
                      <a:pt x="1430" y="194"/>
                      <a:pt x="1432" y="193"/>
                    </a:cubicBezTo>
                    <a:cubicBezTo>
                      <a:pt x="1378" y="167"/>
                      <a:pt x="1318" y="140"/>
                      <a:pt x="1251" y="109"/>
                    </a:cubicBezTo>
                    <a:cubicBezTo>
                      <a:pt x="1229" y="99"/>
                      <a:pt x="1206" y="90"/>
                      <a:pt x="1184" y="81"/>
                    </a:cubicBezTo>
                    <a:moveTo>
                      <a:pt x="547" y="25"/>
                    </a:moveTo>
                    <a:cubicBezTo>
                      <a:pt x="542" y="26"/>
                      <a:pt x="538" y="27"/>
                      <a:pt x="534" y="28"/>
                    </a:cubicBezTo>
                    <a:cubicBezTo>
                      <a:pt x="506" y="34"/>
                      <a:pt x="479" y="42"/>
                      <a:pt x="452" y="51"/>
                    </a:cubicBezTo>
                    <a:cubicBezTo>
                      <a:pt x="417" y="62"/>
                      <a:pt x="383" y="75"/>
                      <a:pt x="348" y="89"/>
                    </a:cubicBezTo>
                    <a:cubicBezTo>
                      <a:pt x="292" y="114"/>
                      <a:pt x="241" y="141"/>
                      <a:pt x="197" y="168"/>
                    </a:cubicBezTo>
                    <a:cubicBezTo>
                      <a:pt x="198" y="169"/>
                      <a:pt x="199" y="171"/>
                      <a:pt x="201" y="172"/>
                    </a:cubicBezTo>
                    <a:cubicBezTo>
                      <a:pt x="244" y="145"/>
                      <a:pt x="294" y="118"/>
                      <a:pt x="350" y="94"/>
                    </a:cubicBezTo>
                    <a:cubicBezTo>
                      <a:pt x="385" y="79"/>
                      <a:pt x="424" y="64"/>
                      <a:pt x="465" y="52"/>
                    </a:cubicBezTo>
                    <a:cubicBezTo>
                      <a:pt x="467" y="51"/>
                      <a:pt x="470" y="50"/>
                      <a:pt x="472" y="50"/>
                    </a:cubicBezTo>
                    <a:cubicBezTo>
                      <a:pt x="496" y="41"/>
                      <a:pt x="521" y="33"/>
                      <a:pt x="546" y="26"/>
                    </a:cubicBezTo>
                    <a:cubicBezTo>
                      <a:pt x="546" y="26"/>
                      <a:pt x="546" y="25"/>
                      <a:pt x="547" y="25"/>
                    </a:cubicBezTo>
                    <a:moveTo>
                      <a:pt x="556" y="23"/>
                    </a:moveTo>
                    <a:cubicBezTo>
                      <a:pt x="556" y="23"/>
                      <a:pt x="556" y="23"/>
                      <a:pt x="556" y="23"/>
                    </a:cubicBezTo>
                    <a:cubicBezTo>
                      <a:pt x="556" y="23"/>
                      <a:pt x="556" y="23"/>
                      <a:pt x="556" y="23"/>
                    </a:cubicBezTo>
                    <a:cubicBezTo>
                      <a:pt x="556" y="23"/>
                      <a:pt x="556" y="23"/>
                      <a:pt x="556" y="23"/>
                    </a:cubicBezTo>
                    <a:moveTo>
                      <a:pt x="944" y="15"/>
                    </a:moveTo>
                    <a:cubicBezTo>
                      <a:pt x="947" y="17"/>
                      <a:pt x="951" y="19"/>
                      <a:pt x="954" y="22"/>
                    </a:cubicBezTo>
                    <a:cubicBezTo>
                      <a:pt x="1023" y="33"/>
                      <a:pt x="1095" y="52"/>
                      <a:pt x="1169" y="80"/>
                    </a:cubicBezTo>
                    <a:cubicBezTo>
                      <a:pt x="1171" y="79"/>
                      <a:pt x="1173" y="78"/>
                      <a:pt x="1174" y="77"/>
                    </a:cubicBezTo>
                    <a:cubicBezTo>
                      <a:pt x="1098" y="48"/>
                      <a:pt x="1021" y="27"/>
                      <a:pt x="944" y="15"/>
                    </a:cubicBezTo>
                    <a:moveTo>
                      <a:pt x="641" y="13"/>
                    </a:moveTo>
                    <a:cubicBezTo>
                      <a:pt x="640" y="13"/>
                      <a:pt x="639" y="14"/>
                      <a:pt x="638" y="14"/>
                    </a:cubicBezTo>
                    <a:cubicBezTo>
                      <a:pt x="638" y="14"/>
                      <a:pt x="638" y="14"/>
                      <a:pt x="638" y="14"/>
                    </a:cubicBezTo>
                    <a:cubicBezTo>
                      <a:pt x="639" y="14"/>
                      <a:pt x="640" y="13"/>
                      <a:pt x="641" y="13"/>
                    </a:cubicBezTo>
                    <a:moveTo>
                      <a:pt x="772" y="0"/>
                    </a:moveTo>
                    <a:cubicBezTo>
                      <a:pt x="762" y="0"/>
                      <a:pt x="753" y="0"/>
                      <a:pt x="744" y="1"/>
                    </a:cubicBezTo>
                    <a:cubicBezTo>
                      <a:pt x="716" y="1"/>
                      <a:pt x="688" y="3"/>
                      <a:pt x="661" y="6"/>
                    </a:cubicBezTo>
                    <a:cubicBezTo>
                      <a:pt x="657" y="9"/>
                      <a:pt x="654" y="11"/>
                      <a:pt x="650" y="13"/>
                    </a:cubicBezTo>
                    <a:cubicBezTo>
                      <a:pt x="689" y="8"/>
                      <a:pt x="730" y="6"/>
                      <a:pt x="772" y="6"/>
                    </a:cubicBezTo>
                    <a:cubicBezTo>
                      <a:pt x="827" y="6"/>
                      <a:pt x="885" y="10"/>
                      <a:pt x="945" y="20"/>
                    </a:cubicBezTo>
                    <a:cubicBezTo>
                      <a:pt x="941" y="18"/>
                      <a:pt x="938" y="15"/>
                      <a:pt x="935" y="13"/>
                    </a:cubicBezTo>
                    <a:cubicBezTo>
                      <a:pt x="880" y="5"/>
                      <a:pt x="826" y="0"/>
                      <a:pt x="7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3" name="Freeform 13">
                <a:extLst>
                  <a:ext uri="{FF2B5EF4-FFF2-40B4-BE49-F238E27FC236}">
                    <a16:creationId xmlns:a16="http://schemas.microsoft.com/office/drawing/2014/main" id="{ACC1DA68-8E9B-4580-9E81-A4B47D191B83}"/>
                  </a:ext>
                </a:extLst>
              </p:cNvPr>
              <p:cNvSpPr>
                <a:spLocks noEditPoints="1"/>
              </p:cNvSpPr>
              <p:nvPr/>
            </p:nvSpPr>
            <p:spPr bwMode="auto">
              <a:xfrm>
                <a:off x="4" y="1361"/>
                <a:ext cx="5754" cy="866"/>
              </a:xfrm>
              <a:custGeom>
                <a:avLst/>
                <a:gdLst>
                  <a:gd name="T0" fmla="*/ 2107 w 3003"/>
                  <a:gd name="T1" fmla="*/ 451 h 451"/>
                  <a:gd name="T2" fmla="*/ 2165 w 3003"/>
                  <a:gd name="T3" fmla="*/ 450 h 451"/>
                  <a:gd name="T4" fmla="*/ 2107 w 3003"/>
                  <a:gd name="T5" fmla="*/ 447 h 451"/>
                  <a:gd name="T6" fmla="*/ 2013 w 3003"/>
                  <a:gd name="T7" fmla="*/ 445 h 451"/>
                  <a:gd name="T8" fmla="*/ 2008 w 3003"/>
                  <a:gd name="T9" fmla="*/ 439 h 451"/>
                  <a:gd name="T10" fmla="*/ 2006 w 3003"/>
                  <a:gd name="T11" fmla="*/ 444 h 451"/>
                  <a:gd name="T12" fmla="*/ 1972 w 3003"/>
                  <a:gd name="T13" fmla="*/ 432 h 451"/>
                  <a:gd name="T14" fmla="*/ 1982 w 3003"/>
                  <a:gd name="T15" fmla="*/ 434 h 451"/>
                  <a:gd name="T16" fmla="*/ 2295 w 3003"/>
                  <a:gd name="T17" fmla="*/ 441 h 451"/>
                  <a:gd name="T18" fmla="*/ 2295 w 3003"/>
                  <a:gd name="T19" fmla="*/ 446 h 451"/>
                  <a:gd name="T20" fmla="*/ 1955 w 3003"/>
                  <a:gd name="T21" fmla="*/ 427 h 451"/>
                  <a:gd name="T22" fmla="*/ 1963 w 3003"/>
                  <a:gd name="T23" fmla="*/ 429 h 451"/>
                  <a:gd name="T24" fmla="*/ 1948 w 3003"/>
                  <a:gd name="T25" fmla="*/ 431 h 451"/>
                  <a:gd name="T26" fmla="*/ 1937 w 3003"/>
                  <a:gd name="T27" fmla="*/ 422 h 451"/>
                  <a:gd name="T28" fmla="*/ 1923 w 3003"/>
                  <a:gd name="T29" fmla="*/ 418 h 451"/>
                  <a:gd name="T30" fmla="*/ 2538 w 3003"/>
                  <a:gd name="T31" fmla="*/ 430 h 451"/>
                  <a:gd name="T32" fmla="*/ 2793 w 3003"/>
                  <a:gd name="T33" fmla="*/ 380 h 451"/>
                  <a:gd name="T34" fmla="*/ 2805 w 3003"/>
                  <a:gd name="T35" fmla="*/ 381 h 451"/>
                  <a:gd name="T36" fmla="*/ 1624 w 3003"/>
                  <a:gd name="T37" fmla="*/ 272 h 451"/>
                  <a:gd name="T38" fmla="*/ 1731 w 3003"/>
                  <a:gd name="T39" fmla="*/ 334 h 451"/>
                  <a:gd name="T40" fmla="*/ 1755 w 3003"/>
                  <a:gd name="T41" fmla="*/ 347 h 451"/>
                  <a:gd name="T42" fmla="*/ 1784 w 3003"/>
                  <a:gd name="T43" fmla="*/ 361 h 451"/>
                  <a:gd name="T44" fmla="*/ 1810 w 3003"/>
                  <a:gd name="T45" fmla="*/ 375 h 451"/>
                  <a:gd name="T46" fmla="*/ 1865 w 3003"/>
                  <a:gd name="T47" fmla="*/ 400 h 451"/>
                  <a:gd name="T48" fmla="*/ 1848 w 3003"/>
                  <a:gd name="T49" fmla="*/ 387 h 451"/>
                  <a:gd name="T50" fmla="*/ 1821 w 3003"/>
                  <a:gd name="T51" fmla="*/ 375 h 451"/>
                  <a:gd name="T52" fmla="*/ 1793 w 3003"/>
                  <a:gd name="T53" fmla="*/ 361 h 451"/>
                  <a:gd name="T54" fmla="*/ 1762 w 3003"/>
                  <a:gd name="T55" fmla="*/ 345 h 451"/>
                  <a:gd name="T56" fmla="*/ 1737 w 3003"/>
                  <a:gd name="T57" fmla="*/ 332 h 451"/>
                  <a:gd name="T58" fmla="*/ 126 w 3003"/>
                  <a:gd name="T59" fmla="*/ 256 h 451"/>
                  <a:gd name="T60" fmla="*/ 131 w 3003"/>
                  <a:gd name="T61" fmla="*/ 258 h 451"/>
                  <a:gd name="T62" fmla="*/ 133 w 3003"/>
                  <a:gd name="T63" fmla="*/ 251 h 451"/>
                  <a:gd name="T64" fmla="*/ 204 w 3003"/>
                  <a:gd name="T65" fmla="*/ 199 h 451"/>
                  <a:gd name="T66" fmla="*/ 1611 w 3003"/>
                  <a:gd name="T67" fmla="*/ 270 h 451"/>
                  <a:gd name="T68" fmla="*/ 1468 w 3003"/>
                  <a:gd name="T69" fmla="*/ 192 h 451"/>
                  <a:gd name="T70" fmla="*/ 1264 w 3003"/>
                  <a:gd name="T71" fmla="*/ 102 h 451"/>
                  <a:gd name="T72" fmla="*/ 1266 w 3003"/>
                  <a:gd name="T73" fmla="*/ 97 h 451"/>
                  <a:gd name="T74" fmla="*/ 472 w 3003"/>
                  <a:gd name="T75" fmla="*/ 63 h 451"/>
                  <a:gd name="T76" fmla="*/ 211 w 3003"/>
                  <a:gd name="T77" fmla="*/ 195 h 451"/>
                  <a:gd name="T78" fmla="*/ 476 w 3003"/>
                  <a:gd name="T79" fmla="*/ 66 h 451"/>
                  <a:gd name="T80" fmla="*/ 492 w 3003"/>
                  <a:gd name="T81" fmla="*/ 61 h 451"/>
                  <a:gd name="T82" fmla="*/ 580 w 3003"/>
                  <a:gd name="T83" fmla="*/ 30 h 451"/>
                  <a:gd name="T84" fmla="*/ 553 w 3003"/>
                  <a:gd name="T85" fmla="*/ 38 h 451"/>
                  <a:gd name="T86" fmla="*/ 916 w 3003"/>
                  <a:gd name="T87" fmla="*/ 9 h 451"/>
                  <a:gd name="T88" fmla="*/ 907 w 3003"/>
                  <a:gd name="T89" fmla="*/ 3 h 451"/>
                  <a:gd name="T90" fmla="*/ 675 w 3003"/>
                  <a:gd name="T91" fmla="*/ 11 h 451"/>
                  <a:gd name="T92" fmla="*/ 908 w 3003"/>
                  <a:gd name="T93" fmla="*/ 8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03" h="451">
                    <a:moveTo>
                      <a:pt x="2026" y="442"/>
                    </a:moveTo>
                    <a:cubicBezTo>
                      <a:pt x="2027" y="443"/>
                      <a:pt x="2028" y="445"/>
                      <a:pt x="2030" y="447"/>
                    </a:cubicBezTo>
                    <a:cubicBezTo>
                      <a:pt x="2054" y="450"/>
                      <a:pt x="2080" y="451"/>
                      <a:pt x="2107" y="451"/>
                    </a:cubicBezTo>
                    <a:cubicBezTo>
                      <a:pt x="2107" y="451"/>
                      <a:pt x="2107" y="451"/>
                      <a:pt x="2107" y="451"/>
                    </a:cubicBezTo>
                    <a:cubicBezTo>
                      <a:pt x="2119" y="451"/>
                      <a:pt x="2132" y="451"/>
                      <a:pt x="2145" y="451"/>
                    </a:cubicBezTo>
                    <a:cubicBezTo>
                      <a:pt x="2152" y="450"/>
                      <a:pt x="2158" y="450"/>
                      <a:pt x="2165" y="450"/>
                    </a:cubicBezTo>
                    <a:cubicBezTo>
                      <a:pt x="2163" y="448"/>
                      <a:pt x="2161" y="447"/>
                      <a:pt x="2159" y="445"/>
                    </a:cubicBezTo>
                    <a:cubicBezTo>
                      <a:pt x="2154" y="445"/>
                      <a:pt x="2149" y="446"/>
                      <a:pt x="2145" y="446"/>
                    </a:cubicBezTo>
                    <a:cubicBezTo>
                      <a:pt x="2132" y="446"/>
                      <a:pt x="2119" y="447"/>
                      <a:pt x="2107" y="447"/>
                    </a:cubicBezTo>
                    <a:cubicBezTo>
                      <a:pt x="2078" y="447"/>
                      <a:pt x="2051" y="445"/>
                      <a:pt x="2026" y="442"/>
                    </a:cubicBezTo>
                    <a:moveTo>
                      <a:pt x="2008" y="439"/>
                    </a:moveTo>
                    <a:cubicBezTo>
                      <a:pt x="2010" y="441"/>
                      <a:pt x="2011" y="443"/>
                      <a:pt x="2013" y="445"/>
                    </a:cubicBezTo>
                    <a:cubicBezTo>
                      <a:pt x="2016" y="445"/>
                      <a:pt x="2020" y="446"/>
                      <a:pt x="2023" y="446"/>
                    </a:cubicBezTo>
                    <a:cubicBezTo>
                      <a:pt x="2022" y="444"/>
                      <a:pt x="2021" y="443"/>
                      <a:pt x="2019" y="441"/>
                    </a:cubicBezTo>
                    <a:cubicBezTo>
                      <a:pt x="2016" y="440"/>
                      <a:pt x="2012" y="440"/>
                      <a:pt x="2008" y="439"/>
                    </a:cubicBezTo>
                    <a:moveTo>
                      <a:pt x="1990" y="436"/>
                    </a:moveTo>
                    <a:cubicBezTo>
                      <a:pt x="1992" y="438"/>
                      <a:pt x="1993" y="440"/>
                      <a:pt x="1995" y="442"/>
                    </a:cubicBezTo>
                    <a:cubicBezTo>
                      <a:pt x="1999" y="442"/>
                      <a:pt x="2002" y="443"/>
                      <a:pt x="2006" y="444"/>
                    </a:cubicBezTo>
                    <a:cubicBezTo>
                      <a:pt x="2004" y="442"/>
                      <a:pt x="2003" y="440"/>
                      <a:pt x="2001" y="438"/>
                    </a:cubicBezTo>
                    <a:cubicBezTo>
                      <a:pt x="1997" y="437"/>
                      <a:pt x="1994" y="436"/>
                      <a:pt x="1990" y="436"/>
                    </a:cubicBezTo>
                    <a:moveTo>
                      <a:pt x="1972" y="432"/>
                    </a:moveTo>
                    <a:cubicBezTo>
                      <a:pt x="1974" y="434"/>
                      <a:pt x="1976" y="436"/>
                      <a:pt x="1978" y="438"/>
                    </a:cubicBezTo>
                    <a:cubicBezTo>
                      <a:pt x="1981" y="439"/>
                      <a:pt x="1984" y="439"/>
                      <a:pt x="1987" y="440"/>
                    </a:cubicBezTo>
                    <a:cubicBezTo>
                      <a:pt x="1986" y="438"/>
                      <a:pt x="1984" y="436"/>
                      <a:pt x="1982" y="434"/>
                    </a:cubicBezTo>
                    <a:cubicBezTo>
                      <a:pt x="1979" y="433"/>
                      <a:pt x="1975" y="432"/>
                      <a:pt x="1972" y="432"/>
                    </a:cubicBezTo>
                    <a:moveTo>
                      <a:pt x="2531" y="430"/>
                    </a:moveTo>
                    <a:cubicBezTo>
                      <a:pt x="2454" y="437"/>
                      <a:pt x="2376" y="439"/>
                      <a:pt x="2295" y="441"/>
                    </a:cubicBezTo>
                    <a:cubicBezTo>
                      <a:pt x="2253" y="442"/>
                      <a:pt x="2210" y="443"/>
                      <a:pt x="2165" y="445"/>
                    </a:cubicBezTo>
                    <a:cubicBezTo>
                      <a:pt x="2167" y="446"/>
                      <a:pt x="2169" y="448"/>
                      <a:pt x="2171" y="450"/>
                    </a:cubicBezTo>
                    <a:cubicBezTo>
                      <a:pt x="2214" y="448"/>
                      <a:pt x="2255" y="447"/>
                      <a:pt x="2295" y="446"/>
                    </a:cubicBezTo>
                    <a:cubicBezTo>
                      <a:pt x="2373" y="444"/>
                      <a:pt x="2449" y="442"/>
                      <a:pt x="2522" y="436"/>
                    </a:cubicBezTo>
                    <a:cubicBezTo>
                      <a:pt x="2525" y="434"/>
                      <a:pt x="2528" y="432"/>
                      <a:pt x="2531" y="430"/>
                    </a:cubicBezTo>
                    <a:moveTo>
                      <a:pt x="1955" y="427"/>
                    </a:moveTo>
                    <a:cubicBezTo>
                      <a:pt x="1957" y="430"/>
                      <a:pt x="1960" y="432"/>
                      <a:pt x="1963" y="434"/>
                    </a:cubicBezTo>
                    <a:cubicBezTo>
                      <a:pt x="1965" y="435"/>
                      <a:pt x="1967" y="436"/>
                      <a:pt x="1970" y="436"/>
                    </a:cubicBezTo>
                    <a:cubicBezTo>
                      <a:pt x="1967" y="434"/>
                      <a:pt x="1965" y="432"/>
                      <a:pt x="1963" y="429"/>
                    </a:cubicBezTo>
                    <a:cubicBezTo>
                      <a:pt x="1960" y="429"/>
                      <a:pt x="1957" y="428"/>
                      <a:pt x="1955" y="427"/>
                    </a:cubicBezTo>
                    <a:moveTo>
                      <a:pt x="1937" y="422"/>
                    </a:moveTo>
                    <a:cubicBezTo>
                      <a:pt x="1941" y="425"/>
                      <a:pt x="1945" y="428"/>
                      <a:pt x="1948" y="431"/>
                    </a:cubicBezTo>
                    <a:cubicBezTo>
                      <a:pt x="1950" y="431"/>
                      <a:pt x="1951" y="431"/>
                      <a:pt x="1952" y="432"/>
                    </a:cubicBezTo>
                    <a:cubicBezTo>
                      <a:pt x="1949" y="429"/>
                      <a:pt x="1947" y="427"/>
                      <a:pt x="1944" y="424"/>
                    </a:cubicBezTo>
                    <a:cubicBezTo>
                      <a:pt x="1942" y="423"/>
                      <a:pt x="1939" y="423"/>
                      <a:pt x="1937" y="422"/>
                    </a:cubicBezTo>
                    <a:moveTo>
                      <a:pt x="1919" y="416"/>
                    </a:moveTo>
                    <a:cubicBezTo>
                      <a:pt x="1923" y="419"/>
                      <a:pt x="1927" y="421"/>
                      <a:pt x="1931" y="423"/>
                    </a:cubicBezTo>
                    <a:cubicBezTo>
                      <a:pt x="1928" y="421"/>
                      <a:pt x="1926" y="419"/>
                      <a:pt x="1923" y="418"/>
                    </a:cubicBezTo>
                    <a:cubicBezTo>
                      <a:pt x="1922" y="417"/>
                      <a:pt x="1921" y="417"/>
                      <a:pt x="1919" y="416"/>
                    </a:cubicBezTo>
                    <a:moveTo>
                      <a:pt x="2793" y="380"/>
                    </a:moveTo>
                    <a:cubicBezTo>
                      <a:pt x="2708" y="407"/>
                      <a:pt x="2624" y="422"/>
                      <a:pt x="2538" y="430"/>
                    </a:cubicBezTo>
                    <a:cubicBezTo>
                      <a:pt x="2535" y="432"/>
                      <a:pt x="2532" y="433"/>
                      <a:pt x="2530" y="435"/>
                    </a:cubicBezTo>
                    <a:cubicBezTo>
                      <a:pt x="2620" y="427"/>
                      <a:pt x="2708" y="413"/>
                      <a:pt x="2796" y="383"/>
                    </a:cubicBezTo>
                    <a:cubicBezTo>
                      <a:pt x="2795" y="382"/>
                      <a:pt x="2794" y="381"/>
                      <a:pt x="2793" y="380"/>
                    </a:cubicBezTo>
                    <a:moveTo>
                      <a:pt x="3000" y="282"/>
                    </a:moveTo>
                    <a:cubicBezTo>
                      <a:pt x="2933" y="324"/>
                      <a:pt x="2867" y="354"/>
                      <a:pt x="2801" y="377"/>
                    </a:cubicBezTo>
                    <a:cubicBezTo>
                      <a:pt x="2803" y="378"/>
                      <a:pt x="2804" y="379"/>
                      <a:pt x="2805" y="381"/>
                    </a:cubicBezTo>
                    <a:cubicBezTo>
                      <a:pt x="2870" y="358"/>
                      <a:pt x="2936" y="328"/>
                      <a:pt x="3003" y="286"/>
                    </a:cubicBezTo>
                    <a:cubicBezTo>
                      <a:pt x="3000" y="282"/>
                      <a:pt x="3000" y="282"/>
                      <a:pt x="3000" y="282"/>
                    </a:cubicBezTo>
                    <a:moveTo>
                      <a:pt x="1624" y="272"/>
                    </a:moveTo>
                    <a:cubicBezTo>
                      <a:pt x="1622" y="273"/>
                      <a:pt x="1621" y="274"/>
                      <a:pt x="1619" y="275"/>
                    </a:cubicBezTo>
                    <a:cubicBezTo>
                      <a:pt x="1643" y="287"/>
                      <a:pt x="1666" y="299"/>
                      <a:pt x="1687" y="311"/>
                    </a:cubicBezTo>
                    <a:cubicBezTo>
                      <a:pt x="1702" y="319"/>
                      <a:pt x="1717" y="327"/>
                      <a:pt x="1731" y="334"/>
                    </a:cubicBezTo>
                    <a:cubicBezTo>
                      <a:pt x="1733" y="335"/>
                      <a:pt x="1735" y="336"/>
                      <a:pt x="1737" y="337"/>
                    </a:cubicBezTo>
                    <a:cubicBezTo>
                      <a:pt x="1741" y="339"/>
                      <a:pt x="1745" y="341"/>
                      <a:pt x="1749" y="343"/>
                    </a:cubicBezTo>
                    <a:cubicBezTo>
                      <a:pt x="1751" y="344"/>
                      <a:pt x="1753" y="346"/>
                      <a:pt x="1755" y="347"/>
                    </a:cubicBezTo>
                    <a:cubicBezTo>
                      <a:pt x="1759" y="349"/>
                      <a:pt x="1763" y="351"/>
                      <a:pt x="1767" y="353"/>
                    </a:cubicBezTo>
                    <a:cubicBezTo>
                      <a:pt x="1769" y="354"/>
                      <a:pt x="1771" y="355"/>
                      <a:pt x="1774" y="356"/>
                    </a:cubicBezTo>
                    <a:cubicBezTo>
                      <a:pt x="1777" y="358"/>
                      <a:pt x="1781" y="360"/>
                      <a:pt x="1784" y="361"/>
                    </a:cubicBezTo>
                    <a:cubicBezTo>
                      <a:pt x="1787" y="363"/>
                      <a:pt x="1789" y="364"/>
                      <a:pt x="1792" y="366"/>
                    </a:cubicBezTo>
                    <a:cubicBezTo>
                      <a:pt x="1795" y="367"/>
                      <a:pt x="1798" y="368"/>
                      <a:pt x="1800" y="370"/>
                    </a:cubicBezTo>
                    <a:cubicBezTo>
                      <a:pt x="1804" y="371"/>
                      <a:pt x="1807" y="373"/>
                      <a:pt x="1810" y="375"/>
                    </a:cubicBezTo>
                    <a:cubicBezTo>
                      <a:pt x="1812" y="376"/>
                      <a:pt x="1814" y="376"/>
                      <a:pt x="1816" y="377"/>
                    </a:cubicBezTo>
                    <a:cubicBezTo>
                      <a:pt x="1819" y="379"/>
                      <a:pt x="1822" y="381"/>
                      <a:pt x="1826" y="382"/>
                    </a:cubicBezTo>
                    <a:cubicBezTo>
                      <a:pt x="1839" y="389"/>
                      <a:pt x="1852" y="395"/>
                      <a:pt x="1865" y="400"/>
                    </a:cubicBezTo>
                    <a:cubicBezTo>
                      <a:pt x="1877" y="405"/>
                      <a:pt x="1888" y="410"/>
                      <a:pt x="1900" y="414"/>
                    </a:cubicBezTo>
                    <a:cubicBezTo>
                      <a:pt x="1887" y="408"/>
                      <a:pt x="1874" y="401"/>
                      <a:pt x="1861" y="393"/>
                    </a:cubicBezTo>
                    <a:cubicBezTo>
                      <a:pt x="1857" y="391"/>
                      <a:pt x="1852" y="389"/>
                      <a:pt x="1848" y="387"/>
                    </a:cubicBezTo>
                    <a:cubicBezTo>
                      <a:pt x="1846" y="386"/>
                      <a:pt x="1844" y="385"/>
                      <a:pt x="1842" y="384"/>
                    </a:cubicBezTo>
                    <a:cubicBezTo>
                      <a:pt x="1838" y="383"/>
                      <a:pt x="1834" y="381"/>
                      <a:pt x="1830" y="379"/>
                    </a:cubicBezTo>
                    <a:cubicBezTo>
                      <a:pt x="1827" y="377"/>
                      <a:pt x="1824" y="376"/>
                      <a:pt x="1821" y="375"/>
                    </a:cubicBezTo>
                    <a:cubicBezTo>
                      <a:pt x="1818" y="373"/>
                      <a:pt x="1815" y="371"/>
                      <a:pt x="1811" y="370"/>
                    </a:cubicBezTo>
                    <a:cubicBezTo>
                      <a:pt x="1808" y="368"/>
                      <a:pt x="1804" y="366"/>
                      <a:pt x="1801" y="365"/>
                    </a:cubicBezTo>
                    <a:cubicBezTo>
                      <a:pt x="1798" y="363"/>
                      <a:pt x="1796" y="362"/>
                      <a:pt x="1793" y="361"/>
                    </a:cubicBezTo>
                    <a:cubicBezTo>
                      <a:pt x="1789" y="359"/>
                      <a:pt x="1785" y="357"/>
                      <a:pt x="1781" y="355"/>
                    </a:cubicBezTo>
                    <a:cubicBezTo>
                      <a:pt x="1779" y="354"/>
                      <a:pt x="1777" y="352"/>
                      <a:pt x="1774" y="351"/>
                    </a:cubicBezTo>
                    <a:cubicBezTo>
                      <a:pt x="1770" y="349"/>
                      <a:pt x="1766" y="347"/>
                      <a:pt x="1762" y="345"/>
                    </a:cubicBezTo>
                    <a:cubicBezTo>
                      <a:pt x="1760" y="344"/>
                      <a:pt x="1758" y="343"/>
                      <a:pt x="1756" y="342"/>
                    </a:cubicBezTo>
                    <a:cubicBezTo>
                      <a:pt x="1752" y="339"/>
                      <a:pt x="1747" y="337"/>
                      <a:pt x="1743" y="335"/>
                    </a:cubicBezTo>
                    <a:cubicBezTo>
                      <a:pt x="1741" y="334"/>
                      <a:pt x="1739" y="333"/>
                      <a:pt x="1737" y="332"/>
                    </a:cubicBezTo>
                    <a:cubicBezTo>
                      <a:pt x="1722" y="324"/>
                      <a:pt x="1706" y="315"/>
                      <a:pt x="1689" y="306"/>
                    </a:cubicBezTo>
                    <a:cubicBezTo>
                      <a:pt x="1669" y="295"/>
                      <a:pt x="1647" y="284"/>
                      <a:pt x="1624" y="272"/>
                    </a:cubicBezTo>
                    <a:moveTo>
                      <a:pt x="126" y="256"/>
                    </a:moveTo>
                    <a:cubicBezTo>
                      <a:pt x="46" y="319"/>
                      <a:pt x="1" y="368"/>
                      <a:pt x="0" y="369"/>
                    </a:cubicBezTo>
                    <a:cubicBezTo>
                      <a:pt x="4" y="372"/>
                      <a:pt x="4" y="372"/>
                      <a:pt x="4" y="372"/>
                    </a:cubicBezTo>
                    <a:cubicBezTo>
                      <a:pt x="4" y="372"/>
                      <a:pt x="50" y="321"/>
                      <a:pt x="131" y="258"/>
                    </a:cubicBezTo>
                    <a:cubicBezTo>
                      <a:pt x="129" y="258"/>
                      <a:pt x="127" y="257"/>
                      <a:pt x="126" y="256"/>
                    </a:cubicBezTo>
                    <a:moveTo>
                      <a:pt x="204" y="199"/>
                    </a:moveTo>
                    <a:cubicBezTo>
                      <a:pt x="178" y="217"/>
                      <a:pt x="154" y="234"/>
                      <a:pt x="133" y="251"/>
                    </a:cubicBezTo>
                    <a:cubicBezTo>
                      <a:pt x="134" y="251"/>
                      <a:pt x="136" y="252"/>
                      <a:pt x="138" y="253"/>
                    </a:cubicBezTo>
                    <a:cubicBezTo>
                      <a:pt x="159" y="237"/>
                      <a:pt x="182" y="220"/>
                      <a:pt x="208" y="202"/>
                    </a:cubicBezTo>
                    <a:cubicBezTo>
                      <a:pt x="207" y="201"/>
                      <a:pt x="206" y="200"/>
                      <a:pt x="204" y="199"/>
                    </a:cubicBezTo>
                    <a:moveTo>
                      <a:pt x="1468" y="192"/>
                    </a:moveTo>
                    <a:cubicBezTo>
                      <a:pt x="1467" y="193"/>
                      <a:pt x="1465" y="194"/>
                      <a:pt x="1464" y="195"/>
                    </a:cubicBezTo>
                    <a:cubicBezTo>
                      <a:pt x="1519" y="222"/>
                      <a:pt x="1567" y="247"/>
                      <a:pt x="1611" y="270"/>
                    </a:cubicBezTo>
                    <a:cubicBezTo>
                      <a:pt x="1612" y="270"/>
                      <a:pt x="1613" y="269"/>
                      <a:pt x="1614" y="268"/>
                    </a:cubicBezTo>
                    <a:cubicBezTo>
                      <a:pt x="1615" y="268"/>
                      <a:pt x="1615" y="268"/>
                      <a:pt x="1616" y="267"/>
                    </a:cubicBezTo>
                    <a:cubicBezTo>
                      <a:pt x="1572" y="244"/>
                      <a:pt x="1523" y="219"/>
                      <a:pt x="1468" y="192"/>
                    </a:cubicBezTo>
                    <a:moveTo>
                      <a:pt x="1215" y="76"/>
                    </a:moveTo>
                    <a:cubicBezTo>
                      <a:pt x="1213" y="77"/>
                      <a:pt x="1211" y="78"/>
                      <a:pt x="1210" y="79"/>
                    </a:cubicBezTo>
                    <a:cubicBezTo>
                      <a:pt x="1228" y="86"/>
                      <a:pt x="1246" y="94"/>
                      <a:pt x="1264" y="102"/>
                    </a:cubicBezTo>
                    <a:cubicBezTo>
                      <a:pt x="1336" y="134"/>
                      <a:pt x="1399" y="164"/>
                      <a:pt x="1455" y="191"/>
                    </a:cubicBezTo>
                    <a:cubicBezTo>
                      <a:pt x="1457" y="190"/>
                      <a:pt x="1458" y="189"/>
                      <a:pt x="1460" y="188"/>
                    </a:cubicBezTo>
                    <a:cubicBezTo>
                      <a:pt x="1403" y="160"/>
                      <a:pt x="1339" y="130"/>
                      <a:pt x="1266" y="97"/>
                    </a:cubicBezTo>
                    <a:cubicBezTo>
                      <a:pt x="1249" y="90"/>
                      <a:pt x="1232" y="83"/>
                      <a:pt x="1215" y="76"/>
                    </a:cubicBezTo>
                    <a:moveTo>
                      <a:pt x="546" y="39"/>
                    </a:moveTo>
                    <a:cubicBezTo>
                      <a:pt x="521" y="46"/>
                      <a:pt x="496" y="54"/>
                      <a:pt x="472" y="63"/>
                    </a:cubicBezTo>
                    <a:cubicBezTo>
                      <a:pt x="470" y="63"/>
                      <a:pt x="468" y="64"/>
                      <a:pt x="466" y="65"/>
                    </a:cubicBezTo>
                    <a:cubicBezTo>
                      <a:pt x="430" y="78"/>
                      <a:pt x="394" y="93"/>
                      <a:pt x="358" y="111"/>
                    </a:cubicBezTo>
                    <a:cubicBezTo>
                      <a:pt x="304" y="137"/>
                      <a:pt x="255" y="166"/>
                      <a:pt x="211" y="195"/>
                    </a:cubicBezTo>
                    <a:cubicBezTo>
                      <a:pt x="212" y="196"/>
                      <a:pt x="214" y="197"/>
                      <a:pt x="215" y="198"/>
                    </a:cubicBezTo>
                    <a:cubicBezTo>
                      <a:pt x="258" y="170"/>
                      <a:pt x="307" y="141"/>
                      <a:pt x="360" y="115"/>
                    </a:cubicBezTo>
                    <a:cubicBezTo>
                      <a:pt x="396" y="98"/>
                      <a:pt x="434" y="81"/>
                      <a:pt x="476" y="66"/>
                    </a:cubicBezTo>
                    <a:cubicBezTo>
                      <a:pt x="479" y="65"/>
                      <a:pt x="482" y="64"/>
                      <a:pt x="486" y="63"/>
                    </a:cubicBezTo>
                    <a:cubicBezTo>
                      <a:pt x="487" y="63"/>
                      <a:pt x="488" y="62"/>
                      <a:pt x="489" y="62"/>
                    </a:cubicBezTo>
                    <a:cubicBezTo>
                      <a:pt x="490" y="62"/>
                      <a:pt x="491" y="61"/>
                      <a:pt x="492" y="61"/>
                    </a:cubicBezTo>
                    <a:cubicBezTo>
                      <a:pt x="508" y="54"/>
                      <a:pt x="525" y="48"/>
                      <a:pt x="541" y="42"/>
                    </a:cubicBezTo>
                    <a:cubicBezTo>
                      <a:pt x="543" y="41"/>
                      <a:pt x="544" y="40"/>
                      <a:pt x="546" y="39"/>
                    </a:cubicBezTo>
                    <a:moveTo>
                      <a:pt x="580" y="30"/>
                    </a:moveTo>
                    <a:cubicBezTo>
                      <a:pt x="572" y="32"/>
                      <a:pt x="564" y="34"/>
                      <a:pt x="556" y="36"/>
                    </a:cubicBezTo>
                    <a:cubicBezTo>
                      <a:pt x="556" y="36"/>
                      <a:pt x="556" y="36"/>
                      <a:pt x="556" y="36"/>
                    </a:cubicBezTo>
                    <a:cubicBezTo>
                      <a:pt x="555" y="37"/>
                      <a:pt x="554" y="38"/>
                      <a:pt x="553" y="38"/>
                    </a:cubicBezTo>
                    <a:cubicBezTo>
                      <a:pt x="562" y="36"/>
                      <a:pt x="571" y="33"/>
                      <a:pt x="580" y="30"/>
                    </a:cubicBezTo>
                    <a:moveTo>
                      <a:pt x="907" y="3"/>
                    </a:moveTo>
                    <a:cubicBezTo>
                      <a:pt x="910" y="5"/>
                      <a:pt x="913" y="7"/>
                      <a:pt x="916" y="9"/>
                    </a:cubicBezTo>
                    <a:cubicBezTo>
                      <a:pt x="1006" y="17"/>
                      <a:pt x="1101" y="38"/>
                      <a:pt x="1200" y="75"/>
                    </a:cubicBezTo>
                    <a:cubicBezTo>
                      <a:pt x="1202" y="74"/>
                      <a:pt x="1204" y="73"/>
                      <a:pt x="1205" y="72"/>
                    </a:cubicBezTo>
                    <a:cubicBezTo>
                      <a:pt x="1107" y="34"/>
                      <a:pt x="1007" y="11"/>
                      <a:pt x="907" y="3"/>
                    </a:cubicBezTo>
                    <a:moveTo>
                      <a:pt x="825" y="0"/>
                    </a:moveTo>
                    <a:cubicBezTo>
                      <a:pt x="803" y="0"/>
                      <a:pt x="781" y="0"/>
                      <a:pt x="759" y="2"/>
                    </a:cubicBezTo>
                    <a:cubicBezTo>
                      <a:pt x="731" y="4"/>
                      <a:pt x="703" y="7"/>
                      <a:pt x="675" y="11"/>
                    </a:cubicBezTo>
                    <a:cubicBezTo>
                      <a:pt x="671" y="13"/>
                      <a:pt x="667" y="16"/>
                      <a:pt x="663" y="18"/>
                    </a:cubicBezTo>
                    <a:cubicBezTo>
                      <a:pt x="714" y="10"/>
                      <a:pt x="769" y="5"/>
                      <a:pt x="826" y="5"/>
                    </a:cubicBezTo>
                    <a:cubicBezTo>
                      <a:pt x="853" y="5"/>
                      <a:pt x="880" y="6"/>
                      <a:pt x="908" y="8"/>
                    </a:cubicBezTo>
                    <a:cubicBezTo>
                      <a:pt x="905" y="6"/>
                      <a:pt x="902" y="4"/>
                      <a:pt x="899" y="2"/>
                    </a:cubicBezTo>
                    <a:cubicBezTo>
                      <a:pt x="874" y="0"/>
                      <a:pt x="850" y="0"/>
                      <a:pt x="8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4" name="Freeform 14">
                <a:extLst>
                  <a:ext uri="{FF2B5EF4-FFF2-40B4-BE49-F238E27FC236}">
                    <a16:creationId xmlns:a16="http://schemas.microsoft.com/office/drawing/2014/main" id="{7B4D2A71-B31D-4ED7-AC1F-0B570606671F}"/>
                  </a:ext>
                </a:extLst>
              </p:cNvPr>
              <p:cNvSpPr>
                <a:spLocks noEditPoints="1"/>
              </p:cNvSpPr>
              <p:nvPr/>
            </p:nvSpPr>
            <p:spPr bwMode="auto">
              <a:xfrm>
                <a:off x="4" y="1330"/>
                <a:ext cx="5754" cy="939"/>
              </a:xfrm>
              <a:custGeom>
                <a:avLst/>
                <a:gdLst>
                  <a:gd name="T0" fmla="*/ 2134 w 3003"/>
                  <a:gd name="T1" fmla="*/ 489 h 489"/>
                  <a:gd name="T2" fmla="*/ 2195 w 3003"/>
                  <a:gd name="T3" fmla="*/ 487 h 489"/>
                  <a:gd name="T4" fmla="*/ 2167 w 3003"/>
                  <a:gd name="T5" fmla="*/ 484 h 489"/>
                  <a:gd name="T6" fmla="*/ 2022 w 3003"/>
                  <a:gd name="T7" fmla="*/ 472 h 489"/>
                  <a:gd name="T8" fmla="*/ 2032 w 3003"/>
                  <a:gd name="T9" fmla="*/ 475 h 489"/>
                  <a:gd name="T10" fmla="*/ 2010 w 3003"/>
                  <a:gd name="T11" fmla="*/ 474 h 489"/>
                  <a:gd name="T12" fmla="*/ 2004 w 3003"/>
                  <a:gd name="T13" fmla="*/ 468 h 489"/>
                  <a:gd name="T14" fmla="*/ 2002 w 3003"/>
                  <a:gd name="T15" fmla="*/ 472 h 489"/>
                  <a:gd name="T16" fmla="*/ 2508 w 3003"/>
                  <a:gd name="T17" fmla="*/ 461 h 489"/>
                  <a:gd name="T18" fmla="*/ 2499 w 3003"/>
                  <a:gd name="T19" fmla="*/ 467 h 489"/>
                  <a:gd name="T20" fmla="*/ 1981 w 3003"/>
                  <a:gd name="T21" fmla="*/ 466 h 489"/>
                  <a:gd name="T22" fmla="*/ 1970 w 3003"/>
                  <a:gd name="T23" fmla="*/ 457 h 489"/>
                  <a:gd name="T24" fmla="*/ 1956 w 3003"/>
                  <a:gd name="T25" fmla="*/ 451 h 489"/>
                  <a:gd name="T26" fmla="*/ 2516 w 3003"/>
                  <a:gd name="T27" fmla="*/ 460 h 489"/>
                  <a:gd name="T28" fmla="*/ 2797 w 3003"/>
                  <a:gd name="T29" fmla="*/ 400 h 489"/>
                  <a:gd name="T30" fmla="*/ 2809 w 3003"/>
                  <a:gd name="T31" fmla="*/ 401 h 489"/>
                  <a:gd name="T32" fmla="*/ 147 w 3003"/>
                  <a:gd name="T33" fmla="*/ 283 h 489"/>
                  <a:gd name="T34" fmla="*/ 151 w 3003"/>
                  <a:gd name="T35" fmla="*/ 285 h 489"/>
                  <a:gd name="T36" fmla="*/ 1643 w 3003"/>
                  <a:gd name="T37" fmla="*/ 277 h 489"/>
                  <a:gd name="T38" fmla="*/ 1766 w 3003"/>
                  <a:gd name="T39" fmla="*/ 352 h 489"/>
                  <a:gd name="T40" fmla="*/ 1787 w 3003"/>
                  <a:gd name="T41" fmla="*/ 365 h 489"/>
                  <a:gd name="T42" fmla="*/ 1811 w 3003"/>
                  <a:gd name="T43" fmla="*/ 380 h 489"/>
                  <a:gd name="T44" fmla="*/ 1838 w 3003"/>
                  <a:gd name="T45" fmla="*/ 396 h 489"/>
                  <a:gd name="T46" fmla="*/ 1861 w 3003"/>
                  <a:gd name="T47" fmla="*/ 409 h 489"/>
                  <a:gd name="T48" fmla="*/ 1896 w 3003"/>
                  <a:gd name="T49" fmla="*/ 423 h 489"/>
                  <a:gd name="T50" fmla="*/ 1866 w 3003"/>
                  <a:gd name="T51" fmla="*/ 407 h 489"/>
                  <a:gd name="T52" fmla="*/ 1838 w 3003"/>
                  <a:gd name="T53" fmla="*/ 390 h 489"/>
                  <a:gd name="T54" fmla="*/ 1812 w 3003"/>
                  <a:gd name="T55" fmla="*/ 375 h 489"/>
                  <a:gd name="T56" fmla="*/ 1781 w 3003"/>
                  <a:gd name="T57" fmla="*/ 355 h 489"/>
                  <a:gd name="T58" fmla="*/ 1762 w 3003"/>
                  <a:gd name="T59" fmla="*/ 344 h 489"/>
                  <a:gd name="T60" fmla="*/ 218 w 3003"/>
                  <a:gd name="T61" fmla="*/ 228 h 489"/>
                  <a:gd name="T62" fmla="*/ 222 w 3003"/>
                  <a:gd name="T63" fmla="*/ 231 h 489"/>
                  <a:gd name="T64" fmla="*/ 1492 w 3003"/>
                  <a:gd name="T65" fmla="*/ 194 h 489"/>
                  <a:gd name="T66" fmla="*/ 1496 w 3003"/>
                  <a:gd name="T67" fmla="*/ 191 h 489"/>
                  <a:gd name="T68" fmla="*/ 1279 w 3003"/>
                  <a:gd name="T69" fmla="*/ 93 h 489"/>
                  <a:gd name="T70" fmla="*/ 1281 w 3003"/>
                  <a:gd name="T71" fmla="*/ 88 h 489"/>
                  <a:gd name="T72" fmla="*/ 492 w 3003"/>
                  <a:gd name="T73" fmla="*/ 77 h 489"/>
                  <a:gd name="T74" fmla="*/ 478 w 3003"/>
                  <a:gd name="T75" fmla="*/ 83 h 489"/>
                  <a:gd name="T76" fmla="*/ 229 w 3003"/>
                  <a:gd name="T77" fmla="*/ 227 h 489"/>
                  <a:gd name="T78" fmla="*/ 496 w 3003"/>
                  <a:gd name="T79" fmla="*/ 81 h 489"/>
                  <a:gd name="T80" fmla="*/ 510 w 3003"/>
                  <a:gd name="T81" fmla="*/ 75 h 489"/>
                  <a:gd name="T82" fmla="*/ 541 w 3003"/>
                  <a:gd name="T83" fmla="*/ 58 h 489"/>
                  <a:gd name="T84" fmla="*/ 553 w 3003"/>
                  <a:gd name="T85" fmla="*/ 54 h 489"/>
                  <a:gd name="T86" fmla="*/ 871 w 3003"/>
                  <a:gd name="T87" fmla="*/ 0 h 489"/>
                  <a:gd name="T88" fmla="*/ 687 w 3003"/>
                  <a:gd name="T89" fmla="*/ 20 h 489"/>
                  <a:gd name="T90" fmla="*/ 880 w 3003"/>
                  <a:gd name="T91" fmla="*/ 6 h 489"/>
                  <a:gd name="T92" fmla="*/ 887 w 3003"/>
                  <a:gd name="T93" fmla="*/ 6 h 489"/>
                  <a:gd name="T94" fmla="*/ 879 w 3003"/>
                  <a:gd name="T9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3" h="489">
                    <a:moveTo>
                      <a:pt x="2039" y="476"/>
                    </a:moveTo>
                    <a:cubicBezTo>
                      <a:pt x="2040" y="478"/>
                      <a:pt x="2042" y="480"/>
                      <a:pt x="2043" y="482"/>
                    </a:cubicBezTo>
                    <a:cubicBezTo>
                      <a:pt x="2071" y="487"/>
                      <a:pt x="2101" y="489"/>
                      <a:pt x="2134" y="489"/>
                    </a:cubicBezTo>
                    <a:cubicBezTo>
                      <a:pt x="2145" y="489"/>
                      <a:pt x="2155" y="489"/>
                      <a:pt x="2167" y="489"/>
                    </a:cubicBezTo>
                    <a:cubicBezTo>
                      <a:pt x="2183" y="488"/>
                      <a:pt x="2183" y="488"/>
                      <a:pt x="2183" y="488"/>
                    </a:cubicBezTo>
                    <a:cubicBezTo>
                      <a:pt x="2187" y="488"/>
                      <a:pt x="2191" y="487"/>
                      <a:pt x="2195" y="487"/>
                    </a:cubicBezTo>
                    <a:cubicBezTo>
                      <a:pt x="2193" y="486"/>
                      <a:pt x="2191" y="484"/>
                      <a:pt x="2188" y="483"/>
                    </a:cubicBezTo>
                    <a:cubicBezTo>
                      <a:pt x="2186" y="483"/>
                      <a:pt x="2184" y="483"/>
                      <a:pt x="2182" y="483"/>
                    </a:cubicBezTo>
                    <a:cubicBezTo>
                      <a:pt x="2167" y="484"/>
                      <a:pt x="2167" y="484"/>
                      <a:pt x="2167" y="484"/>
                    </a:cubicBezTo>
                    <a:cubicBezTo>
                      <a:pt x="2155" y="484"/>
                      <a:pt x="2145" y="485"/>
                      <a:pt x="2134" y="485"/>
                    </a:cubicBezTo>
                    <a:cubicBezTo>
                      <a:pt x="2099" y="485"/>
                      <a:pt x="2068" y="482"/>
                      <a:pt x="2039" y="476"/>
                    </a:cubicBezTo>
                    <a:moveTo>
                      <a:pt x="2022" y="472"/>
                    </a:moveTo>
                    <a:cubicBezTo>
                      <a:pt x="2024" y="474"/>
                      <a:pt x="2025" y="476"/>
                      <a:pt x="2027" y="478"/>
                    </a:cubicBezTo>
                    <a:cubicBezTo>
                      <a:pt x="2030" y="479"/>
                      <a:pt x="2033" y="480"/>
                      <a:pt x="2036" y="480"/>
                    </a:cubicBezTo>
                    <a:cubicBezTo>
                      <a:pt x="2035" y="478"/>
                      <a:pt x="2033" y="476"/>
                      <a:pt x="2032" y="475"/>
                    </a:cubicBezTo>
                    <a:cubicBezTo>
                      <a:pt x="2029" y="474"/>
                      <a:pt x="2025" y="473"/>
                      <a:pt x="2022" y="472"/>
                    </a:cubicBezTo>
                    <a:moveTo>
                      <a:pt x="2004" y="468"/>
                    </a:moveTo>
                    <a:cubicBezTo>
                      <a:pt x="2006" y="470"/>
                      <a:pt x="2008" y="472"/>
                      <a:pt x="2010" y="474"/>
                    </a:cubicBezTo>
                    <a:cubicBezTo>
                      <a:pt x="2013" y="475"/>
                      <a:pt x="2016" y="476"/>
                      <a:pt x="2019" y="477"/>
                    </a:cubicBezTo>
                    <a:cubicBezTo>
                      <a:pt x="2018" y="475"/>
                      <a:pt x="2016" y="472"/>
                      <a:pt x="2014" y="470"/>
                    </a:cubicBezTo>
                    <a:cubicBezTo>
                      <a:pt x="2011" y="470"/>
                      <a:pt x="2008" y="469"/>
                      <a:pt x="2004" y="468"/>
                    </a:cubicBezTo>
                    <a:moveTo>
                      <a:pt x="1987" y="462"/>
                    </a:moveTo>
                    <a:cubicBezTo>
                      <a:pt x="1989" y="465"/>
                      <a:pt x="1992" y="467"/>
                      <a:pt x="1995" y="470"/>
                    </a:cubicBezTo>
                    <a:cubicBezTo>
                      <a:pt x="1997" y="471"/>
                      <a:pt x="1999" y="471"/>
                      <a:pt x="2002" y="472"/>
                    </a:cubicBezTo>
                    <a:cubicBezTo>
                      <a:pt x="2000" y="470"/>
                      <a:pt x="1997" y="467"/>
                      <a:pt x="1995" y="465"/>
                    </a:cubicBezTo>
                    <a:cubicBezTo>
                      <a:pt x="1992" y="464"/>
                      <a:pt x="1990" y="463"/>
                      <a:pt x="1987" y="462"/>
                    </a:cubicBezTo>
                    <a:moveTo>
                      <a:pt x="2508" y="461"/>
                    </a:moveTo>
                    <a:cubicBezTo>
                      <a:pt x="2411" y="472"/>
                      <a:pt x="2307" y="477"/>
                      <a:pt x="2195" y="482"/>
                    </a:cubicBezTo>
                    <a:cubicBezTo>
                      <a:pt x="2197" y="484"/>
                      <a:pt x="2200" y="485"/>
                      <a:pt x="2202" y="487"/>
                    </a:cubicBezTo>
                    <a:cubicBezTo>
                      <a:pt x="2307" y="482"/>
                      <a:pt x="2406" y="477"/>
                      <a:pt x="2499" y="467"/>
                    </a:cubicBezTo>
                    <a:cubicBezTo>
                      <a:pt x="2502" y="465"/>
                      <a:pt x="2505" y="463"/>
                      <a:pt x="2508" y="461"/>
                    </a:cubicBezTo>
                    <a:moveTo>
                      <a:pt x="1970" y="457"/>
                    </a:moveTo>
                    <a:cubicBezTo>
                      <a:pt x="1974" y="460"/>
                      <a:pt x="1977" y="463"/>
                      <a:pt x="1981" y="466"/>
                    </a:cubicBezTo>
                    <a:cubicBezTo>
                      <a:pt x="1982" y="466"/>
                      <a:pt x="1983" y="466"/>
                      <a:pt x="1984" y="467"/>
                    </a:cubicBezTo>
                    <a:cubicBezTo>
                      <a:pt x="1982" y="464"/>
                      <a:pt x="1979" y="461"/>
                      <a:pt x="1976" y="459"/>
                    </a:cubicBezTo>
                    <a:cubicBezTo>
                      <a:pt x="1974" y="458"/>
                      <a:pt x="1972" y="457"/>
                      <a:pt x="1970" y="457"/>
                    </a:cubicBezTo>
                    <a:moveTo>
                      <a:pt x="1953" y="450"/>
                    </a:moveTo>
                    <a:cubicBezTo>
                      <a:pt x="1956" y="452"/>
                      <a:pt x="1960" y="454"/>
                      <a:pt x="1963" y="457"/>
                    </a:cubicBezTo>
                    <a:cubicBezTo>
                      <a:pt x="1961" y="455"/>
                      <a:pt x="1959" y="453"/>
                      <a:pt x="1956" y="451"/>
                    </a:cubicBezTo>
                    <a:cubicBezTo>
                      <a:pt x="1955" y="451"/>
                      <a:pt x="1954" y="450"/>
                      <a:pt x="1953" y="450"/>
                    </a:cubicBezTo>
                    <a:moveTo>
                      <a:pt x="2797" y="400"/>
                    </a:moveTo>
                    <a:cubicBezTo>
                      <a:pt x="2708" y="431"/>
                      <a:pt x="2615" y="448"/>
                      <a:pt x="2516" y="460"/>
                    </a:cubicBezTo>
                    <a:cubicBezTo>
                      <a:pt x="2513" y="462"/>
                      <a:pt x="2510" y="464"/>
                      <a:pt x="2507" y="466"/>
                    </a:cubicBezTo>
                    <a:cubicBezTo>
                      <a:pt x="2610" y="454"/>
                      <a:pt x="2707" y="436"/>
                      <a:pt x="2801" y="404"/>
                    </a:cubicBezTo>
                    <a:cubicBezTo>
                      <a:pt x="2800" y="403"/>
                      <a:pt x="2798" y="402"/>
                      <a:pt x="2797" y="400"/>
                    </a:cubicBezTo>
                    <a:moveTo>
                      <a:pt x="3000" y="304"/>
                    </a:moveTo>
                    <a:cubicBezTo>
                      <a:pt x="2937" y="344"/>
                      <a:pt x="2872" y="374"/>
                      <a:pt x="2806" y="397"/>
                    </a:cubicBezTo>
                    <a:cubicBezTo>
                      <a:pt x="2807" y="399"/>
                      <a:pt x="2808" y="400"/>
                      <a:pt x="2809" y="401"/>
                    </a:cubicBezTo>
                    <a:cubicBezTo>
                      <a:pt x="2875" y="378"/>
                      <a:pt x="2940" y="348"/>
                      <a:pt x="3003" y="308"/>
                    </a:cubicBezTo>
                    <a:cubicBezTo>
                      <a:pt x="3000" y="304"/>
                      <a:pt x="3000" y="304"/>
                      <a:pt x="3000" y="304"/>
                    </a:cubicBezTo>
                    <a:moveTo>
                      <a:pt x="147" y="283"/>
                    </a:moveTo>
                    <a:cubicBezTo>
                      <a:pt x="54" y="358"/>
                      <a:pt x="1" y="419"/>
                      <a:pt x="0" y="420"/>
                    </a:cubicBezTo>
                    <a:cubicBezTo>
                      <a:pt x="4" y="423"/>
                      <a:pt x="4" y="423"/>
                      <a:pt x="4" y="423"/>
                    </a:cubicBezTo>
                    <a:cubicBezTo>
                      <a:pt x="4" y="422"/>
                      <a:pt x="58" y="360"/>
                      <a:pt x="151" y="285"/>
                    </a:cubicBezTo>
                    <a:cubicBezTo>
                      <a:pt x="150" y="284"/>
                      <a:pt x="148" y="283"/>
                      <a:pt x="147" y="283"/>
                    </a:cubicBezTo>
                    <a:moveTo>
                      <a:pt x="1647" y="274"/>
                    </a:moveTo>
                    <a:cubicBezTo>
                      <a:pt x="1646" y="275"/>
                      <a:pt x="1644" y="276"/>
                      <a:pt x="1643" y="277"/>
                    </a:cubicBezTo>
                    <a:cubicBezTo>
                      <a:pt x="1683" y="301"/>
                      <a:pt x="1719" y="323"/>
                      <a:pt x="1751" y="343"/>
                    </a:cubicBezTo>
                    <a:cubicBezTo>
                      <a:pt x="1753" y="344"/>
                      <a:pt x="1755" y="345"/>
                      <a:pt x="1757" y="346"/>
                    </a:cubicBezTo>
                    <a:cubicBezTo>
                      <a:pt x="1760" y="348"/>
                      <a:pt x="1763" y="350"/>
                      <a:pt x="1766" y="352"/>
                    </a:cubicBezTo>
                    <a:cubicBezTo>
                      <a:pt x="1767" y="352"/>
                      <a:pt x="1768" y="353"/>
                      <a:pt x="1769" y="354"/>
                    </a:cubicBezTo>
                    <a:cubicBezTo>
                      <a:pt x="1771" y="355"/>
                      <a:pt x="1773" y="356"/>
                      <a:pt x="1775" y="357"/>
                    </a:cubicBezTo>
                    <a:cubicBezTo>
                      <a:pt x="1779" y="360"/>
                      <a:pt x="1783" y="362"/>
                      <a:pt x="1787" y="365"/>
                    </a:cubicBezTo>
                    <a:cubicBezTo>
                      <a:pt x="1789" y="366"/>
                      <a:pt x="1791" y="367"/>
                      <a:pt x="1793" y="369"/>
                    </a:cubicBezTo>
                    <a:cubicBezTo>
                      <a:pt x="1797" y="371"/>
                      <a:pt x="1801" y="373"/>
                      <a:pt x="1805" y="375"/>
                    </a:cubicBezTo>
                    <a:cubicBezTo>
                      <a:pt x="1807" y="377"/>
                      <a:pt x="1809" y="378"/>
                      <a:pt x="1811" y="380"/>
                    </a:cubicBezTo>
                    <a:cubicBezTo>
                      <a:pt x="1815" y="382"/>
                      <a:pt x="1818" y="384"/>
                      <a:pt x="1821" y="386"/>
                    </a:cubicBezTo>
                    <a:cubicBezTo>
                      <a:pt x="1824" y="387"/>
                      <a:pt x="1827" y="389"/>
                      <a:pt x="1829" y="390"/>
                    </a:cubicBezTo>
                    <a:cubicBezTo>
                      <a:pt x="1832" y="392"/>
                      <a:pt x="1835" y="394"/>
                      <a:pt x="1838" y="396"/>
                    </a:cubicBezTo>
                    <a:cubicBezTo>
                      <a:pt x="1841" y="397"/>
                      <a:pt x="1844" y="399"/>
                      <a:pt x="1847" y="401"/>
                    </a:cubicBezTo>
                    <a:cubicBezTo>
                      <a:pt x="1848" y="402"/>
                      <a:pt x="1850" y="403"/>
                      <a:pt x="1852" y="404"/>
                    </a:cubicBezTo>
                    <a:cubicBezTo>
                      <a:pt x="1855" y="406"/>
                      <a:pt x="1858" y="408"/>
                      <a:pt x="1861" y="409"/>
                    </a:cubicBezTo>
                    <a:cubicBezTo>
                      <a:pt x="1874" y="417"/>
                      <a:pt x="1887" y="424"/>
                      <a:pt x="1900" y="430"/>
                    </a:cubicBezTo>
                    <a:cubicBezTo>
                      <a:pt x="1911" y="436"/>
                      <a:pt x="1922" y="442"/>
                      <a:pt x="1934" y="447"/>
                    </a:cubicBezTo>
                    <a:cubicBezTo>
                      <a:pt x="1921" y="439"/>
                      <a:pt x="1909" y="431"/>
                      <a:pt x="1896" y="423"/>
                    </a:cubicBezTo>
                    <a:cubicBezTo>
                      <a:pt x="1892" y="421"/>
                      <a:pt x="1888" y="419"/>
                      <a:pt x="1884" y="417"/>
                    </a:cubicBezTo>
                    <a:cubicBezTo>
                      <a:pt x="1882" y="416"/>
                      <a:pt x="1881" y="415"/>
                      <a:pt x="1879" y="413"/>
                    </a:cubicBezTo>
                    <a:cubicBezTo>
                      <a:pt x="1874" y="411"/>
                      <a:pt x="1870" y="409"/>
                      <a:pt x="1866" y="407"/>
                    </a:cubicBezTo>
                    <a:cubicBezTo>
                      <a:pt x="1863" y="405"/>
                      <a:pt x="1860" y="403"/>
                      <a:pt x="1858" y="402"/>
                    </a:cubicBezTo>
                    <a:cubicBezTo>
                      <a:pt x="1855" y="400"/>
                      <a:pt x="1852" y="398"/>
                      <a:pt x="1849" y="396"/>
                    </a:cubicBezTo>
                    <a:cubicBezTo>
                      <a:pt x="1845" y="394"/>
                      <a:pt x="1842" y="392"/>
                      <a:pt x="1838" y="390"/>
                    </a:cubicBezTo>
                    <a:cubicBezTo>
                      <a:pt x="1836" y="389"/>
                      <a:pt x="1833" y="387"/>
                      <a:pt x="1831" y="386"/>
                    </a:cubicBezTo>
                    <a:cubicBezTo>
                      <a:pt x="1827" y="383"/>
                      <a:pt x="1823" y="381"/>
                      <a:pt x="1819" y="379"/>
                    </a:cubicBezTo>
                    <a:cubicBezTo>
                      <a:pt x="1817" y="377"/>
                      <a:pt x="1815" y="376"/>
                      <a:pt x="1812" y="375"/>
                    </a:cubicBezTo>
                    <a:cubicBezTo>
                      <a:pt x="1808" y="372"/>
                      <a:pt x="1804" y="370"/>
                      <a:pt x="1800" y="367"/>
                    </a:cubicBezTo>
                    <a:cubicBezTo>
                      <a:pt x="1798" y="366"/>
                      <a:pt x="1796" y="365"/>
                      <a:pt x="1794" y="363"/>
                    </a:cubicBezTo>
                    <a:cubicBezTo>
                      <a:pt x="1790" y="361"/>
                      <a:pt x="1786" y="358"/>
                      <a:pt x="1781" y="355"/>
                    </a:cubicBezTo>
                    <a:cubicBezTo>
                      <a:pt x="1779" y="354"/>
                      <a:pt x="1777" y="353"/>
                      <a:pt x="1776" y="352"/>
                    </a:cubicBezTo>
                    <a:cubicBezTo>
                      <a:pt x="1773" y="351"/>
                      <a:pt x="1771" y="349"/>
                      <a:pt x="1769" y="348"/>
                    </a:cubicBezTo>
                    <a:cubicBezTo>
                      <a:pt x="1766" y="346"/>
                      <a:pt x="1764" y="345"/>
                      <a:pt x="1762" y="344"/>
                    </a:cubicBezTo>
                    <a:cubicBezTo>
                      <a:pt x="1761" y="343"/>
                      <a:pt x="1759" y="342"/>
                      <a:pt x="1757" y="341"/>
                    </a:cubicBezTo>
                    <a:cubicBezTo>
                      <a:pt x="1725" y="321"/>
                      <a:pt x="1688" y="298"/>
                      <a:pt x="1647" y="274"/>
                    </a:cubicBezTo>
                    <a:moveTo>
                      <a:pt x="218" y="228"/>
                    </a:moveTo>
                    <a:cubicBezTo>
                      <a:pt x="195" y="245"/>
                      <a:pt x="173" y="261"/>
                      <a:pt x="154" y="277"/>
                    </a:cubicBezTo>
                    <a:cubicBezTo>
                      <a:pt x="155" y="278"/>
                      <a:pt x="157" y="279"/>
                      <a:pt x="158" y="279"/>
                    </a:cubicBezTo>
                    <a:cubicBezTo>
                      <a:pt x="178" y="264"/>
                      <a:pt x="199" y="248"/>
                      <a:pt x="222" y="231"/>
                    </a:cubicBezTo>
                    <a:cubicBezTo>
                      <a:pt x="221" y="230"/>
                      <a:pt x="220" y="229"/>
                      <a:pt x="218" y="228"/>
                    </a:cubicBezTo>
                    <a:moveTo>
                      <a:pt x="1496" y="191"/>
                    </a:moveTo>
                    <a:cubicBezTo>
                      <a:pt x="1495" y="192"/>
                      <a:pt x="1493" y="193"/>
                      <a:pt x="1492" y="194"/>
                    </a:cubicBezTo>
                    <a:cubicBezTo>
                      <a:pt x="1545" y="222"/>
                      <a:pt x="1592" y="248"/>
                      <a:pt x="1635" y="273"/>
                    </a:cubicBezTo>
                    <a:cubicBezTo>
                      <a:pt x="1636" y="272"/>
                      <a:pt x="1638" y="271"/>
                      <a:pt x="1639" y="270"/>
                    </a:cubicBezTo>
                    <a:cubicBezTo>
                      <a:pt x="1597" y="245"/>
                      <a:pt x="1550" y="219"/>
                      <a:pt x="1496" y="191"/>
                    </a:cubicBezTo>
                    <a:moveTo>
                      <a:pt x="1246" y="74"/>
                    </a:moveTo>
                    <a:cubicBezTo>
                      <a:pt x="1244" y="75"/>
                      <a:pt x="1242" y="76"/>
                      <a:pt x="1240" y="77"/>
                    </a:cubicBezTo>
                    <a:cubicBezTo>
                      <a:pt x="1253" y="82"/>
                      <a:pt x="1266" y="87"/>
                      <a:pt x="1279" y="93"/>
                    </a:cubicBezTo>
                    <a:cubicBezTo>
                      <a:pt x="1356" y="127"/>
                      <a:pt x="1424" y="159"/>
                      <a:pt x="1483" y="190"/>
                    </a:cubicBezTo>
                    <a:cubicBezTo>
                      <a:pt x="1485" y="189"/>
                      <a:pt x="1487" y="188"/>
                      <a:pt x="1488" y="187"/>
                    </a:cubicBezTo>
                    <a:cubicBezTo>
                      <a:pt x="1428" y="156"/>
                      <a:pt x="1359" y="123"/>
                      <a:pt x="1281" y="88"/>
                    </a:cubicBezTo>
                    <a:cubicBezTo>
                      <a:pt x="1269" y="83"/>
                      <a:pt x="1258" y="78"/>
                      <a:pt x="1246" y="74"/>
                    </a:cubicBezTo>
                    <a:moveTo>
                      <a:pt x="541" y="58"/>
                    </a:moveTo>
                    <a:cubicBezTo>
                      <a:pt x="525" y="64"/>
                      <a:pt x="508" y="70"/>
                      <a:pt x="492" y="77"/>
                    </a:cubicBezTo>
                    <a:cubicBezTo>
                      <a:pt x="491" y="77"/>
                      <a:pt x="490" y="78"/>
                      <a:pt x="490" y="78"/>
                    </a:cubicBezTo>
                    <a:cubicBezTo>
                      <a:pt x="488" y="78"/>
                      <a:pt x="487" y="79"/>
                      <a:pt x="486" y="79"/>
                    </a:cubicBezTo>
                    <a:cubicBezTo>
                      <a:pt x="483" y="80"/>
                      <a:pt x="481" y="82"/>
                      <a:pt x="478" y="83"/>
                    </a:cubicBezTo>
                    <a:cubicBezTo>
                      <a:pt x="441" y="98"/>
                      <a:pt x="405" y="115"/>
                      <a:pt x="369" y="135"/>
                    </a:cubicBezTo>
                    <a:cubicBezTo>
                      <a:pt x="316" y="163"/>
                      <a:pt x="268" y="193"/>
                      <a:pt x="225" y="223"/>
                    </a:cubicBezTo>
                    <a:cubicBezTo>
                      <a:pt x="226" y="224"/>
                      <a:pt x="228" y="225"/>
                      <a:pt x="229" y="227"/>
                    </a:cubicBezTo>
                    <a:cubicBezTo>
                      <a:pt x="271" y="197"/>
                      <a:pt x="319" y="167"/>
                      <a:pt x="371" y="139"/>
                    </a:cubicBezTo>
                    <a:cubicBezTo>
                      <a:pt x="406" y="120"/>
                      <a:pt x="445" y="101"/>
                      <a:pt x="487" y="84"/>
                    </a:cubicBezTo>
                    <a:cubicBezTo>
                      <a:pt x="490" y="83"/>
                      <a:pt x="493" y="82"/>
                      <a:pt x="496" y="81"/>
                    </a:cubicBezTo>
                    <a:cubicBezTo>
                      <a:pt x="497" y="80"/>
                      <a:pt x="499" y="80"/>
                      <a:pt x="500" y="79"/>
                    </a:cubicBezTo>
                    <a:cubicBezTo>
                      <a:pt x="503" y="78"/>
                      <a:pt x="506" y="77"/>
                      <a:pt x="510" y="75"/>
                    </a:cubicBezTo>
                    <a:cubicBezTo>
                      <a:pt x="510" y="75"/>
                      <a:pt x="510" y="75"/>
                      <a:pt x="510" y="75"/>
                    </a:cubicBezTo>
                    <a:cubicBezTo>
                      <a:pt x="511" y="75"/>
                      <a:pt x="511" y="75"/>
                      <a:pt x="512" y="75"/>
                    </a:cubicBezTo>
                    <a:cubicBezTo>
                      <a:pt x="519" y="71"/>
                      <a:pt x="526" y="68"/>
                      <a:pt x="533" y="66"/>
                    </a:cubicBezTo>
                    <a:cubicBezTo>
                      <a:pt x="536" y="63"/>
                      <a:pt x="539" y="61"/>
                      <a:pt x="541" y="58"/>
                    </a:cubicBezTo>
                    <a:moveTo>
                      <a:pt x="603" y="39"/>
                    </a:moveTo>
                    <a:cubicBezTo>
                      <a:pt x="595" y="41"/>
                      <a:pt x="588" y="43"/>
                      <a:pt x="580" y="46"/>
                    </a:cubicBezTo>
                    <a:cubicBezTo>
                      <a:pt x="571" y="49"/>
                      <a:pt x="562" y="52"/>
                      <a:pt x="553" y="54"/>
                    </a:cubicBezTo>
                    <a:cubicBezTo>
                      <a:pt x="551" y="56"/>
                      <a:pt x="548" y="58"/>
                      <a:pt x="546" y="60"/>
                    </a:cubicBezTo>
                    <a:cubicBezTo>
                      <a:pt x="565" y="53"/>
                      <a:pt x="584" y="45"/>
                      <a:pt x="603" y="39"/>
                    </a:cubicBezTo>
                    <a:moveTo>
                      <a:pt x="871" y="0"/>
                    </a:moveTo>
                    <a:cubicBezTo>
                      <a:pt x="839" y="1"/>
                      <a:pt x="807" y="2"/>
                      <a:pt x="775" y="6"/>
                    </a:cubicBezTo>
                    <a:cubicBezTo>
                      <a:pt x="750" y="8"/>
                      <a:pt x="725" y="12"/>
                      <a:pt x="700" y="16"/>
                    </a:cubicBezTo>
                    <a:cubicBezTo>
                      <a:pt x="696" y="17"/>
                      <a:pt x="692" y="18"/>
                      <a:pt x="687" y="20"/>
                    </a:cubicBezTo>
                    <a:cubicBezTo>
                      <a:pt x="683" y="22"/>
                      <a:pt x="679" y="24"/>
                      <a:pt x="675" y="27"/>
                    </a:cubicBezTo>
                    <a:cubicBezTo>
                      <a:pt x="738" y="14"/>
                      <a:pt x="806" y="6"/>
                      <a:pt x="876" y="6"/>
                    </a:cubicBezTo>
                    <a:cubicBezTo>
                      <a:pt x="878" y="6"/>
                      <a:pt x="879" y="6"/>
                      <a:pt x="880" y="6"/>
                    </a:cubicBezTo>
                    <a:cubicBezTo>
                      <a:pt x="877" y="4"/>
                      <a:pt x="874" y="2"/>
                      <a:pt x="871" y="0"/>
                    </a:cubicBezTo>
                    <a:moveTo>
                      <a:pt x="879" y="0"/>
                    </a:moveTo>
                    <a:cubicBezTo>
                      <a:pt x="881" y="2"/>
                      <a:pt x="884" y="4"/>
                      <a:pt x="887" y="6"/>
                    </a:cubicBezTo>
                    <a:cubicBezTo>
                      <a:pt x="995" y="7"/>
                      <a:pt x="1110" y="26"/>
                      <a:pt x="1231" y="73"/>
                    </a:cubicBezTo>
                    <a:cubicBezTo>
                      <a:pt x="1233" y="72"/>
                      <a:pt x="1234" y="71"/>
                      <a:pt x="1236" y="70"/>
                    </a:cubicBezTo>
                    <a:cubicBezTo>
                      <a:pt x="1119" y="24"/>
                      <a:pt x="999" y="1"/>
                      <a:pt x="87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5" name="Freeform 15">
                <a:extLst>
                  <a:ext uri="{FF2B5EF4-FFF2-40B4-BE49-F238E27FC236}">
                    <a16:creationId xmlns:a16="http://schemas.microsoft.com/office/drawing/2014/main" id="{3FB27306-E58E-4E55-A5DB-0F6C88AE163F}"/>
                  </a:ext>
                </a:extLst>
              </p:cNvPr>
              <p:cNvSpPr>
                <a:spLocks noEditPoints="1"/>
              </p:cNvSpPr>
              <p:nvPr/>
            </p:nvSpPr>
            <p:spPr bwMode="auto">
              <a:xfrm>
                <a:off x="4" y="1300"/>
                <a:ext cx="5754" cy="1012"/>
              </a:xfrm>
              <a:custGeom>
                <a:avLst/>
                <a:gdLst>
                  <a:gd name="T0" fmla="*/ 2158 w 3003"/>
                  <a:gd name="T1" fmla="*/ 527 h 527"/>
                  <a:gd name="T2" fmla="*/ 2229 w 3003"/>
                  <a:gd name="T3" fmla="*/ 524 h 527"/>
                  <a:gd name="T4" fmla="*/ 2159 w 3003"/>
                  <a:gd name="T5" fmla="*/ 523 h 527"/>
                  <a:gd name="T6" fmla="*/ 2041 w 3003"/>
                  <a:gd name="T7" fmla="*/ 512 h 527"/>
                  <a:gd name="T8" fmla="*/ 2036 w 3003"/>
                  <a:gd name="T9" fmla="*/ 505 h 527"/>
                  <a:gd name="T10" fmla="*/ 2033 w 3003"/>
                  <a:gd name="T11" fmla="*/ 509 h 527"/>
                  <a:gd name="T12" fmla="*/ 2477 w 3003"/>
                  <a:gd name="T13" fmla="*/ 496 h 527"/>
                  <a:gd name="T14" fmla="*/ 2466 w 3003"/>
                  <a:gd name="T15" fmla="*/ 502 h 527"/>
                  <a:gd name="T16" fmla="*/ 2012 w 3003"/>
                  <a:gd name="T17" fmla="*/ 502 h 527"/>
                  <a:gd name="T18" fmla="*/ 2001 w 3003"/>
                  <a:gd name="T19" fmla="*/ 492 h 527"/>
                  <a:gd name="T20" fmla="*/ 1988 w 3003"/>
                  <a:gd name="T21" fmla="*/ 487 h 527"/>
                  <a:gd name="T22" fmla="*/ 2486 w 3003"/>
                  <a:gd name="T23" fmla="*/ 494 h 527"/>
                  <a:gd name="T24" fmla="*/ 2802 w 3003"/>
                  <a:gd name="T25" fmla="*/ 421 h 527"/>
                  <a:gd name="T26" fmla="*/ 2814 w 3003"/>
                  <a:gd name="T27" fmla="*/ 422 h 527"/>
                  <a:gd name="T28" fmla="*/ 167 w 3003"/>
                  <a:gd name="T29" fmla="*/ 308 h 527"/>
                  <a:gd name="T30" fmla="*/ 171 w 3003"/>
                  <a:gd name="T31" fmla="*/ 311 h 527"/>
                  <a:gd name="T32" fmla="*/ 1666 w 3003"/>
                  <a:gd name="T33" fmla="*/ 280 h 527"/>
                  <a:gd name="T34" fmla="*/ 1790 w 3003"/>
                  <a:gd name="T35" fmla="*/ 364 h 527"/>
                  <a:gd name="T36" fmla="*/ 1813 w 3003"/>
                  <a:gd name="T37" fmla="*/ 381 h 527"/>
                  <a:gd name="T38" fmla="*/ 1831 w 3003"/>
                  <a:gd name="T39" fmla="*/ 393 h 527"/>
                  <a:gd name="T40" fmla="*/ 1859 w 3003"/>
                  <a:gd name="T41" fmla="*/ 413 h 527"/>
                  <a:gd name="T42" fmla="*/ 1883 w 3003"/>
                  <a:gd name="T43" fmla="*/ 430 h 527"/>
                  <a:gd name="T44" fmla="*/ 1934 w 3003"/>
                  <a:gd name="T45" fmla="*/ 463 h 527"/>
                  <a:gd name="T46" fmla="*/ 1919 w 3003"/>
                  <a:gd name="T47" fmla="*/ 448 h 527"/>
                  <a:gd name="T48" fmla="*/ 1894 w 3003"/>
                  <a:gd name="T49" fmla="*/ 432 h 527"/>
                  <a:gd name="T50" fmla="*/ 1868 w 3003"/>
                  <a:gd name="T51" fmla="*/ 414 h 527"/>
                  <a:gd name="T52" fmla="*/ 1838 w 3003"/>
                  <a:gd name="T53" fmla="*/ 393 h 527"/>
                  <a:gd name="T54" fmla="*/ 1819 w 3003"/>
                  <a:gd name="T55" fmla="*/ 379 h 527"/>
                  <a:gd name="T56" fmla="*/ 1796 w 3003"/>
                  <a:gd name="T57" fmla="*/ 362 h 527"/>
                  <a:gd name="T58" fmla="*/ 1671 w 3003"/>
                  <a:gd name="T59" fmla="*/ 277 h 527"/>
                  <a:gd name="T60" fmla="*/ 178 w 3003"/>
                  <a:gd name="T61" fmla="*/ 305 h 527"/>
                  <a:gd name="T62" fmla="*/ 1525 w 3003"/>
                  <a:gd name="T63" fmla="*/ 191 h 527"/>
                  <a:gd name="T64" fmla="*/ 1663 w 3003"/>
                  <a:gd name="T65" fmla="*/ 272 h 527"/>
                  <a:gd name="T66" fmla="*/ 512 w 3003"/>
                  <a:gd name="T67" fmla="*/ 91 h 527"/>
                  <a:gd name="T68" fmla="*/ 501 w 3003"/>
                  <a:gd name="T69" fmla="*/ 95 h 527"/>
                  <a:gd name="T70" fmla="*/ 379 w 3003"/>
                  <a:gd name="T71" fmla="*/ 159 h 527"/>
                  <a:gd name="T72" fmla="*/ 381 w 3003"/>
                  <a:gd name="T73" fmla="*/ 163 h 527"/>
                  <a:gd name="T74" fmla="*/ 511 w 3003"/>
                  <a:gd name="T75" fmla="*/ 96 h 527"/>
                  <a:gd name="T76" fmla="*/ 533 w 3003"/>
                  <a:gd name="T77" fmla="*/ 82 h 527"/>
                  <a:gd name="T78" fmla="*/ 1294 w 3003"/>
                  <a:gd name="T79" fmla="*/ 84 h 527"/>
                  <a:gd name="T80" fmla="*/ 1296 w 3003"/>
                  <a:gd name="T81" fmla="*/ 80 h 527"/>
                  <a:gd name="T82" fmla="*/ 603 w 3003"/>
                  <a:gd name="T83" fmla="*/ 55 h 527"/>
                  <a:gd name="T84" fmla="*/ 627 w 3003"/>
                  <a:gd name="T85" fmla="*/ 47 h 527"/>
                  <a:gd name="T86" fmla="*/ 727 w 3003"/>
                  <a:gd name="T87" fmla="*/ 21 h 527"/>
                  <a:gd name="T88" fmla="*/ 700 w 3003"/>
                  <a:gd name="T89" fmla="*/ 32 h 527"/>
                  <a:gd name="T90" fmla="*/ 922 w 3003"/>
                  <a:gd name="T91" fmla="*/ 0 h 527"/>
                  <a:gd name="T92" fmla="*/ 924 w 3003"/>
                  <a:gd name="T93" fmla="*/ 6 h 527"/>
                  <a:gd name="T94" fmla="*/ 922 w 3003"/>
                  <a:gd name="T95"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3" h="527">
                    <a:moveTo>
                      <a:pt x="2052" y="510"/>
                    </a:moveTo>
                    <a:cubicBezTo>
                      <a:pt x="2053" y="512"/>
                      <a:pt x="2055" y="514"/>
                      <a:pt x="2057" y="516"/>
                    </a:cubicBezTo>
                    <a:cubicBezTo>
                      <a:pt x="2087" y="523"/>
                      <a:pt x="2121" y="527"/>
                      <a:pt x="2158" y="527"/>
                    </a:cubicBezTo>
                    <a:cubicBezTo>
                      <a:pt x="2158" y="527"/>
                      <a:pt x="2158" y="527"/>
                      <a:pt x="2158" y="527"/>
                    </a:cubicBezTo>
                    <a:cubicBezTo>
                      <a:pt x="2168" y="527"/>
                      <a:pt x="2178" y="527"/>
                      <a:pt x="2189" y="527"/>
                    </a:cubicBezTo>
                    <a:cubicBezTo>
                      <a:pt x="2202" y="526"/>
                      <a:pt x="2216" y="525"/>
                      <a:pt x="2229" y="524"/>
                    </a:cubicBezTo>
                    <a:cubicBezTo>
                      <a:pt x="2226" y="523"/>
                      <a:pt x="2224" y="521"/>
                      <a:pt x="2221" y="520"/>
                    </a:cubicBezTo>
                    <a:cubicBezTo>
                      <a:pt x="2210" y="521"/>
                      <a:pt x="2200" y="521"/>
                      <a:pt x="2188" y="522"/>
                    </a:cubicBezTo>
                    <a:cubicBezTo>
                      <a:pt x="2178" y="522"/>
                      <a:pt x="2168" y="523"/>
                      <a:pt x="2159" y="523"/>
                    </a:cubicBezTo>
                    <a:cubicBezTo>
                      <a:pt x="2119" y="523"/>
                      <a:pt x="2084" y="518"/>
                      <a:pt x="2052" y="510"/>
                    </a:cubicBezTo>
                    <a:moveTo>
                      <a:pt x="2036" y="505"/>
                    </a:moveTo>
                    <a:cubicBezTo>
                      <a:pt x="2038" y="507"/>
                      <a:pt x="2039" y="509"/>
                      <a:pt x="2041" y="512"/>
                    </a:cubicBezTo>
                    <a:cubicBezTo>
                      <a:pt x="2044" y="512"/>
                      <a:pt x="2046" y="513"/>
                      <a:pt x="2049" y="514"/>
                    </a:cubicBezTo>
                    <a:cubicBezTo>
                      <a:pt x="2047" y="512"/>
                      <a:pt x="2046" y="510"/>
                      <a:pt x="2044" y="507"/>
                    </a:cubicBezTo>
                    <a:cubicBezTo>
                      <a:pt x="2041" y="507"/>
                      <a:pt x="2038" y="506"/>
                      <a:pt x="2036" y="505"/>
                    </a:cubicBezTo>
                    <a:moveTo>
                      <a:pt x="2018" y="499"/>
                    </a:moveTo>
                    <a:cubicBezTo>
                      <a:pt x="2021" y="502"/>
                      <a:pt x="2023" y="504"/>
                      <a:pt x="2026" y="507"/>
                    </a:cubicBezTo>
                    <a:cubicBezTo>
                      <a:pt x="2028" y="508"/>
                      <a:pt x="2031" y="508"/>
                      <a:pt x="2033" y="509"/>
                    </a:cubicBezTo>
                    <a:cubicBezTo>
                      <a:pt x="2031" y="507"/>
                      <a:pt x="2029" y="504"/>
                      <a:pt x="2027" y="502"/>
                    </a:cubicBezTo>
                    <a:cubicBezTo>
                      <a:pt x="2024" y="501"/>
                      <a:pt x="2021" y="500"/>
                      <a:pt x="2018" y="499"/>
                    </a:cubicBezTo>
                    <a:moveTo>
                      <a:pt x="2477" y="496"/>
                    </a:moveTo>
                    <a:cubicBezTo>
                      <a:pt x="2402" y="506"/>
                      <a:pt x="2319" y="514"/>
                      <a:pt x="2228" y="520"/>
                    </a:cubicBezTo>
                    <a:cubicBezTo>
                      <a:pt x="2231" y="521"/>
                      <a:pt x="2233" y="522"/>
                      <a:pt x="2236" y="524"/>
                    </a:cubicBezTo>
                    <a:cubicBezTo>
                      <a:pt x="2319" y="519"/>
                      <a:pt x="2396" y="511"/>
                      <a:pt x="2466" y="502"/>
                    </a:cubicBezTo>
                    <a:cubicBezTo>
                      <a:pt x="2470" y="500"/>
                      <a:pt x="2473" y="498"/>
                      <a:pt x="2477" y="496"/>
                    </a:cubicBezTo>
                    <a:moveTo>
                      <a:pt x="2001" y="492"/>
                    </a:moveTo>
                    <a:cubicBezTo>
                      <a:pt x="2005" y="495"/>
                      <a:pt x="2008" y="499"/>
                      <a:pt x="2012" y="502"/>
                    </a:cubicBezTo>
                    <a:cubicBezTo>
                      <a:pt x="2013" y="502"/>
                      <a:pt x="2014" y="503"/>
                      <a:pt x="2016" y="503"/>
                    </a:cubicBezTo>
                    <a:cubicBezTo>
                      <a:pt x="2013" y="500"/>
                      <a:pt x="2011" y="498"/>
                      <a:pt x="2008" y="495"/>
                    </a:cubicBezTo>
                    <a:cubicBezTo>
                      <a:pt x="2006" y="494"/>
                      <a:pt x="2004" y="493"/>
                      <a:pt x="2001" y="492"/>
                    </a:cubicBezTo>
                    <a:moveTo>
                      <a:pt x="1985" y="485"/>
                    </a:moveTo>
                    <a:cubicBezTo>
                      <a:pt x="1988" y="487"/>
                      <a:pt x="1991" y="490"/>
                      <a:pt x="1994" y="492"/>
                    </a:cubicBezTo>
                    <a:cubicBezTo>
                      <a:pt x="1992" y="490"/>
                      <a:pt x="1990" y="488"/>
                      <a:pt x="1988" y="487"/>
                    </a:cubicBezTo>
                    <a:cubicBezTo>
                      <a:pt x="1987" y="486"/>
                      <a:pt x="1986" y="486"/>
                      <a:pt x="1985" y="485"/>
                    </a:cubicBezTo>
                    <a:moveTo>
                      <a:pt x="2802" y="421"/>
                    </a:moveTo>
                    <a:cubicBezTo>
                      <a:pt x="2711" y="453"/>
                      <a:pt x="2608" y="477"/>
                      <a:pt x="2486" y="494"/>
                    </a:cubicBezTo>
                    <a:cubicBezTo>
                      <a:pt x="2482" y="497"/>
                      <a:pt x="2479" y="499"/>
                      <a:pt x="2475" y="501"/>
                    </a:cubicBezTo>
                    <a:cubicBezTo>
                      <a:pt x="2603" y="483"/>
                      <a:pt x="2711" y="459"/>
                      <a:pt x="2805" y="425"/>
                    </a:cubicBezTo>
                    <a:cubicBezTo>
                      <a:pt x="2804" y="424"/>
                      <a:pt x="2803" y="423"/>
                      <a:pt x="2802" y="421"/>
                    </a:cubicBezTo>
                    <a:moveTo>
                      <a:pt x="3000" y="327"/>
                    </a:moveTo>
                    <a:cubicBezTo>
                      <a:pt x="2943" y="363"/>
                      <a:pt x="2881" y="393"/>
                      <a:pt x="2810" y="418"/>
                    </a:cubicBezTo>
                    <a:cubicBezTo>
                      <a:pt x="2812" y="420"/>
                      <a:pt x="2813" y="421"/>
                      <a:pt x="2814" y="422"/>
                    </a:cubicBezTo>
                    <a:cubicBezTo>
                      <a:pt x="2884" y="397"/>
                      <a:pt x="2946" y="366"/>
                      <a:pt x="3003" y="331"/>
                    </a:cubicBezTo>
                    <a:cubicBezTo>
                      <a:pt x="3000" y="327"/>
                      <a:pt x="3000" y="327"/>
                      <a:pt x="3000" y="327"/>
                    </a:cubicBezTo>
                    <a:moveTo>
                      <a:pt x="167" y="308"/>
                    </a:moveTo>
                    <a:cubicBezTo>
                      <a:pt x="62" y="396"/>
                      <a:pt x="1" y="470"/>
                      <a:pt x="0" y="471"/>
                    </a:cubicBezTo>
                    <a:cubicBezTo>
                      <a:pt x="4" y="474"/>
                      <a:pt x="4" y="474"/>
                      <a:pt x="4" y="474"/>
                    </a:cubicBezTo>
                    <a:cubicBezTo>
                      <a:pt x="5" y="473"/>
                      <a:pt x="66" y="399"/>
                      <a:pt x="171" y="311"/>
                    </a:cubicBezTo>
                    <a:cubicBezTo>
                      <a:pt x="170" y="310"/>
                      <a:pt x="168" y="309"/>
                      <a:pt x="167" y="308"/>
                    </a:cubicBezTo>
                    <a:moveTo>
                      <a:pt x="1671" y="277"/>
                    </a:moveTo>
                    <a:cubicBezTo>
                      <a:pt x="1669" y="278"/>
                      <a:pt x="1668" y="279"/>
                      <a:pt x="1666" y="280"/>
                    </a:cubicBezTo>
                    <a:cubicBezTo>
                      <a:pt x="1705" y="305"/>
                      <a:pt x="1740" y="329"/>
                      <a:pt x="1772" y="351"/>
                    </a:cubicBezTo>
                    <a:cubicBezTo>
                      <a:pt x="1773" y="352"/>
                      <a:pt x="1775" y="353"/>
                      <a:pt x="1776" y="355"/>
                    </a:cubicBezTo>
                    <a:cubicBezTo>
                      <a:pt x="1781" y="358"/>
                      <a:pt x="1785" y="361"/>
                      <a:pt x="1790" y="364"/>
                    </a:cubicBezTo>
                    <a:cubicBezTo>
                      <a:pt x="1791" y="365"/>
                      <a:pt x="1793" y="366"/>
                      <a:pt x="1795" y="368"/>
                    </a:cubicBezTo>
                    <a:cubicBezTo>
                      <a:pt x="1799" y="371"/>
                      <a:pt x="1803" y="374"/>
                      <a:pt x="1808" y="377"/>
                    </a:cubicBezTo>
                    <a:cubicBezTo>
                      <a:pt x="1809" y="378"/>
                      <a:pt x="1811" y="379"/>
                      <a:pt x="1813" y="381"/>
                    </a:cubicBezTo>
                    <a:cubicBezTo>
                      <a:pt x="1814" y="382"/>
                      <a:pt x="1816" y="382"/>
                      <a:pt x="1817" y="383"/>
                    </a:cubicBezTo>
                    <a:cubicBezTo>
                      <a:pt x="1820" y="385"/>
                      <a:pt x="1822" y="387"/>
                      <a:pt x="1825" y="389"/>
                    </a:cubicBezTo>
                    <a:cubicBezTo>
                      <a:pt x="1827" y="391"/>
                      <a:pt x="1829" y="392"/>
                      <a:pt x="1831" y="393"/>
                    </a:cubicBezTo>
                    <a:cubicBezTo>
                      <a:pt x="1835" y="396"/>
                      <a:pt x="1838" y="399"/>
                      <a:pt x="1842" y="401"/>
                    </a:cubicBezTo>
                    <a:cubicBezTo>
                      <a:pt x="1844" y="403"/>
                      <a:pt x="1846" y="404"/>
                      <a:pt x="1849" y="406"/>
                    </a:cubicBezTo>
                    <a:cubicBezTo>
                      <a:pt x="1852" y="408"/>
                      <a:pt x="1855" y="411"/>
                      <a:pt x="1859" y="413"/>
                    </a:cubicBezTo>
                    <a:cubicBezTo>
                      <a:pt x="1861" y="415"/>
                      <a:pt x="1863" y="416"/>
                      <a:pt x="1866" y="418"/>
                    </a:cubicBezTo>
                    <a:cubicBezTo>
                      <a:pt x="1868" y="420"/>
                      <a:pt x="1871" y="422"/>
                      <a:pt x="1874" y="424"/>
                    </a:cubicBezTo>
                    <a:cubicBezTo>
                      <a:pt x="1877" y="426"/>
                      <a:pt x="1880" y="428"/>
                      <a:pt x="1883" y="430"/>
                    </a:cubicBezTo>
                    <a:cubicBezTo>
                      <a:pt x="1885" y="431"/>
                      <a:pt x="1887" y="433"/>
                      <a:pt x="1888" y="434"/>
                    </a:cubicBezTo>
                    <a:cubicBezTo>
                      <a:pt x="1891" y="436"/>
                      <a:pt x="1894" y="437"/>
                      <a:pt x="1896" y="439"/>
                    </a:cubicBezTo>
                    <a:cubicBezTo>
                      <a:pt x="1909" y="447"/>
                      <a:pt x="1921" y="455"/>
                      <a:pt x="1934" y="463"/>
                    </a:cubicBezTo>
                    <a:cubicBezTo>
                      <a:pt x="1945" y="469"/>
                      <a:pt x="1956" y="476"/>
                      <a:pt x="1967" y="482"/>
                    </a:cubicBezTo>
                    <a:cubicBezTo>
                      <a:pt x="1955" y="473"/>
                      <a:pt x="1943" y="465"/>
                      <a:pt x="1931" y="455"/>
                    </a:cubicBezTo>
                    <a:cubicBezTo>
                      <a:pt x="1927" y="453"/>
                      <a:pt x="1923" y="451"/>
                      <a:pt x="1919" y="448"/>
                    </a:cubicBezTo>
                    <a:cubicBezTo>
                      <a:pt x="1918" y="447"/>
                      <a:pt x="1916" y="446"/>
                      <a:pt x="1914" y="445"/>
                    </a:cubicBezTo>
                    <a:cubicBezTo>
                      <a:pt x="1910" y="443"/>
                      <a:pt x="1906" y="440"/>
                      <a:pt x="1902" y="437"/>
                    </a:cubicBezTo>
                    <a:cubicBezTo>
                      <a:pt x="1900" y="435"/>
                      <a:pt x="1897" y="434"/>
                      <a:pt x="1894" y="432"/>
                    </a:cubicBezTo>
                    <a:cubicBezTo>
                      <a:pt x="1891" y="430"/>
                      <a:pt x="1888" y="428"/>
                      <a:pt x="1885" y="426"/>
                    </a:cubicBezTo>
                    <a:cubicBezTo>
                      <a:pt x="1882" y="423"/>
                      <a:pt x="1878" y="421"/>
                      <a:pt x="1875" y="419"/>
                    </a:cubicBezTo>
                    <a:cubicBezTo>
                      <a:pt x="1872" y="417"/>
                      <a:pt x="1870" y="415"/>
                      <a:pt x="1868" y="414"/>
                    </a:cubicBezTo>
                    <a:cubicBezTo>
                      <a:pt x="1864" y="411"/>
                      <a:pt x="1860" y="408"/>
                      <a:pt x="1856" y="406"/>
                    </a:cubicBezTo>
                    <a:cubicBezTo>
                      <a:pt x="1854" y="404"/>
                      <a:pt x="1852" y="403"/>
                      <a:pt x="1850" y="401"/>
                    </a:cubicBezTo>
                    <a:cubicBezTo>
                      <a:pt x="1846" y="398"/>
                      <a:pt x="1842" y="395"/>
                      <a:pt x="1838" y="393"/>
                    </a:cubicBezTo>
                    <a:cubicBezTo>
                      <a:pt x="1836" y="391"/>
                      <a:pt x="1834" y="390"/>
                      <a:pt x="1832" y="388"/>
                    </a:cubicBezTo>
                    <a:cubicBezTo>
                      <a:pt x="1828" y="385"/>
                      <a:pt x="1824" y="383"/>
                      <a:pt x="1820" y="380"/>
                    </a:cubicBezTo>
                    <a:cubicBezTo>
                      <a:pt x="1820" y="379"/>
                      <a:pt x="1819" y="379"/>
                      <a:pt x="1819" y="379"/>
                    </a:cubicBezTo>
                    <a:cubicBezTo>
                      <a:pt x="1818" y="378"/>
                      <a:pt x="1816" y="377"/>
                      <a:pt x="1814" y="375"/>
                    </a:cubicBezTo>
                    <a:cubicBezTo>
                      <a:pt x="1810" y="372"/>
                      <a:pt x="1805" y="369"/>
                      <a:pt x="1801" y="366"/>
                    </a:cubicBezTo>
                    <a:cubicBezTo>
                      <a:pt x="1799" y="365"/>
                      <a:pt x="1797" y="364"/>
                      <a:pt x="1796" y="362"/>
                    </a:cubicBezTo>
                    <a:cubicBezTo>
                      <a:pt x="1791" y="359"/>
                      <a:pt x="1787" y="356"/>
                      <a:pt x="1782" y="353"/>
                    </a:cubicBezTo>
                    <a:cubicBezTo>
                      <a:pt x="1780" y="351"/>
                      <a:pt x="1779" y="350"/>
                      <a:pt x="1777" y="349"/>
                    </a:cubicBezTo>
                    <a:cubicBezTo>
                      <a:pt x="1746" y="327"/>
                      <a:pt x="1711" y="303"/>
                      <a:pt x="1671" y="277"/>
                    </a:cubicBezTo>
                    <a:moveTo>
                      <a:pt x="232" y="256"/>
                    </a:moveTo>
                    <a:cubicBezTo>
                      <a:pt x="211" y="272"/>
                      <a:pt x="192" y="288"/>
                      <a:pt x="174" y="303"/>
                    </a:cubicBezTo>
                    <a:cubicBezTo>
                      <a:pt x="175" y="304"/>
                      <a:pt x="177" y="304"/>
                      <a:pt x="178" y="305"/>
                    </a:cubicBezTo>
                    <a:cubicBezTo>
                      <a:pt x="196" y="290"/>
                      <a:pt x="215" y="275"/>
                      <a:pt x="236" y="260"/>
                    </a:cubicBezTo>
                    <a:cubicBezTo>
                      <a:pt x="235" y="259"/>
                      <a:pt x="233" y="257"/>
                      <a:pt x="232" y="256"/>
                    </a:cubicBezTo>
                    <a:moveTo>
                      <a:pt x="1525" y="191"/>
                    </a:moveTo>
                    <a:cubicBezTo>
                      <a:pt x="1523" y="191"/>
                      <a:pt x="1521" y="192"/>
                      <a:pt x="1520" y="193"/>
                    </a:cubicBezTo>
                    <a:cubicBezTo>
                      <a:pt x="1572" y="222"/>
                      <a:pt x="1618" y="249"/>
                      <a:pt x="1658" y="275"/>
                    </a:cubicBezTo>
                    <a:cubicBezTo>
                      <a:pt x="1660" y="274"/>
                      <a:pt x="1662" y="273"/>
                      <a:pt x="1663" y="272"/>
                    </a:cubicBezTo>
                    <a:cubicBezTo>
                      <a:pt x="1622" y="246"/>
                      <a:pt x="1577" y="219"/>
                      <a:pt x="1525" y="191"/>
                    </a:cubicBezTo>
                    <a:moveTo>
                      <a:pt x="533" y="82"/>
                    </a:moveTo>
                    <a:cubicBezTo>
                      <a:pt x="526" y="84"/>
                      <a:pt x="519" y="87"/>
                      <a:pt x="512" y="91"/>
                    </a:cubicBezTo>
                    <a:cubicBezTo>
                      <a:pt x="511" y="91"/>
                      <a:pt x="511" y="91"/>
                      <a:pt x="511" y="91"/>
                    </a:cubicBezTo>
                    <a:cubicBezTo>
                      <a:pt x="510" y="91"/>
                      <a:pt x="510" y="91"/>
                      <a:pt x="510" y="91"/>
                    </a:cubicBezTo>
                    <a:cubicBezTo>
                      <a:pt x="507" y="93"/>
                      <a:pt x="504" y="94"/>
                      <a:pt x="501" y="95"/>
                    </a:cubicBezTo>
                    <a:cubicBezTo>
                      <a:pt x="500" y="96"/>
                      <a:pt x="499" y="97"/>
                      <a:pt x="497" y="97"/>
                    </a:cubicBezTo>
                    <a:cubicBezTo>
                      <a:pt x="495" y="98"/>
                      <a:pt x="492" y="100"/>
                      <a:pt x="489" y="101"/>
                    </a:cubicBezTo>
                    <a:cubicBezTo>
                      <a:pt x="452" y="118"/>
                      <a:pt x="416" y="137"/>
                      <a:pt x="379" y="159"/>
                    </a:cubicBezTo>
                    <a:cubicBezTo>
                      <a:pt x="328" y="188"/>
                      <a:pt x="281" y="220"/>
                      <a:pt x="239" y="251"/>
                    </a:cubicBezTo>
                    <a:cubicBezTo>
                      <a:pt x="240" y="253"/>
                      <a:pt x="241" y="254"/>
                      <a:pt x="242" y="255"/>
                    </a:cubicBezTo>
                    <a:cubicBezTo>
                      <a:pt x="284" y="224"/>
                      <a:pt x="331" y="192"/>
                      <a:pt x="381" y="163"/>
                    </a:cubicBezTo>
                    <a:cubicBezTo>
                      <a:pt x="417" y="142"/>
                      <a:pt x="456" y="121"/>
                      <a:pt x="498" y="102"/>
                    </a:cubicBezTo>
                    <a:cubicBezTo>
                      <a:pt x="501" y="101"/>
                      <a:pt x="503" y="100"/>
                      <a:pt x="506" y="99"/>
                    </a:cubicBezTo>
                    <a:cubicBezTo>
                      <a:pt x="508" y="98"/>
                      <a:pt x="509" y="97"/>
                      <a:pt x="511" y="96"/>
                    </a:cubicBezTo>
                    <a:cubicBezTo>
                      <a:pt x="514" y="95"/>
                      <a:pt x="517" y="94"/>
                      <a:pt x="520" y="93"/>
                    </a:cubicBezTo>
                    <a:cubicBezTo>
                      <a:pt x="520" y="93"/>
                      <a:pt x="520" y="92"/>
                      <a:pt x="521" y="92"/>
                    </a:cubicBezTo>
                    <a:cubicBezTo>
                      <a:pt x="525" y="89"/>
                      <a:pt x="529" y="85"/>
                      <a:pt x="533" y="82"/>
                    </a:cubicBezTo>
                    <a:moveTo>
                      <a:pt x="1277" y="71"/>
                    </a:moveTo>
                    <a:cubicBezTo>
                      <a:pt x="1275" y="72"/>
                      <a:pt x="1273" y="73"/>
                      <a:pt x="1271" y="74"/>
                    </a:cubicBezTo>
                    <a:cubicBezTo>
                      <a:pt x="1279" y="77"/>
                      <a:pt x="1287" y="81"/>
                      <a:pt x="1294" y="84"/>
                    </a:cubicBezTo>
                    <a:cubicBezTo>
                      <a:pt x="1377" y="120"/>
                      <a:pt x="1449" y="155"/>
                      <a:pt x="1512" y="189"/>
                    </a:cubicBezTo>
                    <a:cubicBezTo>
                      <a:pt x="1513" y="188"/>
                      <a:pt x="1515" y="187"/>
                      <a:pt x="1516" y="186"/>
                    </a:cubicBezTo>
                    <a:cubicBezTo>
                      <a:pt x="1453" y="152"/>
                      <a:pt x="1381" y="116"/>
                      <a:pt x="1296" y="80"/>
                    </a:cubicBezTo>
                    <a:cubicBezTo>
                      <a:pt x="1290" y="77"/>
                      <a:pt x="1283" y="74"/>
                      <a:pt x="1277" y="71"/>
                    </a:cubicBezTo>
                    <a:moveTo>
                      <a:pt x="627" y="47"/>
                    </a:moveTo>
                    <a:cubicBezTo>
                      <a:pt x="619" y="50"/>
                      <a:pt x="611" y="52"/>
                      <a:pt x="603" y="55"/>
                    </a:cubicBezTo>
                    <a:cubicBezTo>
                      <a:pt x="584" y="61"/>
                      <a:pt x="565" y="69"/>
                      <a:pt x="546" y="76"/>
                    </a:cubicBezTo>
                    <a:cubicBezTo>
                      <a:pt x="542" y="80"/>
                      <a:pt x="538" y="83"/>
                      <a:pt x="534" y="87"/>
                    </a:cubicBezTo>
                    <a:cubicBezTo>
                      <a:pt x="565" y="72"/>
                      <a:pt x="596" y="59"/>
                      <a:pt x="627" y="47"/>
                    </a:cubicBezTo>
                    <a:moveTo>
                      <a:pt x="850" y="3"/>
                    </a:moveTo>
                    <a:cubicBezTo>
                      <a:pt x="830" y="4"/>
                      <a:pt x="811" y="7"/>
                      <a:pt x="791" y="9"/>
                    </a:cubicBezTo>
                    <a:cubicBezTo>
                      <a:pt x="769" y="13"/>
                      <a:pt x="748" y="16"/>
                      <a:pt x="727" y="21"/>
                    </a:cubicBezTo>
                    <a:cubicBezTo>
                      <a:pt x="718" y="23"/>
                      <a:pt x="709" y="26"/>
                      <a:pt x="700" y="28"/>
                    </a:cubicBezTo>
                    <a:cubicBezTo>
                      <a:pt x="695" y="31"/>
                      <a:pt x="691" y="33"/>
                      <a:pt x="687" y="36"/>
                    </a:cubicBezTo>
                    <a:cubicBezTo>
                      <a:pt x="692" y="34"/>
                      <a:pt x="696" y="33"/>
                      <a:pt x="700" y="32"/>
                    </a:cubicBezTo>
                    <a:cubicBezTo>
                      <a:pt x="751" y="20"/>
                      <a:pt x="803" y="12"/>
                      <a:pt x="858" y="8"/>
                    </a:cubicBezTo>
                    <a:cubicBezTo>
                      <a:pt x="855" y="6"/>
                      <a:pt x="853" y="5"/>
                      <a:pt x="850" y="3"/>
                    </a:cubicBezTo>
                    <a:moveTo>
                      <a:pt x="922" y="0"/>
                    </a:moveTo>
                    <a:cubicBezTo>
                      <a:pt x="900" y="0"/>
                      <a:pt x="878" y="1"/>
                      <a:pt x="857" y="2"/>
                    </a:cubicBezTo>
                    <a:cubicBezTo>
                      <a:pt x="859" y="4"/>
                      <a:pt x="862" y="6"/>
                      <a:pt x="865" y="7"/>
                    </a:cubicBezTo>
                    <a:cubicBezTo>
                      <a:pt x="884" y="6"/>
                      <a:pt x="904" y="6"/>
                      <a:pt x="924" y="6"/>
                    </a:cubicBezTo>
                    <a:cubicBezTo>
                      <a:pt x="1030" y="6"/>
                      <a:pt x="1144" y="24"/>
                      <a:pt x="1262" y="71"/>
                    </a:cubicBezTo>
                    <a:cubicBezTo>
                      <a:pt x="1264" y="70"/>
                      <a:pt x="1265" y="68"/>
                      <a:pt x="1267" y="67"/>
                    </a:cubicBezTo>
                    <a:cubicBezTo>
                      <a:pt x="1154" y="23"/>
                      <a:pt x="1039" y="0"/>
                      <a:pt x="9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6" name="Freeform 16">
                <a:extLst>
                  <a:ext uri="{FF2B5EF4-FFF2-40B4-BE49-F238E27FC236}">
                    <a16:creationId xmlns:a16="http://schemas.microsoft.com/office/drawing/2014/main" id="{2AD0801D-F4ED-441A-B54F-70CD1EBC16E5}"/>
                  </a:ext>
                </a:extLst>
              </p:cNvPr>
              <p:cNvSpPr>
                <a:spLocks noEditPoints="1"/>
              </p:cNvSpPr>
              <p:nvPr/>
            </p:nvSpPr>
            <p:spPr bwMode="auto">
              <a:xfrm>
                <a:off x="4" y="1267"/>
                <a:ext cx="5754" cy="1087"/>
              </a:xfrm>
              <a:custGeom>
                <a:avLst/>
                <a:gdLst>
                  <a:gd name="T0" fmla="*/ 2182 w 3003"/>
                  <a:gd name="T1" fmla="*/ 566 h 566"/>
                  <a:gd name="T2" fmla="*/ 2268 w 3003"/>
                  <a:gd name="T3" fmla="*/ 562 h 566"/>
                  <a:gd name="T4" fmla="*/ 2182 w 3003"/>
                  <a:gd name="T5" fmla="*/ 562 h 566"/>
                  <a:gd name="T6" fmla="*/ 2267 w 3003"/>
                  <a:gd name="T7" fmla="*/ 557 h 566"/>
                  <a:gd name="T8" fmla="*/ 2431 w 3003"/>
                  <a:gd name="T9" fmla="*/ 538 h 566"/>
                  <a:gd name="T10" fmla="*/ 2062 w 3003"/>
                  <a:gd name="T11" fmla="*/ 547 h 566"/>
                  <a:gd name="T12" fmla="*/ 2032 w 3003"/>
                  <a:gd name="T13" fmla="*/ 530 h 566"/>
                  <a:gd name="T14" fmla="*/ 2039 w 3003"/>
                  <a:gd name="T15" fmla="*/ 533 h 566"/>
                  <a:gd name="T16" fmla="*/ 2027 w 3003"/>
                  <a:gd name="T17" fmla="*/ 532 h 566"/>
                  <a:gd name="T18" fmla="*/ 4 w 3003"/>
                  <a:gd name="T19" fmla="*/ 518 h 566"/>
                  <a:gd name="T20" fmla="*/ 4 w 3003"/>
                  <a:gd name="T21" fmla="*/ 518 h 566"/>
                  <a:gd name="T22" fmla="*/ 2428 w 3003"/>
                  <a:gd name="T23" fmla="*/ 544 h 566"/>
                  <a:gd name="T24" fmla="*/ 3000 w 3003"/>
                  <a:gd name="T25" fmla="*/ 350 h 566"/>
                  <a:gd name="T26" fmla="*/ 3003 w 3003"/>
                  <a:gd name="T27" fmla="*/ 354 h 566"/>
                  <a:gd name="T28" fmla="*/ 4 w 3003"/>
                  <a:gd name="T29" fmla="*/ 518 h 566"/>
                  <a:gd name="T30" fmla="*/ 186 w 3003"/>
                  <a:gd name="T31" fmla="*/ 335 h 566"/>
                  <a:gd name="T32" fmla="*/ 198 w 3003"/>
                  <a:gd name="T33" fmla="*/ 331 h 566"/>
                  <a:gd name="T34" fmla="*/ 1694 w 3003"/>
                  <a:gd name="T35" fmla="*/ 281 h 566"/>
                  <a:gd name="T36" fmla="*/ 1797 w 3003"/>
                  <a:gd name="T37" fmla="*/ 364 h 566"/>
                  <a:gd name="T38" fmla="*/ 1828 w 3003"/>
                  <a:gd name="T39" fmla="*/ 390 h 566"/>
                  <a:gd name="T40" fmla="*/ 1851 w 3003"/>
                  <a:gd name="T41" fmla="*/ 408 h 566"/>
                  <a:gd name="T42" fmla="*/ 1868 w 3003"/>
                  <a:gd name="T43" fmla="*/ 422 h 566"/>
                  <a:gd name="T44" fmla="*/ 1894 w 3003"/>
                  <a:gd name="T45" fmla="*/ 444 h 566"/>
                  <a:gd name="T46" fmla="*/ 1919 w 3003"/>
                  <a:gd name="T47" fmla="*/ 463 h 566"/>
                  <a:gd name="T48" fmla="*/ 1967 w 3003"/>
                  <a:gd name="T49" fmla="*/ 499 h 566"/>
                  <a:gd name="T50" fmla="*/ 1953 w 3003"/>
                  <a:gd name="T51" fmla="*/ 483 h 566"/>
                  <a:gd name="T52" fmla="*/ 1929 w 3003"/>
                  <a:gd name="T53" fmla="*/ 465 h 566"/>
                  <a:gd name="T54" fmla="*/ 1904 w 3003"/>
                  <a:gd name="T55" fmla="*/ 445 h 566"/>
                  <a:gd name="T56" fmla="*/ 1875 w 3003"/>
                  <a:gd name="T57" fmla="*/ 422 h 566"/>
                  <a:gd name="T58" fmla="*/ 1857 w 3003"/>
                  <a:gd name="T59" fmla="*/ 407 h 566"/>
                  <a:gd name="T60" fmla="*/ 1834 w 3003"/>
                  <a:gd name="T61" fmla="*/ 388 h 566"/>
                  <a:gd name="T62" fmla="*/ 1802 w 3003"/>
                  <a:gd name="T63" fmla="*/ 362 h 566"/>
                  <a:gd name="T64" fmla="*/ 1553 w 3003"/>
                  <a:gd name="T65" fmla="*/ 191 h 566"/>
                  <a:gd name="T66" fmla="*/ 1687 w 3003"/>
                  <a:gd name="T67" fmla="*/ 276 h 566"/>
                  <a:gd name="T68" fmla="*/ 513 w 3003"/>
                  <a:gd name="T69" fmla="*/ 114 h 566"/>
                  <a:gd name="T70" fmla="*/ 389 w 3003"/>
                  <a:gd name="T71" fmla="*/ 183 h 566"/>
                  <a:gd name="T72" fmla="*/ 392 w 3003"/>
                  <a:gd name="T73" fmla="*/ 188 h 566"/>
                  <a:gd name="T74" fmla="*/ 1307 w 3003"/>
                  <a:gd name="T75" fmla="*/ 70 h 566"/>
                  <a:gd name="T76" fmla="*/ 1540 w 3003"/>
                  <a:gd name="T77" fmla="*/ 189 h 566"/>
                  <a:gd name="T78" fmla="*/ 1307 w 3003"/>
                  <a:gd name="T79" fmla="*/ 70 h 566"/>
                  <a:gd name="T80" fmla="*/ 534 w 3003"/>
                  <a:gd name="T81" fmla="*/ 104 h 566"/>
                  <a:gd name="T82" fmla="*/ 530 w 3003"/>
                  <a:gd name="T83" fmla="*/ 111 h 566"/>
                  <a:gd name="T84" fmla="*/ 545 w 3003"/>
                  <a:gd name="T85" fmla="*/ 104 h 566"/>
                  <a:gd name="T86" fmla="*/ 834 w 3003"/>
                  <a:gd name="T87" fmla="*/ 10 h 566"/>
                  <a:gd name="T88" fmla="*/ 712 w 3003"/>
                  <a:gd name="T89" fmla="*/ 38 h 566"/>
                  <a:gd name="T90" fmla="*/ 841 w 3003"/>
                  <a:gd name="T91" fmla="*/ 14 h 566"/>
                  <a:gd name="T92" fmla="*/ 840 w 3003"/>
                  <a:gd name="T93" fmla="*/ 9 h 566"/>
                  <a:gd name="T94" fmla="*/ 1293 w 3003"/>
                  <a:gd name="T95" fmla="*/ 69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3" h="566">
                    <a:moveTo>
                      <a:pt x="2065" y="543"/>
                    </a:moveTo>
                    <a:cubicBezTo>
                      <a:pt x="2066" y="545"/>
                      <a:pt x="2068" y="548"/>
                      <a:pt x="2070" y="550"/>
                    </a:cubicBezTo>
                    <a:cubicBezTo>
                      <a:pt x="2103" y="561"/>
                      <a:pt x="2140" y="566"/>
                      <a:pt x="2182" y="566"/>
                    </a:cubicBezTo>
                    <a:cubicBezTo>
                      <a:pt x="2182" y="566"/>
                      <a:pt x="2182" y="566"/>
                      <a:pt x="2182" y="566"/>
                    </a:cubicBezTo>
                    <a:cubicBezTo>
                      <a:pt x="2191" y="566"/>
                      <a:pt x="2201" y="566"/>
                      <a:pt x="2211" y="566"/>
                    </a:cubicBezTo>
                    <a:cubicBezTo>
                      <a:pt x="2230" y="565"/>
                      <a:pt x="2249" y="563"/>
                      <a:pt x="2268" y="562"/>
                    </a:cubicBezTo>
                    <a:cubicBezTo>
                      <a:pt x="2265" y="560"/>
                      <a:pt x="2262" y="559"/>
                      <a:pt x="2259" y="558"/>
                    </a:cubicBezTo>
                    <a:cubicBezTo>
                      <a:pt x="2243" y="559"/>
                      <a:pt x="2227" y="560"/>
                      <a:pt x="2210" y="561"/>
                    </a:cubicBezTo>
                    <a:cubicBezTo>
                      <a:pt x="2201" y="561"/>
                      <a:pt x="2191" y="562"/>
                      <a:pt x="2182" y="562"/>
                    </a:cubicBezTo>
                    <a:cubicBezTo>
                      <a:pt x="2138" y="562"/>
                      <a:pt x="2099" y="555"/>
                      <a:pt x="2065" y="543"/>
                    </a:cubicBezTo>
                    <a:moveTo>
                      <a:pt x="2431" y="538"/>
                    </a:moveTo>
                    <a:cubicBezTo>
                      <a:pt x="2378" y="546"/>
                      <a:pt x="2323" y="552"/>
                      <a:pt x="2267" y="557"/>
                    </a:cubicBezTo>
                    <a:cubicBezTo>
                      <a:pt x="2270" y="558"/>
                      <a:pt x="2273" y="560"/>
                      <a:pt x="2276" y="561"/>
                    </a:cubicBezTo>
                    <a:cubicBezTo>
                      <a:pt x="2324" y="557"/>
                      <a:pt x="2371" y="552"/>
                      <a:pt x="2417" y="545"/>
                    </a:cubicBezTo>
                    <a:cubicBezTo>
                      <a:pt x="2422" y="543"/>
                      <a:pt x="2426" y="541"/>
                      <a:pt x="2431" y="538"/>
                    </a:cubicBezTo>
                    <a:moveTo>
                      <a:pt x="2049" y="537"/>
                    </a:moveTo>
                    <a:cubicBezTo>
                      <a:pt x="2051" y="540"/>
                      <a:pt x="2054" y="543"/>
                      <a:pt x="2056" y="545"/>
                    </a:cubicBezTo>
                    <a:cubicBezTo>
                      <a:pt x="2058" y="546"/>
                      <a:pt x="2060" y="547"/>
                      <a:pt x="2062" y="547"/>
                    </a:cubicBezTo>
                    <a:cubicBezTo>
                      <a:pt x="2060" y="545"/>
                      <a:pt x="2058" y="542"/>
                      <a:pt x="2056" y="540"/>
                    </a:cubicBezTo>
                    <a:cubicBezTo>
                      <a:pt x="2054" y="539"/>
                      <a:pt x="2051" y="538"/>
                      <a:pt x="2049" y="537"/>
                    </a:cubicBezTo>
                    <a:moveTo>
                      <a:pt x="2032" y="530"/>
                    </a:moveTo>
                    <a:cubicBezTo>
                      <a:pt x="2036" y="533"/>
                      <a:pt x="2039" y="537"/>
                      <a:pt x="2042" y="540"/>
                    </a:cubicBezTo>
                    <a:cubicBezTo>
                      <a:pt x="2043" y="540"/>
                      <a:pt x="2045" y="541"/>
                      <a:pt x="2046" y="541"/>
                    </a:cubicBezTo>
                    <a:cubicBezTo>
                      <a:pt x="2044" y="539"/>
                      <a:pt x="2041" y="536"/>
                      <a:pt x="2039" y="533"/>
                    </a:cubicBezTo>
                    <a:cubicBezTo>
                      <a:pt x="2037" y="532"/>
                      <a:pt x="2034" y="531"/>
                      <a:pt x="2032" y="530"/>
                    </a:cubicBezTo>
                    <a:moveTo>
                      <a:pt x="2015" y="522"/>
                    </a:moveTo>
                    <a:cubicBezTo>
                      <a:pt x="2019" y="525"/>
                      <a:pt x="2023" y="529"/>
                      <a:pt x="2027" y="532"/>
                    </a:cubicBezTo>
                    <a:cubicBezTo>
                      <a:pt x="2025" y="529"/>
                      <a:pt x="2022" y="527"/>
                      <a:pt x="2019" y="524"/>
                    </a:cubicBezTo>
                    <a:cubicBezTo>
                      <a:pt x="2018" y="523"/>
                      <a:pt x="2017" y="522"/>
                      <a:pt x="2015" y="522"/>
                    </a:cubicBezTo>
                    <a:moveTo>
                      <a:pt x="4" y="518"/>
                    </a:moveTo>
                    <a:cubicBezTo>
                      <a:pt x="1" y="521"/>
                      <a:pt x="0" y="522"/>
                      <a:pt x="0" y="522"/>
                    </a:cubicBezTo>
                    <a:cubicBezTo>
                      <a:pt x="1" y="523"/>
                      <a:pt x="1" y="523"/>
                      <a:pt x="1" y="523"/>
                    </a:cubicBezTo>
                    <a:cubicBezTo>
                      <a:pt x="4" y="518"/>
                      <a:pt x="4" y="518"/>
                      <a:pt x="4" y="518"/>
                    </a:cubicBezTo>
                    <a:moveTo>
                      <a:pt x="2807" y="444"/>
                    </a:moveTo>
                    <a:cubicBezTo>
                      <a:pt x="2699" y="484"/>
                      <a:pt x="2575" y="516"/>
                      <a:pt x="2441" y="537"/>
                    </a:cubicBezTo>
                    <a:cubicBezTo>
                      <a:pt x="2437" y="539"/>
                      <a:pt x="2432" y="541"/>
                      <a:pt x="2428" y="544"/>
                    </a:cubicBezTo>
                    <a:cubicBezTo>
                      <a:pt x="2568" y="523"/>
                      <a:pt x="2698" y="490"/>
                      <a:pt x="2810" y="448"/>
                    </a:cubicBezTo>
                    <a:cubicBezTo>
                      <a:pt x="2809" y="446"/>
                      <a:pt x="2808" y="445"/>
                      <a:pt x="2807" y="444"/>
                    </a:cubicBezTo>
                    <a:moveTo>
                      <a:pt x="3000" y="350"/>
                    </a:moveTo>
                    <a:cubicBezTo>
                      <a:pt x="2947" y="384"/>
                      <a:pt x="2885" y="414"/>
                      <a:pt x="2815" y="441"/>
                    </a:cubicBezTo>
                    <a:cubicBezTo>
                      <a:pt x="2816" y="442"/>
                      <a:pt x="2818" y="443"/>
                      <a:pt x="2819" y="445"/>
                    </a:cubicBezTo>
                    <a:cubicBezTo>
                      <a:pt x="2888" y="418"/>
                      <a:pt x="2950" y="388"/>
                      <a:pt x="3003" y="354"/>
                    </a:cubicBezTo>
                    <a:cubicBezTo>
                      <a:pt x="3000" y="350"/>
                      <a:pt x="3000" y="350"/>
                      <a:pt x="3000" y="350"/>
                    </a:cubicBezTo>
                    <a:moveTo>
                      <a:pt x="186" y="335"/>
                    </a:moveTo>
                    <a:cubicBezTo>
                      <a:pt x="85" y="423"/>
                      <a:pt x="19" y="499"/>
                      <a:pt x="4" y="518"/>
                    </a:cubicBezTo>
                    <a:cubicBezTo>
                      <a:pt x="4" y="518"/>
                      <a:pt x="5" y="519"/>
                      <a:pt x="8" y="520"/>
                    </a:cubicBezTo>
                    <a:cubicBezTo>
                      <a:pt x="25" y="500"/>
                      <a:pt x="90" y="424"/>
                      <a:pt x="191" y="337"/>
                    </a:cubicBezTo>
                    <a:cubicBezTo>
                      <a:pt x="189" y="336"/>
                      <a:pt x="188" y="335"/>
                      <a:pt x="186" y="335"/>
                    </a:cubicBezTo>
                    <a:moveTo>
                      <a:pt x="246" y="285"/>
                    </a:moveTo>
                    <a:cubicBezTo>
                      <a:pt x="227" y="300"/>
                      <a:pt x="210" y="315"/>
                      <a:pt x="193" y="329"/>
                    </a:cubicBezTo>
                    <a:cubicBezTo>
                      <a:pt x="194" y="330"/>
                      <a:pt x="196" y="330"/>
                      <a:pt x="198" y="331"/>
                    </a:cubicBezTo>
                    <a:cubicBezTo>
                      <a:pt x="214" y="317"/>
                      <a:pt x="231" y="303"/>
                      <a:pt x="250" y="288"/>
                    </a:cubicBezTo>
                    <a:cubicBezTo>
                      <a:pt x="248" y="287"/>
                      <a:pt x="247" y="286"/>
                      <a:pt x="246" y="285"/>
                    </a:cubicBezTo>
                    <a:moveTo>
                      <a:pt x="1694" y="281"/>
                    </a:moveTo>
                    <a:cubicBezTo>
                      <a:pt x="1693" y="282"/>
                      <a:pt x="1691" y="283"/>
                      <a:pt x="1689" y="284"/>
                    </a:cubicBezTo>
                    <a:cubicBezTo>
                      <a:pt x="1728" y="311"/>
                      <a:pt x="1762" y="336"/>
                      <a:pt x="1792" y="361"/>
                    </a:cubicBezTo>
                    <a:cubicBezTo>
                      <a:pt x="1794" y="362"/>
                      <a:pt x="1795" y="363"/>
                      <a:pt x="1797" y="364"/>
                    </a:cubicBezTo>
                    <a:cubicBezTo>
                      <a:pt x="1801" y="368"/>
                      <a:pt x="1806" y="372"/>
                      <a:pt x="1810" y="375"/>
                    </a:cubicBezTo>
                    <a:cubicBezTo>
                      <a:pt x="1812" y="376"/>
                      <a:pt x="1813" y="378"/>
                      <a:pt x="1815" y="379"/>
                    </a:cubicBezTo>
                    <a:cubicBezTo>
                      <a:pt x="1819" y="382"/>
                      <a:pt x="1824" y="386"/>
                      <a:pt x="1828" y="390"/>
                    </a:cubicBezTo>
                    <a:cubicBezTo>
                      <a:pt x="1830" y="391"/>
                      <a:pt x="1831" y="392"/>
                      <a:pt x="1833" y="393"/>
                    </a:cubicBezTo>
                    <a:cubicBezTo>
                      <a:pt x="1837" y="397"/>
                      <a:pt x="1841" y="400"/>
                      <a:pt x="1845" y="404"/>
                    </a:cubicBezTo>
                    <a:cubicBezTo>
                      <a:pt x="1847" y="405"/>
                      <a:pt x="1849" y="407"/>
                      <a:pt x="1851" y="408"/>
                    </a:cubicBezTo>
                    <a:cubicBezTo>
                      <a:pt x="1852" y="409"/>
                      <a:pt x="1854" y="411"/>
                      <a:pt x="1856" y="412"/>
                    </a:cubicBezTo>
                    <a:cubicBezTo>
                      <a:pt x="1858" y="414"/>
                      <a:pt x="1860" y="416"/>
                      <a:pt x="1862" y="418"/>
                    </a:cubicBezTo>
                    <a:cubicBezTo>
                      <a:pt x="1864" y="419"/>
                      <a:pt x="1866" y="421"/>
                      <a:pt x="1868" y="422"/>
                    </a:cubicBezTo>
                    <a:cubicBezTo>
                      <a:pt x="1872" y="425"/>
                      <a:pt x="1875" y="428"/>
                      <a:pt x="1879" y="431"/>
                    </a:cubicBezTo>
                    <a:cubicBezTo>
                      <a:pt x="1881" y="433"/>
                      <a:pt x="1883" y="434"/>
                      <a:pt x="1885" y="436"/>
                    </a:cubicBezTo>
                    <a:cubicBezTo>
                      <a:pt x="1888" y="439"/>
                      <a:pt x="1891" y="441"/>
                      <a:pt x="1894" y="444"/>
                    </a:cubicBezTo>
                    <a:cubicBezTo>
                      <a:pt x="1897" y="446"/>
                      <a:pt x="1899" y="448"/>
                      <a:pt x="1902" y="450"/>
                    </a:cubicBezTo>
                    <a:cubicBezTo>
                      <a:pt x="1904" y="452"/>
                      <a:pt x="1907" y="454"/>
                      <a:pt x="1910" y="456"/>
                    </a:cubicBezTo>
                    <a:cubicBezTo>
                      <a:pt x="1913" y="458"/>
                      <a:pt x="1916" y="461"/>
                      <a:pt x="1919" y="463"/>
                    </a:cubicBezTo>
                    <a:cubicBezTo>
                      <a:pt x="1920" y="464"/>
                      <a:pt x="1922" y="465"/>
                      <a:pt x="1923" y="467"/>
                    </a:cubicBezTo>
                    <a:cubicBezTo>
                      <a:pt x="1926" y="468"/>
                      <a:pt x="1928" y="470"/>
                      <a:pt x="1931" y="472"/>
                    </a:cubicBezTo>
                    <a:cubicBezTo>
                      <a:pt x="1943" y="482"/>
                      <a:pt x="1955" y="490"/>
                      <a:pt x="1967" y="499"/>
                    </a:cubicBezTo>
                    <a:cubicBezTo>
                      <a:pt x="1977" y="505"/>
                      <a:pt x="1987" y="512"/>
                      <a:pt x="1997" y="517"/>
                    </a:cubicBezTo>
                    <a:cubicBezTo>
                      <a:pt x="1986" y="509"/>
                      <a:pt x="1974" y="500"/>
                      <a:pt x="1963" y="490"/>
                    </a:cubicBezTo>
                    <a:cubicBezTo>
                      <a:pt x="1960" y="487"/>
                      <a:pt x="1956" y="485"/>
                      <a:pt x="1953" y="483"/>
                    </a:cubicBezTo>
                    <a:cubicBezTo>
                      <a:pt x="1952" y="482"/>
                      <a:pt x="1950" y="481"/>
                      <a:pt x="1948" y="480"/>
                    </a:cubicBezTo>
                    <a:cubicBezTo>
                      <a:pt x="1945" y="477"/>
                      <a:pt x="1941" y="474"/>
                      <a:pt x="1937" y="471"/>
                    </a:cubicBezTo>
                    <a:cubicBezTo>
                      <a:pt x="1934" y="469"/>
                      <a:pt x="1932" y="467"/>
                      <a:pt x="1929" y="465"/>
                    </a:cubicBezTo>
                    <a:cubicBezTo>
                      <a:pt x="1927" y="463"/>
                      <a:pt x="1924" y="461"/>
                      <a:pt x="1921" y="459"/>
                    </a:cubicBezTo>
                    <a:cubicBezTo>
                      <a:pt x="1917" y="456"/>
                      <a:pt x="1914" y="453"/>
                      <a:pt x="1911" y="451"/>
                    </a:cubicBezTo>
                    <a:cubicBezTo>
                      <a:pt x="1908" y="449"/>
                      <a:pt x="1906" y="447"/>
                      <a:pt x="1904" y="445"/>
                    </a:cubicBezTo>
                    <a:cubicBezTo>
                      <a:pt x="1900" y="442"/>
                      <a:pt x="1896" y="439"/>
                      <a:pt x="1893" y="436"/>
                    </a:cubicBezTo>
                    <a:cubicBezTo>
                      <a:pt x="1891" y="435"/>
                      <a:pt x="1889" y="433"/>
                      <a:pt x="1887" y="432"/>
                    </a:cubicBezTo>
                    <a:cubicBezTo>
                      <a:pt x="1883" y="428"/>
                      <a:pt x="1879" y="425"/>
                      <a:pt x="1875" y="422"/>
                    </a:cubicBezTo>
                    <a:cubicBezTo>
                      <a:pt x="1873" y="420"/>
                      <a:pt x="1871" y="419"/>
                      <a:pt x="1870" y="417"/>
                    </a:cubicBezTo>
                    <a:cubicBezTo>
                      <a:pt x="1866" y="414"/>
                      <a:pt x="1862" y="411"/>
                      <a:pt x="1859" y="408"/>
                    </a:cubicBezTo>
                    <a:cubicBezTo>
                      <a:pt x="1858" y="408"/>
                      <a:pt x="1858" y="408"/>
                      <a:pt x="1857" y="407"/>
                    </a:cubicBezTo>
                    <a:cubicBezTo>
                      <a:pt x="1855" y="406"/>
                      <a:pt x="1854" y="404"/>
                      <a:pt x="1852" y="403"/>
                    </a:cubicBezTo>
                    <a:cubicBezTo>
                      <a:pt x="1848" y="399"/>
                      <a:pt x="1843" y="396"/>
                      <a:pt x="1839" y="392"/>
                    </a:cubicBezTo>
                    <a:cubicBezTo>
                      <a:pt x="1837" y="391"/>
                      <a:pt x="1836" y="390"/>
                      <a:pt x="1834" y="388"/>
                    </a:cubicBezTo>
                    <a:cubicBezTo>
                      <a:pt x="1830" y="385"/>
                      <a:pt x="1825" y="381"/>
                      <a:pt x="1821" y="377"/>
                    </a:cubicBezTo>
                    <a:cubicBezTo>
                      <a:pt x="1819" y="376"/>
                      <a:pt x="1818" y="375"/>
                      <a:pt x="1816" y="374"/>
                    </a:cubicBezTo>
                    <a:cubicBezTo>
                      <a:pt x="1811" y="370"/>
                      <a:pt x="1807" y="366"/>
                      <a:pt x="1802" y="362"/>
                    </a:cubicBezTo>
                    <a:cubicBezTo>
                      <a:pt x="1801" y="361"/>
                      <a:pt x="1799" y="360"/>
                      <a:pt x="1798" y="359"/>
                    </a:cubicBezTo>
                    <a:cubicBezTo>
                      <a:pt x="1767" y="334"/>
                      <a:pt x="1733" y="308"/>
                      <a:pt x="1694" y="281"/>
                    </a:cubicBezTo>
                    <a:moveTo>
                      <a:pt x="1553" y="191"/>
                    </a:moveTo>
                    <a:cubicBezTo>
                      <a:pt x="1551" y="192"/>
                      <a:pt x="1550" y="193"/>
                      <a:pt x="1548" y="194"/>
                    </a:cubicBezTo>
                    <a:cubicBezTo>
                      <a:pt x="1598" y="223"/>
                      <a:pt x="1643" y="251"/>
                      <a:pt x="1682" y="279"/>
                    </a:cubicBezTo>
                    <a:cubicBezTo>
                      <a:pt x="1684" y="278"/>
                      <a:pt x="1685" y="277"/>
                      <a:pt x="1687" y="276"/>
                    </a:cubicBezTo>
                    <a:cubicBezTo>
                      <a:pt x="1647" y="249"/>
                      <a:pt x="1603" y="220"/>
                      <a:pt x="1553" y="191"/>
                    </a:cubicBezTo>
                    <a:moveTo>
                      <a:pt x="519" y="111"/>
                    </a:moveTo>
                    <a:cubicBezTo>
                      <a:pt x="517" y="112"/>
                      <a:pt x="515" y="113"/>
                      <a:pt x="513" y="114"/>
                    </a:cubicBezTo>
                    <a:cubicBezTo>
                      <a:pt x="511" y="115"/>
                      <a:pt x="510" y="115"/>
                      <a:pt x="508" y="116"/>
                    </a:cubicBezTo>
                    <a:cubicBezTo>
                      <a:pt x="506" y="117"/>
                      <a:pt x="503" y="119"/>
                      <a:pt x="501" y="120"/>
                    </a:cubicBezTo>
                    <a:cubicBezTo>
                      <a:pt x="464" y="139"/>
                      <a:pt x="426" y="160"/>
                      <a:pt x="389" y="183"/>
                    </a:cubicBezTo>
                    <a:cubicBezTo>
                      <a:pt x="340" y="215"/>
                      <a:pt x="294" y="248"/>
                      <a:pt x="252" y="280"/>
                    </a:cubicBezTo>
                    <a:cubicBezTo>
                      <a:pt x="253" y="281"/>
                      <a:pt x="255" y="282"/>
                      <a:pt x="256" y="283"/>
                    </a:cubicBezTo>
                    <a:cubicBezTo>
                      <a:pt x="297" y="251"/>
                      <a:pt x="343" y="218"/>
                      <a:pt x="392" y="188"/>
                    </a:cubicBezTo>
                    <a:cubicBezTo>
                      <a:pt x="426" y="166"/>
                      <a:pt x="464" y="144"/>
                      <a:pt x="504" y="124"/>
                    </a:cubicBezTo>
                    <a:cubicBezTo>
                      <a:pt x="509" y="119"/>
                      <a:pt x="514" y="115"/>
                      <a:pt x="519" y="111"/>
                    </a:cubicBezTo>
                    <a:moveTo>
                      <a:pt x="1307" y="70"/>
                    </a:moveTo>
                    <a:cubicBezTo>
                      <a:pt x="1306" y="71"/>
                      <a:pt x="1304" y="72"/>
                      <a:pt x="1302" y="73"/>
                    </a:cubicBezTo>
                    <a:cubicBezTo>
                      <a:pt x="1305" y="74"/>
                      <a:pt x="1307" y="75"/>
                      <a:pt x="1310" y="76"/>
                    </a:cubicBezTo>
                    <a:cubicBezTo>
                      <a:pt x="1399" y="114"/>
                      <a:pt x="1474" y="152"/>
                      <a:pt x="1540" y="189"/>
                    </a:cubicBezTo>
                    <a:cubicBezTo>
                      <a:pt x="1542" y="188"/>
                      <a:pt x="1543" y="188"/>
                      <a:pt x="1545" y="187"/>
                    </a:cubicBezTo>
                    <a:cubicBezTo>
                      <a:pt x="1479" y="149"/>
                      <a:pt x="1402" y="110"/>
                      <a:pt x="1311" y="72"/>
                    </a:cubicBezTo>
                    <a:cubicBezTo>
                      <a:pt x="1310" y="71"/>
                      <a:pt x="1309" y="70"/>
                      <a:pt x="1307" y="70"/>
                    </a:cubicBezTo>
                    <a:moveTo>
                      <a:pt x="651" y="56"/>
                    </a:moveTo>
                    <a:cubicBezTo>
                      <a:pt x="643" y="58"/>
                      <a:pt x="635" y="61"/>
                      <a:pt x="627" y="64"/>
                    </a:cubicBezTo>
                    <a:cubicBezTo>
                      <a:pt x="596" y="76"/>
                      <a:pt x="565" y="89"/>
                      <a:pt x="534" y="104"/>
                    </a:cubicBezTo>
                    <a:cubicBezTo>
                      <a:pt x="529" y="108"/>
                      <a:pt x="524" y="112"/>
                      <a:pt x="519" y="116"/>
                    </a:cubicBezTo>
                    <a:cubicBezTo>
                      <a:pt x="520" y="116"/>
                      <a:pt x="521" y="115"/>
                      <a:pt x="522" y="115"/>
                    </a:cubicBezTo>
                    <a:cubicBezTo>
                      <a:pt x="525" y="114"/>
                      <a:pt x="527" y="112"/>
                      <a:pt x="530" y="111"/>
                    </a:cubicBezTo>
                    <a:cubicBezTo>
                      <a:pt x="531" y="111"/>
                      <a:pt x="532" y="110"/>
                      <a:pt x="533" y="110"/>
                    </a:cubicBezTo>
                    <a:cubicBezTo>
                      <a:pt x="536" y="108"/>
                      <a:pt x="539" y="107"/>
                      <a:pt x="542" y="105"/>
                    </a:cubicBezTo>
                    <a:cubicBezTo>
                      <a:pt x="543" y="105"/>
                      <a:pt x="544" y="105"/>
                      <a:pt x="545" y="104"/>
                    </a:cubicBezTo>
                    <a:cubicBezTo>
                      <a:pt x="547" y="103"/>
                      <a:pt x="550" y="102"/>
                      <a:pt x="552" y="101"/>
                    </a:cubicBezTo>
                    <a:cubicBezTo>
                      <a:pt x="585" y="84"/>
                      <a:pt x="618" y="69"/>
                      <a:pt x="651" y="56"/>
                    </a:cubicBezTo>
                    <a:moveTo>
                      <a:pt x="834" y="10"/>
                    </a:moveTo>
                    <a:cubicBezTo>
                      <a:pt x="825" y="11"/>
                      <a:pt x="816" y="13"/>
                      <a:pt x="807" y="14"/>
                    </a:cubicBezTo>
                    <a:cubicBezTo>
                      <a:pt x="789" y="17"/>
                      <a:pt x="771" y="21"/>
                      <a:pt x="753" y="25"/>
                    </a:cubicBezTo>
                    <a:cubicBezTo>
                      <a:pt x="739" y="30"/>
                      <a:pt x="726" y="34"/>
                      <a:pt x="712" y="38"/>
                    </a:cubicBezTo>
                    <a:cubicBezTo>
                      <a:pt x="708" y="41"/>
                      <a:pt x="704" y="43"/>
                      <a:pt x="700" y="45"/>
                    </a:cubicBezTo>
                    <a:cubicBezTo>
                      <a:pt x="709" y="43"/>
                      <a:pt x="718" y="40"/>
                      <a:pt x="727" y="38"/>
                    </a:cubicBezTo>
                    <a:cubicBezTo>
                      <a:pt x="764" y="28"/>
                      <a:pt x="802" y="20"/>
                      <a:pt x="841" y="14"/>
                    </a:cubicBezTo>
                    <a:cubicBezTo>
                      <a:pt x="839" y="13"/>
                      <a:pt x="836" y="11"/>
                      <a:pt x="834" y="10"/>
                    </a:cubicBezTo>
                    <a:moveTo>
                      <a:pt x="966" y="0"/>
                    </a:moveTo>
                    <a:cubicBezTo>
                      <a:pt x="924" y="0"/>
                      <a:pt x="882" y="3"/>
                      <a:pt x="840" y="9"/>
                    </a:cubicBezTo>
                    <a:cubicBezTo>
                      <a:pt x="842" y="10"/>
                      <a:pt x="845" y="12"/>
                      <a:pt x="847" y="13"/>
                    </a:cubicBezTo>
                    <a:cubicBezTo>
                      <a:pt x="886" y="8"/>
                      <a:pt x="927" y="5"/>
                      <a:pt x="968" y="5"/>
                    </a:cubicBezTo>
                    <a:cubicBezTo>
                      <a:pt x="1072" y="5"/>
                      <a:pt x="1181" y="24"/>
                      <a:pt x="1293" y="69"/>
                    </a:cubicBezTo>
                    <a:cubicBezTo>
                      <a:pt x="1295" y="68"/>
                      <a:pt x="1296" y="67"/>
                      <a:pt x="1298" y="66"/>
                    </a:cubicBezTo>
                    <a:cubicBezTo>
                      <a:pt x="1190" y="22"/>
                      <a:pt x="1079" y="0"/>
                      <a:pt x="9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7" name="Freeform 17">
                <a:extLst>
                  <a:ext uri="{FF2B5EF4-FFF2-40B4-BE49-F238E27FC236}">
                    <a16:creationId xmlns:a16="http://schemas.microsoft.com/office/drawing/2014/main" id="{8BB4BE42-0E5F-406F-B10D-00EBE55EB084}"/>
                  </a:ext>
                </a:extLst>
              </p:cNvPr>
              <p:cNvSpPr>
                <a:spLocks noEditPoints="1"/>
              </p:cNvSpPr>
              <p:nvPr/>
            </p:nvSpPr>
            <p:spPr bwMode="auto">
              <a:xfrm>
                <a:off x="4" y="1232"/>
                <a:ext cx="5754" cy="1164"/>
              </a:xfrm>
              <a:custGeom>
                <a:avLst/>
                <a:gdLst>
                  <a:gd name="T0" fmla="*/ 2319 w 3003"/>
                  <a:gd name="T1" fmla="*/ 595 h 606"/>
                  <a:gd name="T2" fmla="*/ 2364 w 3003"/>
                  <a:gd name="T3" fmla="*/ 588 h 606"/>
                  <a:gd name="T4" fmla="*/ 2204 w 3003"/>
                  <a:gd name="T5" fmla="*/ 606 h 606"/>
                  <a:gd name="T6" fmla="*/ 2316 w 3003"/>
                  <a:gd name="T7" fmla="*/ 598 h 606"/>
                  <a:gd name="T8" fmla="*/ 2205 w 3003"/>
                  <a:gd name="T9" fmla="*/ 602 h 606"/>
                  <a:gd name="T10" fmla="*/ 2072 w 3003"/>
                  <a:gd name="T11" fmla="*/ 580 h 606"/>
                  <a:gd name="T12" fmla="*/ 2063 w 3003"/>
                  <a:gd name="T13" fmla="*/ 570 h 606"/>
                  <a:gd name="T14" fmla="*/ 2050 w 3003"/>
                  <a:gd name="T15" fmla="*/ 564 h 606"/>
                  <a:gd name="T16" fmla="*/ 0 w 3003"/>
                  <a:gd name="T17" fmla="*/ 575 h 606"/>
                  <a:gd name="T18" fmla="*/ 19 w 3003"/>
                  <a:gd name="T19" fmla="*/ 552 h 606"/>
                  <a:gd name="T20" fmla="*/ 2366 w 3003"/>
                  <a:gd name="T21" fmla="*/ 590 h 606"/>
                  <a:gd name="T22" fmla="*/ 2813 w 3003"/>
                  <a:gd name="T23" fmla="*/ 469 h 606"/>
                  <a:gd name="T24" fmla="*/ 2825 w 3003"/>
                  <a:gd name="T25" fmla="*/ 469 h 606"/>
                  <a:gd name="T26" fmla="*/ 205 w 3003"/>
                  <a:gd name="T27" fmla="*/ 361 h 606"/>
                  <a:gd name="T28" fmla="*/ 210 w 3003"/>
                  <a:gd name="T29" fmla="*/ 364 h 606"/>
                  <a:gd name="T30" fmla="*/ 212 w 3003"/>
                  <a:gd name="T31" fmla="*/ 356 h 606"/>
                  <a:gd name="T32" fmla="*/ 259 w 3003"/>
                  <a:gd name="T33" fmla="*/ 315 h 606"/>
                  <a:gd name="T34" fmla="*/ 1813 w 3003"/>
                  <a:gd name="T35" fmla="*/ 371 h 606"/>
                  <a:gd name="T36" fmla="*/ 1835 w 3003"/>
                  <a:gd name="T37" fmla="*/ 391 h 606"/>
                  <a:gd name="T38" fmla="*/ 1866 w 3003"/>
                  <a:gd name="T39" fmla="*/ 419 h 606"/>
                  <a:gd name="T40" fmla="*/ 1887 w 3003"/>
                  <a:gd name="T41" fmla="*/ 439 h 606"/>
                  <a:gd name="T42" fmla="*/ 1904 w 3003"/>
                  <a:gd name="T43" fmla="*/ 455 h 606"/>
                  <a:gd name="T44" fmla="*/ 1930 w 3003"/>
                  <a:gd name="T45" fmla="*/ 478 h 606"/>
                  <a:gd name="T46" fmla="*/ 1952 w 3003"/>
                  <a:gd name="T47" fmla="*/ 499 h 606"/>
                  <a:gd name="T48" fmla="*/ 1997 w 3003"/>
                  <a:gd name="T49" fmla="*/ 535 h 606"/>
                  <a:gd name="T50" fmla="*/ 1985 w 3003"/>
                  <a:gd name="T51" fmla="*/ 520 h 606"/>
                  <a:gd name="T52" fmla="*/ 1963 w 3003"/>
                  <a:gd name="T53" fmla="*/ 501 h 606"/>
                  <a:gd name="T54" fmla="*/ 1939 w 3003"/>
                  <a:gd name="T55" fmla="*/ 480 h 606"/>
                  <a:gd name="T56" fmla="*/ 1911 w 3003"/>
                  <a:gd name="T57" fmla="*/ 455 h 606"/>
                  <a:gd name="T58" fmla="*/ 1892 w 3003"/>
                  <a:gd name="T59" fmla="*/ 436 h 606"/>
                  <a:gd name="T60" fmla="*/ 1872 w 3003"/>
                  <a:gd name="T61" fmla="*/ 418 h 606"/>
                  <a:gd name="T62" fmla="*/ 1841 w 3003"/>
                  <a:gd name="T63" fmla="*/ 390 h 606"/>
                  <a:gd name="T64" fmla="*/ 1818 w 3003"/>
                  <a:gd name="T65" fmla="*/ 369 h 606"/>
                  <a:gd name="T66" fmla="*/ 1576 w 3003"/>
                  <a:gd name="T67" fmla="*/ 196 h 606"/>
                  <a:gd name="T68" fmla="*/ 1581 w 3003"/>
                  <a:gd name="T69" fmla="*/ 193 h 606"/>
                  <a:gd name="T70" fmla="*/ 265 w 3003"/>
                  <a:gd name="T71" fmla="*/ 310 h 606"/>
                  <a:gd name="T72" fmla="*/ 402 w 3003"/>
                  <a:gd name="T73" fmla="*/ 213 h 606"/>
                  <a:gd name="T74" fmla="*/ 1338 w 3003"/>
                  <a:gd name="T75" fmla="*/ 70 h 606"/>
                  <a:gd name="T76" fmla="*/ 1573 w 3003"/>
                  <a:gd name="T77" fmla="*/ 189 h 606"/>
                  <a:gd name="T78" fmla="*/ 651 w 3003"/>
                  <a:gd name="T79" fmla="*/ 74 h 606"/>
                  <a:gd name="T80" fmla="*/ 543 w 3003"/>
                  <a:gd name="T81" fmla="*/ 123 h 606"/>
                  <a:gd name="T82" fmla="*/ 525 w 3003"/>
                  <a:gd name="T83" fmla="*/ 133 h 606"/>
                  <a:gd name="T84" fmla="*/ 496 w 3003"/>
                  <a:gd name="T85" fmla="*/ 155 h 606"/>
                  <a:gd name="T86" fmla="*/ 533 w 3003"/>
                  <a:gd name="T87" fmla="*/ 134 h 606"/>
                  <a:gd name="T88" fmla="*/ 552 w 3003"/>
                  <a:gd name="T89" fmla="*/ 124 h 606"/>
                  <a:gd name="T90" fmla="*/ 568 w 3003"/>
                  <a:gd name="T91" fmla="*/ 117 h 606"/>
                  <a:gd name="T92" fmla="*/ 821 w 3003"/>
                  <a:gd name="T93" fmla="*/ 20 h 606"/>
                  <a:gd name="T94" fmla="*/ 712 w 3003"/>
                  <a:gd name="T95" fmla="*/ 56 h 606"/>
                  <a:gd name="T96" fmla="*/ 821 w 3003"/>
                  <a:gd name="T97" fmla="*/ 20 h 606"/>
                  <a:gd name="T98" fmla="*/ 834 w 3003"/>
                  <a:gd name="T99" fmla="*/ 23 h 606"/>
                  <a:gd name="T100" fmla="*/ 1329 w 3003"/>
                  <a:gd name="T101" fmla="*/ 6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3" h="606">
                    <a:moveTo>
                      <a:pt x="2364" y="588"/>
                    </a:moveTo>
                    <a:cubicBezTo>
                      <a:pt x="2347" y="590"/>
                      <a:pt x="2331" y="592"/>
                      <a:pt x="2315" y="594"/>
                    </a:cubicBezTo>
                    <a:cubicBezTo>
                      <a:pt x="2316" y="594"/>
                      <a:pt x="2317" y="595"/>
                      <a:pt x="2319" y="595"/>
                    </a:cubicBezTo>
                    <a:cubicBezTo>
                      <a:pt x="2321" y="596"/>
                      <a:pt x="2324" y="597"/>
                      <a:pt x="2326" y="597"/>
                    </a:cubicBezTo>
                    <a:cubicBezTo>
                      <a:pt x="2333" y="597"/>
                      <a:pt x="2340" y="596"/>
                      <a:pt x="2347" y="595"/>
                    </a:cubicBezTo>
                    <a:cubicBezTo>
                      <a:pt x="2352" y="593"/>
                      <a:pt x="2358" y="590"/>
                      <a:pt x="2364" y="588"/>
                    </a:cubicBezTo>
                    <a:moveTo>
                      <a:pt x="2078" y="577"/>
                    </a:moveTo>
                    <a:cubicBezTo>
                      <a:pt x="2080" y="580"/>
                      <a:pt x="2082" y="583"/>
                      <a:pt x="2084" y="585"/>
                    </a:cubicBezTo>
                    <a:cubicBezTo>
                      <a:pt x="2120" y="599"/>
                      <a:pt x="2158" y="606"/>
                      <a:pt x="2204" y="606"/>
                    </a:cubicBezTo>
                    <a:cubicBezTo>
                      <a:pt x="2204" y="606"/>
                      <a:pt x="2204" y="606"/>
                      <a:pt x="2204" y="606"/>
                    </a:cubicBezTo>
                    <a:cubicBezTo>
                      <a:pt x="2214" y="606"/>
                      <a:pt x="2223" y="606"/>
                      <a:pt x="2233" y="606"/>
                    </a:cubicBezTo>
                    <a:cubicBezTo>
                      <a:pt x="2261" y="604"/>
                      <a:pt x="2289" y="601"/>
                      <a:pt x="2316" y="598"/>
                    </a:cubicBezTo>
                    <a:cubicBezTo>
                      <a:pt x="2313" y="597"/>
                      <a:pt x="2309" y="596"/>
                      <a:pt x="2305" y="595"/>
                    </a:cubicBezTo>
                    <a:cubicBezTo>
                      <a:pt x="2281" y="597"/>
                      <a:pt x="2257" y="599"/>
                      <a:pt x="2232" y="601"/>
                    </a:cubicBezTo>
                    <a:cubicBezTo>
                      <a:pt x="2223" y="601"/>
                      <a:pt x="2214" y="602"/>
                      <a:pt x="2205" y="602"/>
                    </a:cubicBezTo>
                    <a:cubicBezTo>
                      <a:pt x="2155" y="602"/>
                      <a:pt x="2115" y="593"/>
                      <a:pt x="2078" y="577"/>
                    </a:cubicBezTo>
                    <a:moveTo>
                      <a:pt x="2063" y="570"/>
                    </a:moveTo>
                    <a:cubicBezTo>
                      <a:pt x="2066" y="574"/>
                      <a:pt x="2069" y="577"/>
                      <a:pt x="2072" y="580"/>
                    </a:cubicBezTo>
                    <a:cubicBezTo>
                      <a:pt x="2073" y="581"/>
                      <a:pt x="2074" y="581"/>
                      <a:pt x="2075" y="581"/>
                    </a:cubicBezTo>
                    <a:cubicBezTo>
                      <a:pt x="2072" y="578"/>
                      <a:pt x="2070" y="576"/>
                      <a:pt x="2068" y="573"/>
                    </a:cubicBezTo>
                    <a:cubicBezTo>
                      <a:pt x="2066" y="572"/>
                      <a:pt x="2064" y="571"/>
                      <a:pt x="2063" y="570"/>
                    </a:cubicBezTo>
                    <a:moveTo>
                      <a:pt x="2047" y="562"/>
                    </a:moveTo>
                    <a:cubicBezTo>
                      <a:pt x="2050" y="565"/>
                      <a:pt x="2053" y="568"/>
                      <a:pt x="2056" y="570"/>
                    </a:cubicBezTo>
                    <a:cubicBezTo>
                      <a:pt x="2054" y="568"/>
                      <a:pt x="2052" y="566"/>
                      <a:pt x="2050" y="564"/>
                    </a:cubicBezTo>
                    <a:cubicBezTo>
                      <a:pt x="2049" y="563"/>
                      <a:pt x="2048" y="563"/>
                      <a:pt x="2047" y="562"/>
                    </a:cubicBezTo>
                    <a:moveTo>
                      <a:pt x="19" y="552"/>
                    </a:moveTo>
                    <a:cubicBezTo>
                      <a:pt x="7" y="566"/>
                      <a:pt x="0" y="575"/>
                      <a:pt x="0" y="575"/>
                    </a:cubicBezTo>
                    <a:cubicBezTo>
                      <a:pt x="4" y="578"/>
                      <a:pt x="4" y="578"/>
                      <a:pt x="4" y="578"/>
                    </a:cubicBezTo>
                    <a:cubicBezTo>
                      <a:pt x="4" y="578"/>
                      <a:pt x="11" y="569"/>
                      <a:pt x="23" y="554"/>
                    </a:cubicBezTo>
                    <a:cubicBezTo>
                      <a:pt x="22" y="553"/>
                      <a:pt x="20" y="553"/>
                      <a:pt x="19" y="552"/>
                    </a:cubicBezTo>
                    <a:moveTo>
                      <a:pt x="2813" y="469"/>
                    </a:moveTo>
                    <a:cubicBezTo>
                      <a:pt x="2693" y="518"/>
                      <a:pt x="2543" y="562"/>
                      <a:pt x="2376" y="586"/>
                    </a:cubicBezTo>
                    <a:cubicBezTo>
                      <a:pt x="2373" y="588"/>
                      <a:pt x="2369" y="589"/>
                      <a:pt x="2366" y="590"/>
                    </a:cubicBezTo>
                    <a:cubicBezTo>
                      <a:pt x="2364" y="591"/>
                      <a:pt x="2362" y="592"/>
                      <a:pt x="2359" y="593"/>
                    </a:cubicBezTo>
                    <a:cubicBezTo>
                      <a:pt x="2534" y="570"/>
                      <a:pt x="2692" y="523"/>
                      <a:pt x="2816" y="472"/>
                    </a:cubicBezTo>
                    <a:cubicBezTo>
                      <a:pt x="2815" y="471"/>
                      <a:pt x="2814" y="470"/>
                      <a:pt x="2813" y="469"/>
                    </a:cubicBezTo>
                    <a:moveTo>
                      <a:pt x="3000" y="375"/>
                    </a:moveTo>
                    <a:cubicBezTo>
                      <a:pt x="2954" y="404"/>
                      <a:pt x="2893" y="435"/>
                      <a:pt x="2821" y="465"/>
                    </a:cubicBezTo>
                    <a:cubicBezTo>
                      <a:pt x="2822" y="466"/>
                      <a:pt x="2823" y="468"/>
                      <a:pt x="2825" y="469"/>
                    </a:cubicBezTo>
                    <a:cubicBezTo>
                      <a:pt x="2896" y="439"/>
                      <a:pt x="2957" y="408"/>
                      <a:pt x="3003" y="379"/>
                    </a:cubicBezTo>
                    <a:cubicBezTo>
                      <a:pt x="3000" y="375"/>
                      <a:pt x="3000" y="375"/>
                      <a:pt x="3000" y="375"/>
                    </a:cubicBezTo>
                    <a:moveTo>
                      <a:pt x="205" y="361"/>
                    </a:moveTo>
                    <a:cubicBezTo>
                      <a:pt x="119" y="438"/>
                      <a:pt x="56" y="508"/>
                      <a:pt x="24" y="546"/>
                    </a:cubicBezTo>
                    <a:cubicBezTo>
                      <a:pt x="26" y="546"/>
                      <a:pt x="27" y="547"/>
                      <a:pt x="29" y="548"/>
                    </a:cubicBezTo>
                    <a:cubicBezTo>
                      <a:pt x="61" y="510"/>
                      <a:pt x="124" y="440"/>
                      <a:pt x="210" y="364"/>
                    </a:cubicBezTo>
                    <a:cubicBezTo>
                      <a:pt x="208" y="363"/>
                      <a:pt x="207" y="362"/>
                      <a:pt x="205" y="361"/>
                    </a:cubicBezTo>
                    <a:moveTo>
                      <a:pt x="259" y="315"/>
                    </a:moveTo>
                    <a:cubicBezTo>
                      <a:pt x="243" y="328"/>
                      <a:pt x="227" y="342"/>
                      <a:pt x="212" y="356"/>
                    </a:cubicBezTo>
                    <a:cubicBezTo>
                      <a:pt x="213" y="356"/>
                      <a:pt x="215" y="357"/>
                      <a:pt x="217" y="358"/>
                    </a:cubicBezTo>
                    <a:cubicBezTo>
                      <a:pt x="231" y="345"/>
                      <a:pt x="247" y="331"/>
                      <a:pt x="263" y="318"/>
                    </a:cubicBezTo>
                    <a:cubicBezTo>
                      <a:pt x="262" y="317"/>
                      <a:pt x="260" y="316"/>
                      <a:pt x="259" y="315"/>
                    </a:cubicBezTo>
                    <a:moveTo>
                      <a:pt x="1717" y="286"/>
                    </a:moveTo>
                    <a:cubicBezTo>
                      <a:pt x="1716" y="287"/>
                      <a:pt x="1714" y="288"/>
                      <a:pt x="1713" y="289"/>
                    </a:cubicBezTo>
                    <a:cubicBezTo>
                      <a:pt x="1750" y="317"/>
                      <a:pt x="1783" y="345"/>
                      <a:pt x="1813" y="371"/>
                    </a:cubicBezTo>
                    <a:cubicBezTo>
                      <a:pt x="1815" y="372"/>
                      <a:pt x="1816" y="374"/>
                      <a:pt x="1817" y="375"/>
                    </a:cubicBezTo>
                    <a:cubicBezTo>
                      <a:pt x="1822" y="379"/>
                      <a:pt x="1827" y="383"/>
                      <a:pt x="1831" y="387"/>
                    </a:cubicBezTo>
                    <a:cubicBezTo>
                      <a:pt x="1833" y="388"/>
                      <a:pt x="1834" y="390"/>
                      <a:pt x="1835" y="391"/>
                    </a:cubicBezTo>
                    <a:cubicBezTo>
                      <a:pt x="1840" y="395"/>
                      <a:pt x="1844" y="399"/>
                      <a:pt x="1849" y="403"/>
                    </a:cubicBezTo>
                    <a:cubicBezTo>
                      <a:pt x="1850" y="405"/>
                      <a:pt x="1852" y="406"/>
                      <a:pt x="1853" y="407"/>
                    </a:cubicBezTo>
                    <a:cubicBezTo>
                      <a:pt x="1857" y="411"/>
                      <a:pt x="1862" y="415"/>
                      <a:pt x="1866" y="419"/>
                    </a:cubicBezTo>
                    <a:cubicBezTo>
                      <a:pt x="1867" y="421"/>
                      <a:pt x="1869" y="422"/>
                      <a:pt x="1871" y="423"/>
                    </a:cubicBezTo>
                    <a:cubicBezTo>
                      <a:pt x="1875" y="427"/>
                      <a:pt x="1879" y="431"/>
                      <a:pt x="1883" y="435"/>
                    </a:cubicBezTo>
                    <a:cubicBezTo>
                      <a:pt x="1884" y="436"/>
                      <a:pt x="1886" y="438"/>
                      <a:pt x="1887" y="439"/>
                    </a:cubicBezTo>
                    <a:cubicBezTo>
                      <a:pt x="1888" y="439"/>
                      <a:pt x="1888" y="440"/>
                      <a:pt x="1888" y="440"/>
                    </a:cubicBezTo>
                    <a:cubicBezTo>
                      <a:pt x="1892" y="443"/>
                      <a:pt x="1895" y="447"/>
                      <a:pt x="1899" y="450"/>
                    </a:cubicBezTo>
                    <a:cubicBezTo>
                      <a:pt x="1901" y="451"/>
                      <a:pt x="1902" y="453"/>
                      <a:pt x="1904" y="455"/>
                    </a:cubicBezTo>
                    <a:cubicBezTo>
                      <a:pt x="1908" y="458"/>
                      <a:pt x="1911" y="461"/>
                      <a:pt x="1914" y="464"/>
                    </a:cubicBezTo>
                    <a:cubicBezTo>
                      <a:pt x="1916" y="466"/>
                      <a:pt x="1918" y="468"/>
                      <a:pt x="1920" y="470"/>
                    </a:cubicBezTo>
                    <a:cubicBezTo>
                      <a:pt x="1924" y="473"/>
                      <a:pt x="1927" y="476"/>
                      <a:pt x="1930" y="478"/>
                    </a:cubicBezTo>
                    <a:cubicBezTo>
                      <a:pt x="1932" y="481"/>
                      <a:pt x="1934" y="483"/>
                      <a:pt x="1937" y="485"/>
                    </a:cubicBezTo>
                    <a:cubicBezTo>
                      <a:pt x="1939" y="487"/>
                      <a:pt x="1941" y="489"/>
                      <a:pt x="1944" y="491"/>
                    </a:cubicBezTo>
                    <a:cubicBezTo>
                      <a:pt x="1947" y="494"/>
                      <a:pt x="1949" y="496"/>
                      <a:pt x="1952" y="499"/>
                    </a:cubicBezTo>
                    <a:cubicBezTo>
                      <a:pt x="1954" y="500"/>
                      <a:pt x="1955" y="501"/>
                      <a:pt x="1956" y="502"/>
                    </a:cubicBezTo>
                    <a:cubicBezTo>
                      <a:pt x="1959" y="504"/>
                      <a:pt x="1961" y="506"/>
                      <a:pt x="1963" y="508"/>
                    </a:cubicBezTo>
                    <a:cubicBezTo>
                      <a:pt x="1974" y="518"/>
                      <a:pt x="1986" y="527"/>
                      <a:pt x="1997" y="535"/>
                    </a:cubicBezTo>
                    <a:cubicBezTo>
                      <a:pt x="2008" y="543"/>
                      <a:pt x="2018" y="550"/>
                      <a:pt x="2029" y="557"/>
                    </a:cubicBezTo>
                    <a:cubicBezTo>
                      <a:pt x="2017" y="548"/>
                      <a:pt x="2006" y="538"/>
                      <a:pt x="1994" y="527"/>
                    </a:cubicBezTo>
                    <a:cubicBezTo>
                      <a:pt x="1991" y="525"/>
                      <a:pt x="1988" y="522"/>
                      <a:pt x="1985" y="520"/>
                    </a:cubicBezTo>
                    <a:cubicBezTo>
                      <a:pt x="1984" y="519"/>
                      <a:pt x="1982" y="518"/>
                      <a:pt x="1981" y="517"/>
                    </a:cubicBezTo>
                    <a:cubicBezTo>
                      <a:pt x="1977" y="514"/>
                      <a:pt x="1974" y="511"/>
                      <a:pt x="1970" y="508"/>
                    </a:cubicBezTo>
                    <a:cubicBezTo>
                      <a:pt x="1968" y="506"/>
                      <a:pt x="1965" y="503"/>
                      <a:pt x="1963" y="501"/>
                    </a:cubicBezTo>
                    <a:cubicBezTo>
                      <a:pt x="1960" y="499"/>
                      <a:pt x="1957" y="497"/>
                      <a:pt x="1955" y="494"/>
                    </a:cubicBezTo>
                    <a:cubicBezTo>
                      <a:pt x="1952" y="492"/>
                      <a:pt x="1949" y="489"/>
                      <a:pt x="1946" y="486"/>
                    </a:cubicBezTo>
                    <a:cubicBezTo>
                      <a:pt x="1943" y="484"/>
                      <a:pt x="1941" y="482"/>
                      <a:pt x="1939" y="480"/>
                    </a:cubicBezTo>
                    <a:cubicBezTo>
                      <a:pt x="1935" y="477"/>
                      <a:pt x="1932" y="474"/>
                      <a:pt x="1928" y="471"/>
                    </a:cubicBezTo>
                    <a:cubicBezTo>
                      <a:pt x="1926" y="469"/>
                      <a:pt x="1924" y="467"/>
                      <a:pt x="1922" y="465"/>
                    </a:cubicBezTo>
                    <a:cubicBezTo>
                      <a:pt x="1919" y="462"/>
                      <a:pt x="1915" y="458"/>
                      <a:pt x="1911" y="455"/>
                    </a:cubicBezTo>
                    <a:cubicBezTo>
                      <a:pt x="1910" y="453"/>
                      <a:pt x="1908" y="452"/>
                      <a:pt x="1906" y="450"/>
                    </a:cubicBezTo>
                    <a:cubicBezTo>
                      <a:pt x="1902" y="446"/>
                      <a:pt x="1898" y="443"/>
                      <a:pt x="1894" y="439"/>
                    </a:cubicBezTo>
                    <a:cubicBezTo>
                      <a:pt x="1893" y="438"/>
                      <a:pt x="1892" y="437"/>
                      <a:pt x="1892" y="436"/>
                    </a:cubicBezTo>
                    <a:cubicBezTo>
                      <a:pt x="1891" y="436"/>
                      <a:pt x="1890" y="435"/>
                      <a:pt x="1889" y="434"/>
                    </a:cubicBezTo>
                    <a:cubicBezTo>
                      <a:pt x="1885" y="430"/>
                      <a:pt x="1881" y="427"/>
                      <a:pt x="1877" y="423"/>
                    </a:cubicBezTo>
                    <a:cubicBezTo>
                      <a:pt x="1875" y="421"/>
                      <a:pt x="1874" y="420"/>
                      <a:pt x="1872" y="418"/>
                    </a:cubicBezTo>
                    <a:cubicBezTo>
                      <a:pt x="1868" y="414"/>
                      <a:pt x="1863" y="410"/>
                      <a:pt x="1859" y="406"/>
                    </a:cubicBezTo>
                    <a:cubicBezTo>
                      <a:pt x="1858" y="405"/>
                      <a:pt x="1856" y="403"/>
                      <a:pt x="1855" y="402"/>
                    </a:cubicBezTo>
                    <a:cubicBezTo>
                      <a:pt x="1850" y="398"/>
                      <a:pt x="1846" y="394"/>
                      <a:pt x="1841" y="390"/>
                    </a:cubicBezTo>
                    <a:cubicBezTo>
                      <a:pt x="1840" y="388"/>
                      <a:pt x="1838" y="387"/>
                      <a:pt x="1837" y="386"/>
                    </a:cubicBezTo>
                    <a:cubicBezTo>
                      <a:pt x="1832" y="381"/>
                      <a:pt x="1827" y="377"/>
                      <a:pt x="1822" y="373"/>
                    </a:cubicBezTo>
                    <a:cubicBezTo>
                      <a:pt x="1821" y="372"/>
                      <a:pt x="1820" y="371"/>
                      <a:pt x="1818" y="369"/>
                    </a:cubicBezTo>
                    <a:cubicBezTo>
                      <a:pt x="1788" y="343"/>
                      <a:pt x="1755" y="315"/>
                      <a:pt x="1717" y="286"/>
                    </a:cubicBezTo>
                    <a:moveTo>
                      <a:pt x="1581" y="193"/>
                    </a:moveTo>
                    <a:cubicBezTo>
                      <a:pt x="1580" y="194"/>
                      <a:pt x="1578" y="195"/>
                      <a:pt x="1576" y="196"/>
                    </a:cubicBezTo>
                    <a:cubicBezTo>
                      <a:pt x="1625" y="226"/>
                      <a:pt x="1668" y="255"/>
                      <a:pt x="1706" y="283"/>
                    </a:cubicBezTo>
                    <a:cubicBezTo>
                      <a:pt x="1707" y="282"/>
                      <a:pt x="1709" y="282"/>
                      <a:pt x="1710" y="281"/>
                    </a:cubicBezTo>
                    <a:cubicBezTo>
                      <a:pt x="1672" y="252"/>
                      <a:pt x="1630" y="223"/>
                      <a:pt x="1581" y="193"/>
                    </a:cubicBezTo>
                    <a:moveTo>
                      <a:pt x="496" y="149"/>
                    </a:moveTo>
                    <a:cubicBezTo>
                      <a:pt x="464" y="167"/>
                      <a:pt x="432" y="188"/>
                      <a:pt x="399" y="209"/>
                    </a:cubicBezTo>
                    <a:cubicBezTo>
                      <a:pt x="351" y="242"/>
                      <a:pt x="306" y="276"/>
                      <a:pt x="265" y="310"/>
                    </a:cubicBezTo>
                    <a:cubicBezTo>
                      <a:pt x="267" y="310"/>
                      <a:pt x="268" y="311"/>
                      <a:pt x="269" y="312"/>
                    </a:cubicBezTo>
                    <a:cubicBezTo>
                      <a:pt x="269" y="312"/>
                      <a:pt x="269" y="313"/>
                      <a:pt x="269" y="313"/>
                    </a:cubicBezTo>
                    <a:cubicBezTo>
                      <a:pt x="310" y="279"/>
                      <a:pt x="354" y="246"/>
                      <a:pt x="402" y="213"/>
                    </a:cubicBezTo>
                    <a:cubicBezTo>
                      <a:pt x="426" y="197"/>
                      <a:pt x="452" y="180"/>
                      <a:pt x="479" y="165"/>
                    </a:cubicBezTo>
                    <a:cubicBezTo>
                      <a:pt x="485" y="159"/>
                      <a:pt x="491" y="154"/>
                      <a:pt x="496" y="149"/>
                    </a:cubicBezTo>
                    <a:moveTo>
                      <a:pt x="1338" y="70"/>
                    </a:moveTo>
                    <a:cubicBezTo>
                      <a:pt x="1337" y="71"/>
                      <a:pt x="1335" y="72"/>
                      <a:pt x="1333" y="73"/>
                    </a:cubicBezTo>
                    <a:cubicBezTo>
                      <a:pt x="1425" y="112"/>
                      <a:pt x="1502" y="152"/>
                      <a:pt x="1569" y="191"/>
                    </a:cubicBezTo>
                    <a:cubicBezTo>
                      <a:pt x="1570" y="190"/>
                      <a:pt x="1572" y="190"/>
                      <a:pt x="1573" y="189"/>
                    </a:cubicBezTo>
                    <a:cubicBezTo>
                      <a:pt x="1507" y="149"/>
                      <a:pt x="1430" y="109"/>
                      <a:pt x="1338" y="70"/>
                    </a:cubicBezTo>
                    <a:moveTo>
                      <a:pt x="675" y="64"/>
                    </a:moveTo>
                    <a:cubicBezTo>
                      <a:pt x="667" y="67"/>
                      <a:pt x="659" y="70"/>
                      <a:pt x="651" y="74"/>
                    </a:cubicBezTo>
                    <a:cubicBezTo>
                      <a:pt x="618" y="87"/>
                      <a:pt x="585" y="102"/>
                      <a:pt x="552" y="119"/>
                    </a:cubicBezTo>
                    <a:cubicBezTo>
                      <a:pt x="550" y="120"/>
                      <a:pt x="548" y="121"/>
                      <a:pt x="545" y="122"/>
                    </a:cubicBezTo>
                    <a:cubicBezTo>
                      <a:pt x="545" y="123"/>
                      <a:pt x="544" y="123"/>
                      <a:pt x="543" y="123"/>
                    </a:cubicBezTo>
                    <a:cubicBezTo>
                      <a:pt x="540" y="125"/>
                      <a:pt x="537" y="126"/>
                      <a:pt x="535" y="128"/>
                    </a:cubicBezTo>
                    <a:cubicBezTo>
                      <a:pt x="534" y="128"/>
                      <a:pt x="533" y="129"/>
                      <a:pt x="532" y="129"/>
                    </a:cubicBezTo>
                    <a:cubicBezTo>
                      <a:pt x="529" y="131"/>
                      <a:pt x="527" y="132"/>
                      <a:pt x="525" y="133"/>
                    </a:cubicBezTo>
                    <a:cubicBezTo>
                      <a:pt x="523" y="134"/>
                      <a:pt x="521" y="135"/>
                      <a:pt x="519" y="136"/>
                    </a:cubicBezTo>
                    <a:cubicBezTo>
                      <a:pt x="517" y="137"/>
                      <a:pt x="515" y="138"/>
                      <a:pt x="514" y="139"/>
                    </a:cubicBezTo>
                    <a:cubicBezTo>
                      <a:pt x="508" y="144"/>
                      <a:pt x="502" y="149"/>
                      <a:pt x="496" y="155"/>
                    </a:cubicBezTo>
                    <a:cubicBezTo>
                      <a:pt x="504" y="150"/>
                      <a:pt x="512" y="146"/>
                      <a:pt x="520" y="141"/>
                    </a:cubicBezTo>
                    <a:cubicBezTo>
                      <a:pt x="522" y="140"/>
                      <a:pt x="524" y="139"/>
                      <a:pt x="527" y="138"/>
                    </a:cubicBezTo>
                    <a:cubicBezTo>
                      <a:pt x="529" y="137"/>
                      <a:pt x="531" y="136"/>
                      <a:pt x="533" y="134"/>
                    </a:cubicBezTo>
                    <a:cubicBezTo>
                      <a:pt x="535" y="133"/>
                      <a:pt x="538" y="132"/>
                      <a:pt x="540" y="131"/>
                    </a:cubicBezTo>
                    <a:cubicBezTo>
                      <a:pt x="541" y="130"/>
                      <a:pt x="543" y="129"/>
                      <a:pt x="544" y="129"/>
                    </a:cubicBezTo>
                    <a:cubicBezTo>
                      <a:pt x="547" y="127"/>
                      <a:pt x="550" y="126"/>
                      <a:pt x="552" y="124"/>
                    </a:cubicBezTo>
                    <a:cubicBezTo>
                      <a:pt x="554" y="124"/>
                      <a:pt x="555" y="123"/>
                      <a:pt x="556" y="123"/>
                    </a:cubicBezTo>
                    <a:cubicBezTo>
                      <a:pt x="559" y="121"/>
                      <a:pt x="562" y="119"/>
                      <a:pt x="565" y="118"/>
                    </a:cubicBezTo>
                    <a:cubicBezTo>
                      <a:pt x="566" y="117"/>
                      <a:pt x="567" y="117"/>
                      <a:pt x="568" y="117"/>
                    </a:cubicBezTo>
                    <a:cubicBezTo>
                      <a:pt x="569" y="116"/>
                      <a:pt x="571" y="115"/>
                      <a:pt x="573" y="114"/>
                    </a:cubicBezTo>
                    <a:cubicBezTo>
                      <a:pt x="607" y="96"/>
                      <a:pt x="641" y="79"/>
                      <a:pt x="675" y="64"/>
                    </a:cubicBezTo>
                    <a:moveTo>
                      <a:pt x="821" y="20"/>
                    </a:moveTo>
                    <a:cubicBezTo>
                      <a:pt x="808" y="23"/>
                      <a:pt x="794" y="27"/>
                      <a:pt x="780" y="30"/>
                    </a:cubicBezTo>
                    <a:cubicBezTo>
                      <a:pt x="761" y="36"/>
                      <a:pt x="742" y="43"/>
                      <a:pt x="724" y="50"/>
                    </a:cubicBezTo>
                    <a:cubicBezTo>
                      <a:pt x="720" y="52"/>
                      <a:pt x="716" y="54"/>
                      <a:pt x="712" y="56"/>
                    </a:cubicBezTo>
                    <a:cubicBezTo>
                      <a:pt x="726" y="52"/>
                      <a:pt x="739" y="48"/>
                      <a:pt x="753" y="43"/>
                    </a:cubicBezTo>
                    <a:cubicBezTo>
                      <a:pt x="778" y="36"/>
                      <a:pt x="803" y="30"/>
                      <a:pt x="828" y="24"/>
                    </a:cubicBezTo>
                    <a:cubicBezTo>
                      <a:pt x="826" y="23"/>
                      <a:pt x="824" y="22"/>
                      <a:pt x="821" y="20"/>
                    </a:cubicBezTo>
                    <a:moveTo>
                      <a:pt x="1007" y="0"/>
                    </a:moveTo>
                    <a:cubicBezTo>
                      <a:pt x="948" y="0"/>
                      <a:pt x="888" y="6"/>
                      <a:pt x="827" y="19"/>
                    </a:cubicBezTo>
                    <a:cubicBezTo>
                      <a:pt x="829" y="20"/>
                      <a:pt x="832" y="22"/>
                      <a:pt x="834" y="23"/>
                    </a:cubicBezTo>
                    <a:cubicBezTo>
                      <a:pt x="891" y="12"/>
                      <a:pt x="949" y="5"/>
                      <a:pt x="1009" y="5"/>
                    </a:cubicBezTo>
                    <a:cubicBezTo>
                      <a:pt x="1111" y="5"/>
                      <a:pt x="1216" y="24"/>
                      <a:pt x="1324" y="69"/>
                    </a:cubicBezTo>
                    <a:cubicBezTo>
                      <a:pt x="1326" y="68"/>
                      <a:pt x="1327" y="67"/>
                      <a:pt x="1329" y="66"/>
                    </a:cubicBezTo>
                    <a:cubicBezTo>
                      <a:pt x="1328" y="65"/>
                      <a:pt x="1327" y="65"/>
                      <a:pt x="1327" y="65"/>
                    </a:cubicBezTo>
                    <a:cubicBezTo>
                      <a:pt x="1224" y="21"/>
                      <a:pt x="1117" y="0"/>
                      <a:pt x="100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8" name="Freeform 18">
                <a:extLst>
                  <a:ext uri="{FF2B5EF4-FFF2-40B4-BE49-F238E27FC236}">
                    <a16:creationId xmlns:a16="http://schemas.microsoft.com/office/drawing/2014/main" id="{99EFBAD5-336E-4198-9D63-88B1F0EAD4E8}"/>
                  </a:ext>
                </a:extLst>
              </p:cNvPr>
              <p:cNvSpPr>
                <a:spLocks noEditPoints="1"/>
              </p:cNvSpPr>
              <p:nvPr/>
            </p:nvSpPr>
            <p:spPr bwMode="auto">
              <a:xfrm>
                <a:off x="4" y="1196"/>
                <a:ext cx="5754" cy="1244"/>
              </a:xfrm>
              <a:custGeom>
                <a:avLst/>
                <a:gdLst>
                  <a:gd name="T0" fmla="*/ 2266 w 3003"/>
                  <a:gd name="T1" fmla="*/ 646 h 648"/>
                  <a:gd name="T2" fmla="*/ 2091 w 3003"/>
                  <a:gd name="T3" fmla="*/ 612 h 648"/>
                  <a:gd name="T4" fmla="*/ 2227 w 3003"/>
                  <a:gd name="T5" fmla="*/ 648 h 648"/>
                  <a:gd name="T6" fmla="*/ 2254 w 3003"/>
                  <a:gd name="T7" fmla="*/ 642 h 648"/>
                  <a:gd name="T8" fmla="*/ 2077 w 3003"/>
                  <a:gd name="T9" fmla="*/ 604 h 648"/>
                  <a:gd name="T10" fmla="*/ 2077 w 3003"/>
                  <a:gd name="T11" fmla="*/ 604 h 648"/>
                  <a:gd name="T12" fmla="*/ 4 w 3003"/>
                  <a:gd name="T13" fmla="*/ 632 h 648"/>
                  <a:gd name="T14" fmla="*/ 2820 w 3003"/>
                  <a:gd name="T15" fmla="*/ 495 h 648"/>
                  <a:gd name="T16" fmla="*/ 2823 w 3003"/>
                  <a:gd name="T17" fmla="*/ 499 h 648"/>
                  <a:gd name="T18" fmla="*/ 2828 w 3003"/>
                  <a:gd name="T19" fmla="*/ 491 h 648"/>
                  <a:gd name="T20" fmla="*/ 3000 w 3003"/>
                  <a:gd name="T21" fmla="*/ 400 h 648"/>
                  <a:gd name="T22" fmla="*/ 50 w 3003"/>
                  <a:gd name="T23" fmla="*/ 576 h 648"/>
                  <a:gd name="T24" fmla="*/ 272 w 3003"/>
                  <a:gd name="T25" fmla="*/ 345 h 648"/>
                  <a:gd name="T26" fmla="*/ 276 w 3003"/>
                  <a:gd name="T27" fmla="*/ 348 h 648"/>
                  <a:gd name="T28" fmla="*/ 1736 w 3003"/>
                  <a:gd name="T29" fmla="*/ 295 h 648"/>
                  <a:gd name="T30" fmla="*/ 1852 w 3003"/>
                  <a:gd name="T31" fmla="*/ 400 h 648"/>
                  <a:gd name="T32" fmla="*/ 1874 w 3003"/>
                  <a:gd name="T33" fmla="*/ 422 h 648"/>
                  <a:gd name="T34" fmla="*/ 1903 w 3003"/>
                  <a:gd name="T35" fmla="*/ 452 h 648"/>
                  <a:gd name="T36" fmla="*/ 1919 w 3003"/>
                  <a:gd name="T37" fmla="*/ 469 h 648"/>
                  <a:gd name="T38" fmla="*/ 1939 w 3003"/>
                  <a:gd name="T39" fmla="*/ 491 h 648"/>
                  <a:gd name="T40" fmla="*/ 1963 w 3003"/>
                  <a:gd name="T41" fmla="*/ 515 h 648"/>
                  <a:gd name="T42" fmla="*/ 1984 w 3003"/>
                  <a:gd name="T43" fmla="*/ 537 h 648"/>
                  <a:gd name="T44" fmla="*/ 2029 w 3003"/>
                  <a:gd name="T45" fmla="*/ 576 h 648"/>
                  <a:gd name="T46" fmla="*/ 2015 w 3003"/>
                  <a:gd name="T47" fmla="*/ 559 h 648"/>
                  <a:gd name="T48" fmla="*/ 1995 w 3003"/>
                  <a:gd name="T49" fmla="*/ 540 h 648"/>
                  <a:gd name="T50" fmla="*/ 1972 w 3003"/>
                  <a:gd name="T51" fmla="*/ 518 h 648"/>
                  <a:gd name="T52" fmla="*/ 1946 w 3003"/>
                  <a:gd name="T53" fmla="*/ 491 h 648"/>
                  <a:gd name="T54" fmla="*/ 1925 w 3003"/>
                  <a:gd name="T55" fmla="*/ 469 h 648"/>
                  <a:gd name="T56" fmla="*/ 1909 w 3003"/>
                  <a:gd name="T57" fmla="*/ 452 h 648"/>
                  <a:gd name="T58" fmla="*/ 1879 w 3003"/>
                  <a:gd name="T59" fmla="*/ 421 h 648"/>
                  <a:gd name="T60" fmla="*/ 1858 w 3003"/>
                  <a:gd name="T61" fmla="*/ 399 h 648"/>
                  <a:gd name="T62" fmla="*/ 1741 w 3003"/>
                  <a:gd name="T63" fmla="*/ 292 h 648"/>
                  <a:gd name="T64" fmla="*/ 279 w 3003"/>
                  <a:gd name="T65" fmla="*/ 340 h 648"/>
                  <a:gd name="T66" fmla="*/ 440 w 3003"/>
                  <a:gd name="T67" fmla="*/ 220 h 648"/>
                  <a:gd name="T68" fmla="*/ 1605 w 3003"/>
                  <a:gd name="T69" fmla="*/ 200 h 648"/>
                  <a:gd name="T70" fmla="*/ 1610 w 3003"/>
                  <a:gd name="T71" fmla="*/ 197 h 648"/>
                  <a:gd name="T72" fmla="*/ 573 w 3003"/>
                  <a:gd name="T73" fmla="*/ 133 h 648"/>
                  <a:gd name="T74" fmla="*/ 557 w 3003"/>
                  <a:gd name="T75" fmla="*/ 142 h 648"/>
                  <a:gd name="T76" fmla="*/ 543 w 3003"/>
                  <a:gd name="T77" fmla="*/ 150 h 648"/>
                  <a:gd name="T78" fmla="*/ 524 w 3003"/>
                  <a:gd name="T79" fmla="*/ 161 h 648"/>
                  <a:gd name="T80" fmla="*/ 531 w 3003"/>
                  <a:gd name="T81" fmla="*/ 163 h 648"/>
                  <a:gd name="T82" fmla="*/ 551 w 3003"/>
                  <a:gd name="T83" fmla="*/ 151 h 648"/>
                  <a:gd name="T84" fmla="*/ 567 w 3003"/>
                  <a:gd name="T85" fmla="*/ 142 h 648"/>
                  <a:gd name="T86" fmla="*/ 589 w 3003"/>
                  <a:gd name="T87" fmla="*/ 130 h 648"/>
                  <a:gd name="T88" fmla="*/ 699 w 3003"/>
                  <a:gd name="T89" fmla="*/ 73 h 648"/>
                  <a:gd name="T90" fmla="*/ 1597 w 3003"/>
                  <a:gd name="T91" fmla="*/ 195 h 648"/>
                  <a:gd name="T92" fmla="*/ 812 w 3003"/>
                  <a:gd name="T93" fmla="*/ 34 h 648"/>
                  <a:gd name="T94" fmla="*/ 724 w 3003"/>
                  <a:gd name="T95" fmla="*/ 69 h 648"/>
                  <a:gd name="T96" fmla="*/ 812 w 3003"/>
                  <a:gd name="T97" fmla="*/ 34 h 648"/>
                  <a:gd name="T98" fmla="*/ 818 w 3003"/>
                  <a:gd name="T99" fmla="*/ 32 h 648"/>
                  <a:gd name="T100" fmla="*/ 1340 w 3003"/>
                  <a:gd name="T101" fmla="*/ 63 h 648"/>
                  <a:gd name="T102" fmla="*/ 1342 w 3003"/>
                  <a:gd name="T103" fmla="*/ 59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3" h="648">
                    <a:moveTo>
                      <a:pt x="2362" y="631"/>
                    </a:moveTo>
                    <a:cubicBezTo>
                      <a:pt x="2337" y="634"/>
                      <a:pt x="2312" y="637"/>
                      <a:pt x="2287" y="639"/>
                    </a:cubicBezTo>
                    <a:cubicBezTo>
                      <a:pt x="2280" y="642"/>
                      <a:pt x="2273" y="644"/>
                      <a:pt x="2266" y="646"/>
                    </a:cubicBezTo>
                    <a:cubicBezTo>
                      <a:pt x="2303" y="643"/>
                      <a:pt x="2338" y="639"/>
                      <a:pt x="2373" y="634"/>
                    </a:cubicBezTo>
                    <a:cubicBezTo>
                      <a:pt x="2369" y="633"/>
                      <a:pt x="2366" y="632"/>
                      <a:pt x="2362" y="631"/>
                    </a:cubicBezTo>
                    <a:moveTo>
                      <a:pt x="2091" y="612"/>
                    </a:moveTo>
                    <a:cubicBezTo>
                      <a:pt x="2094" y="615"/>
                      <a:pt x="2097" y="618"/>
                      <a:pt x="2099" y="621"/>
                    </a:cubicBezTo>
                    <a:cubicBezTo>
                      <a:pt x="2136" y="638"/>
                      <a:pt x="2177" y="648"/>
                      <a:pt x="2227" y="648"/>
                    </a:cubicBezTo>
                    <a:cubicBezTo>
                      <a:pt x="2227" y="648"/>
                      <a:pt x="2227" y="648"/>
                      <a:pt x="2227" y="648"/>
                    </a:cubicBezTo>
                    <a:cubicBezTo>
                      <a:pt x="2235" y="648"/>
                      <a:pt x="2243" y="647"/>
                      <a:pt x="2251" y="647"/>
                    </a:cubicBezTo>
                    <a:cubicBezTo>
                      <a:pt x="2258" y="645"/>
                      <a:pt x="2265" y="643"/>
                      <a:pt x="2272" y="641"/>
                    </a:cubicBezTo>
                    <a:cubicBezTo>
                      <a:pt x="2266" y="641"/>
                      <a:pt x="2260" y="641"/>
                      <a:pt x="2254" y="642"/>
                    </a:cubicBezTo>
                    <a:cubicBezTo>
                      <a:pt x="2244" y="642"/>
                      <a:pt x="2235" y="643"/>
                      <a:pt x="2226" y="643"/>
                    </a:cubicBezTo>
                    <a:cubicBezTo>
                      <a:pt x="2173" y="643"/>
                      <a:pt x="2130" y="632"/>
                      <a:pt x="2091" y="612"/>
                    </a:cubicBezTo>
                    <a:moveTo>
                      <a:pt x="2077" y="604"/>
                    </a:moveTo>
                    <a:cubicBezTo>
                      <a:pt x="2079" y="606"/>
                      <a:pt x="2080" y="607"/>
                      <a:pt x="2082" y="608"/>
                    </a:cubicBezTo>
                    <a:cubicBezTo>
                      <a:pt x="2081" y="607"/>
                      <a:pt x="2080" y="606"/>
                      <a:pt x="2079" y="605"/>
                    </a:cubicBezTo>
                    <a:cubicBezTo>
                      <a:pt x="2078" y="605"/>
                      <a:pt x="2078" y="605"/>
                      <a:pt x="2077" y="604"/>
                    </a:cubicBezTo>
                    <a:moveTo>
                      <a:pt x="39" y="580"/>
                    </a:moveTo>
                    <a:cubicBezTo>
                      <a:pt x="14" y="610"/>
                      <a:pt x="0" y="628"/>
                      <a:pt x="0" y="629"/>
                    </a:cubicBezTo>
                    <a:cubicBezTo>
                      <a:pt x="4" y="632"/>
                      <a:pt x="4" y="632"/>
                      <a:pt x="4" y="632"/>
                    </a:cubicBezTo>
                    <a:cubicBezTo>
                      <a:pt x="4" y="631"/>
                      <a:pt x="18" y="612"/>
                      <a:pt x="44" y="582"/>
                    </a:cubicBezTo>
                    <a:cubicBezTo>
                      <a:pt x="43" y="581"/>
                      <a:pt x="41" y="581"/>
                      <a:pt x="39" y="580"/>
                    </a:cubicBezTo>
                    <a:moveTo>
                      <a:pt x="2820" y="495"/>
                    </a:moveTo>
                    <a:cubicBezTo>
                      <a:pt x="2707" y="546"/>
                      <a:pt x="2549" y="603"/>
                      <a:pt x="2372" y="629"/>
                    </a:cubicBezTo>
                    <a:cubicBezTo>
                      <a:pt x="2376" y="630"/>
                      <a:pt x="2380" y="631"/>
                      <a:pt x="2383" y="632"/>
                    </a:cubicBezTo>
                    <a:cubicBezTo>
                      <a:pt x="2558" y="605"/>
                      <a:pt x="2712" y="549"/>
                      <a:pt x="2823" y="499"/>
                    </a:cubicBezTo>
                    <a:cubicBezTo>
                      <a:pt x="2822" y="497"/>
                      <a:pt x="2821" y="496"/>
                      <a:pt x="2820" y="495"/>
                    </a:cubicBezTo>
                    <a:moveTo>
                      <a:pt x="3000" y="400"/>
                    </a:moveTo>
                    <a:cubicBezTo>
                      <a:pt x="2986" y="410"/>
                      <a:pt x="2923" y="448"/>
                      <a:pt x="2828" y="491"/>
                    </a:cubicBezTo>
                    <a:cubicBezTo>
                      <a:pt x="2829" y="492"/>
                      <a:pt x="2830" y="494"/>
                      <a:pt x="2831" y="495"/>
                    </a:cubicBezTo>
                    <a:cubicBezTo>
                      <a:pt x="2926" y="452"/>
                      <a:pt x="2989" y="414"/>
                      <a:pt x="3003" y="404"/>
                    </a:cubicBezTo>
                    <a:cubicBezTo>
                      <a:pt x="3000" y="400"/>
                      <a:pt x="3000" y="400"/>
                      <a:pt x="3000" y="400"/>
                    </a:cubicBezTo>
                    <a:moveTo>
                      <a:pt x="224" y="388"/>
                    </a:moveTo>
                    <a:cubicBezTo>
                      <a:pt x="145" y="461"/>
                      <a:pt x="83" y="529"/>
                      <a:pt x="45" y="574"/>
                    </a:cubicBezTo>
                    <a:cubicBezTo>
                      <a:pt x="46" y="574"/>
                      <a:pt x="48" y="575"/>
                      <a:pt x="50" y="576"/>
                    </a:cubicBezTo>
                    <a:cubicBezTo>
                      <a:pt x="88" y="531"/>
                      <a:pt x="150" y="463"/>
                      <a:pt x="229" y="391"/>
                    </a:cubicBezTo>
                    <a:cubicBezTo>
                      <a:pt x="227" y="390"/>
                      <a:pt x="225" y="389"/>
                      <a:pt x="224" y="388"/>
                    </a:cubicBezTo>
                    <a:moveTo>
                      <a:pt x="272" y="345"/>
                    </a:moveTo>
                    <a:cubicBezTo>
                      <a:pt x="258" y="358"/>
                      <a:pt x="244" y="370"/>
                      <a:pt x="230" y="383"/>
                    </a:cubicBezTo>
                    <a:cubicBezTo>
                      <a:pt x="232" y="383"/>
                      <a:pt x="233" y="384"/>
                      <a:pt x="235" y="385"/>
                    </a:cubicBezTo>
                    <a:cubicBezTo>
                      <a:pt x="248" y="373"/>
                      <a:pt x="262" y="360"/>
                      <a:pt x="276" y="348"/>
                    </a:cubicBezTo>
                    <a:cubicBezTo>
                      <a:pt x="275" y="347"/>
                      <a:pt x="274" y="346"/>
                      <a:pt x="272" y="345"/>
                    </a:cubicBezTo>
                    <a:moveTo>
                      <a:pt x="1741" y="292"/>
                    </a:moveTo>
                    <a:cubicBezTo>
                      <a:pt x="1739" y="293"/>
                      <a:pt x="1738" y="294"/>
                      <a:pt x="1736" y="295"/>
                    </a:cubicBezTo>
                    <a:cubicBezTo>
                      <a:pt x="1773" y="325"/>
                      <a:pt x="1805" y="354"/>
                      <a:pt x="1834" y="383"/>
                    </a:cubicBezTo>
                    <a:cubicBezTo>
                      <a:pt x="1836" y="384"/>
                      <a:pt x="1837" y="385"/>
                      <a:pt x="1838" y="387"/>
                    </a:cubicBezTo>
                    <a:cubicBezTo>
                      <a:pt x="1843" y="391"/>
                      <a:pt x="1848" y="396"/>
                      <a:pt x="1852" y="400"/>
                    </a:cubicBezTo>
                    <a:cubicBezTo>
                      <a:pt x="1854" y="402"/>
                      <a:pt x="1855" y="403"/>
                      <a:pt x="1856" y="404"/>
                    </a:cubicBezTo>
                    <a:cubicBezTo>
                      <a:pt x="1861" y="409"/>
                      <a:pt x="1865" y="413"/>
                      <a:pt x="1870" y="418"/>
                    </a:cubicBezTo>
                    <a:cubicBezTo>
                      <a:pt x="1871" y="419"/>
                      <a:pt x="1872" y="421"/>
                      <a:pt x="1874" y="422"/>
                    </a:cubicBezTo>
                    <a:cubicBezTo>
                      <a:pt x="1878" y="427"/>
                      <a:pt x="1882" y="431"/>
                      <a:pt x="1886" y="435"/>
                    </a:cubicBezTo>
                    <a:cubicBezTo>
                      <a:pt x="1888" y="437"/>
                      <a:pt x="1889" y="438"/>
                      <a:pt x="1891" y="440"/>
                    </a:cubicBezTo>
                    <a:cubicBezTo>
                      <a:pt x="1895" y="444"/>
                      <a:pt x="1899" y="448"/>
                      <a:pt x="1903" y="452"/>
                    </a:cubicBezTo>
                    <a:cubicBezTo>
                      <a:pt x="1904" y="454"/>
                      <a:pt x="1906" y="456"/>
                      <a:pt x="1907" y="457"/>
                    </a:cubicBezTo>
                    <a:cubicBezTo>
                      <a:pt x="1910" y="461"/>
                      <a:pt x="1914" y="464"/>
                      <a:pt x="1917" y="468"/>
                    </a:cubicBezTo>
                    <a:cubicBezTo>
                      <a:pt x="1918" y="468"/>
                      <a:pt x="1918" y="469"/>
                      <a:pt x="1919" y="469"/>
                    </a:cubicBezTo>
                    <a:cubicBezTo>
                      <a:pt x="1920" y="471"/>
                      <a:pt x="1922" y="472"/>
                      <a:pt x="1923" y="474"/>
                    </a:cubicBezTo>
                    <a:cubicBezTo>
                      <a:pt x="1927" y="478"/>
                      <a:pt x="1930" y="482"/>
                      <a:pt x="1934" y="485"/>
                    </a:cubicBezTo>
                    <a:cubicBezTo>
                      <a:pt x="1936" y="487"/>
                      <a:pt x="1937" y="489"/>
                      <a:pt x="1939" y="491"/>
                    </a:cubicBezTo>
                    <a:cubicBezTo>
                      <a:pt x="1942" y="494"/>
                      <a:pt x="1946" y="498"/>
                      <a:pt x="1949" y="501"/>
                    </a:cubicBezTo>
                    <a:cubicBezTo>
                      <a:pt x="1951" y="503"/>
                      <a:pt x="1953" y="505"/>
                      <a:pt x="1955" y="507"/>
                    </a:cubicBezTo>
                    <a:cubicBezTo>
                      <a:pt x="1957" y="510"/>
                      <a:pt x="1960" y="513"/>
                      <a:pt x="1963" y="515"/>
                    </a:cubicBezTo>
                    <a:cubicBezTo>
                      <a:pt x="1965" y="518"/>
                      <a:pt x="1967" y="520"/>
                      <a:pt x="1970" y="522"/>
                    </a:cubicBezTo>
                    <a:cubicBezTo>
                      <a:pt x="1972" y="524"/>
                      <a:pt x="1974" y="527"/>
                      <a:pt x="1976" y="529"/>
                    </a:cubicBezTo>
                    <a:cubicBezTo>
                      <a:pt x="1979" y="531"/>
                      <a:pt x="1982" y="534"/>
                      <a:pt x="1984" y="537"/>
                    </a:cubicBezTo>
                    <a:cubicBezTo>
                      <a:pt x="1986" y="538"/>
                      <a:pt x="1987" y="539"/>
                      <a:pt x="1988" y="541"/>
                    </a:cubicBezTo>
                    <a:cubicBezTo>
                      <a:pt x="1990" y="542"/>
                      <a:pt x="1992" y="544"/>
                      <a:pt x="1994" y="546"/>
                    </a:cubicBezTo>
                    <a:cubicBezTo>
                      <a:pt x="2006" y="557"/>
                      <a:pt x="2017" y="567"/>
                      <a:pt x="2029" y="576"/>
                    </a:cubicBezTo>
                    <a:cubicBezTo>
                      <a:pt x="2038" y="584"/>
                      <a:pt x="2048" y="591"/>
                      <a:pt x="2057" y="597"/>
                    </a:cubicBezTo>
                    <a:cubicBezTo>
                      <a:pt x="2047" y="588"/>
                      <a:pt x="2037" y="579"/>
                      <a:pt x="2027" y="569"/>
                    </a:cubicBezTo>
                    <a:cubicBezTo>
                      <a:pt x="2023" y="566"/>
                      <a:pt x="2019" y="562"/>
                      <a:pt x="2015" y="559"/>
                    </a:cubicBezTo>
                    <a:cubicBezTo>
                      <a:pt x="2014" y="558"/>
                      <a:pt x="2013" y="557"/>
                      <a:pt x="2012" y="556"/>
                    </a:cubicBezTo>
                    <a:cubicBezTo>
                      <a:pt x="2008" y="553"/>
                      <a:pt x="2005" y="549"/>
                      <a:pt x="2001" y="546"/>
                    </a:cubicBezTo>
                    <a:cubicBezTo>
                      <a:pt x="1999" y="544"/>
                      <a:pt x="1997" y="542"/>
                      <a:pt x="1995" y="540"/>
                    </a:cubicBezTo>
                    <a:cubicBezTo>
                      <a:pt x="1992" y="537"/>
                      <a:pt x="1989" y="535"/>
                      <a:pt x="1987" y="532"/>
                    </a:cubicBezTo>
                    <a:cubicBezTo>
                      <a:pt x="1984" y="530"/>
                      <a:pt x="1981" y="527"/>
                      <a:pt x="1978" y="524"/>
                    </a:cubicBezTo>
                    <a:cubicBezTo>
                      <a:pt x="1976" y="522"/>
                      <a:pt x="1974" y="520"/>
                      <a:pt x="1972" y="518"/>
                    </a:cubicBezTo>
                    <a:cubicBezTo>
                      <a:pt x="1969" y="515"/>
                      <a:pt x="1966" y="511"/>
                      <a:pt x="1962" y="508"/>
                    </a:cubicBezTo>
                    <a:cubicBezTo>
                      <a:pt x="1961" y="506"/>
                      <a:pt x="1959" y="504"/>
                      <a:pt x="1957" y="502"/>
                    </a:cubicBezTo>
                    <a:cubicBezTo>
                      <a:pt x="1953" y="499"/>
                      <a:pt x="1950" y="495"/>
                      <a:pt x="1946" y="491"/>
                    </a:cubicBezTo>
                    <a:cubicBezTo>
                      <a:pt x="1944" y="489"/>
                      <a:pt x="1943" y="488"/>
                      <a:pt x="1941" y="486"/>
                    </a:cubicBezTo>
                    <a:cubicBezTo>
                      <a:pt x="1937" y="482"/>
                      <a:pt x="1934" y="478"/>
                      <a:pt x="1930" y="474"/>
                    </a:cubicBezTo>
                    <a:cubicBezTo>
                      <a:pt x="1928" y="472"/>
                      <a:pt x="1927" y="471"/>
                      <a:pt x="1925" y="469"/>
                    </a:cubicBezTo>
                    <a:cubicBezTo>
                      <a:pt x="1924" y="468"/>
                      <a:pt x="1922" y="466"/>
                      <a:pt x="1921" y="464"/>
                    </a:cubicBezTo>
                    <a:cubicBezTo>
                      <a:pt x="1918" y="462"/>
                      <a:pt x="1916" y="459"/>
                      <a:pt x="1913" y="457"/>
                    </a:cubicBezTo>
                    <a:cubicBezTo>
                      <a:pt x="1912" y="455"/>
                      <a:pt x="1910" y="454"/>
                      <a:pt x="1909" y="452"/>
                    </a:cubicBezTo>
                    <a:cubicBezTo>
                      <a:pt x="1905" y="448"/>
                      <a:pt x="1901" y="443"/>
                      <a:pt x="1896" y="439"/>
                    </a:cubicBezTo>
                    <a:cubicBezTo>
                      <a:pt x="1895" y="437"/>
                      <a:pt x="1894" y="436"/>
                      <a:pt x="1892" y="435"/>
                    </a:cubicBezTo>
                    <a:cubicBezTo>
                      <a:pt x="1888" y="430"/>
                      <a:pt x="1884" y="426"/>
                      <a:pt x="1879" y="421"/>
                    </a:cubicBezTo>
                    <a:cubicBezTo>
                      <a:pt x="1878" y="420"/>
                      <a:pt x="1877" y="418"/>
                      <a:pt x="1875" y="417"/>
                    </a:cubicBezTo>
                    <a:cubicBezTo>
                      <a:pt x="1871" y="412"/>
                      <a:pt x="1866" y="408"/>
                      <a:pt x="1862" y="403"/>
                    </a:cubicBezTo>
                    <a:cubicBezTo>
                      <a:pt x="1860" y="402"/>
                      <a:pt x="1859" y="400"/>
                      <a:pt x="1858" y="399"/>
                    </a:cubicBezTo>
                    <a:cubicBezTo>
                      <a:pt x="1853" y="394"/>
                      <a:pt x="1848" y="390"/>
                      <a:pt x="1843" y="385"/>
                    </a:cubicBezTo>
                    <a:cubicBezTo>
                      <a:pt x="1842" y="384"/>
                      <a:pt x="1841" y="382"/>
                      <a:pt x="1840" y="381"/>
                    </a:cubicBezTo>
                    <a:cubicBezTo>
                      <a:pt x="1810" y="352"/>
                      <a:pt x="1778" y="323"/>
                      <a:pt x="1741" y="292"/>
                    </a:cubicBezTo>
                    <a:moveTo>
                      <a:pt x="461" y="201"/>
                    </a:moveTo>
                    <a:cubicBezTo>
                      <a:pt x="444" y="212"/>
                      <a:pt x="427" y="224"/>
                      <a:pt x="410" y="236"/>
                    </a:cubicBezTo>
                    <a:cubicBezTo>
                      <a:pt x="363" y="270"/>
                      <a:pt x="319" y="305"/>
                      <a:pt x="279" y="340"/>
                    </a:cubicBezTo>
                    <a:cubicBezTo>
                      <a:pt x="280" y="341"/>
                      <a:pt x="281" y="342"/>
                      <a:pt x="282" y="343"/>
                    </a:cubicBezTo>
                    <a:cubicBezTo>
                      <a:pt x="322" y="308"/>
                      <a:pt x="366" y="273"/>
                      <a:pt x="412" y="240"/>
                    </a:cubicBezTo>
                    <a:cubicBezTo>
                      <a:pt x="422" y="233"/>
                      <a:pt x="431" y="227"/>
                      <a:pt x="440" y="220"/>
                    </a:cubicBezTo>
                    <a:cubicBezTo>
                      <a:pt x="447" y="214"/>
                      <a:pt x="454" y="207"/>
                      <a:pt x="461" y="201"/>
                    </a:cubicBezTo>
                    <a:moveTo>
                      <a:pt x="1610" y="197"/>
                    </a:moveTo>
                    <a:cubicBezTo>
                      <a:pt x="1608" y="198"/>
                      <a:pt x="1607" y="199"/>
                      <a:pt x="1605" y="200"/>
                    </a:cubicBezTo>
                    <a:cubicBezTo>
                      <a:pt x="1652" y="230"/>
                      <a:pt x="1693" y="260"/>
                      <a:pt x="1729" y="289"/>
                    </a:cubicBezTo>
                    <a:cubicBezTo>
                      <a:pt x="1731" y="288"/>
                      <a:pt x="1732" y="287"/>
                      <a:pt x="1734" y="287"/>
                    </a:cubicBezTo>
                    <a:cubicBezTo>
                      <a:pt x="1697" y="257"/>
                      <a:pt x="1656" y="227"/>
                      <a:pt x="1610" y="197"/>
                    </a:cubicBezTo>
                    <a:moveTo>
                      <a:pt x="699" y="73"/>
                    </a:moveTo>
                    <a:cubicBezTo>
                      <a:pt x="691" y="76"/>
                      <a:pt x="683" y="80"/>
                      <a:pt x="675" y="83"/>
                    </a:cubicBezTo>
                    <a:cubicBezTo>
                      <a:pt x="641" y="98"/>
                      <a:pt x="607" y="115"/>
                      <a:pt x="573" y="133"/>
                    </a:cubicBezTo>
                    <a:cubicBezTo>
                      <a:pt x="571" y="134"/>
                      <a:pt x="570" y="135"/>
                      <a:pt x="568" y="136"/>
                    </a:cubicBezTo>
                    <a:cubicBezTo>
                      <a:pt x="568" y="136"/>
                      <a:pt x="567" y="136"/>
                      <a:pt x="566" y="137"/>
                    </a:cubicBezTo>
                    <a:cubicBezTo>
                      <a:pt x="563" y="138"/>
                      <a:pt x="560" y="140"/>
                      <a:pt x="557" y="142"/>
                    </a:cubicBezTo>
                    <a:cubicBezTo>
                      <a:pt x="556" y="142"/>
                      <a:pt x="555" y="143"/>
                      <a:pt x="554" y="143"/>
                    </a:cubicBezTo>
                    <a:cubicBezTo>
                      <a:pt x="552" y="145"/>
                      <a:pt x="549" y="146"/>
                      <a:pt x="546" y="148"/>
                    </a:cubicBezTo>
                    <a:cubicBezTo>
                      <a:pt x="545" y="149"/>
                      <a:pt x="544" y="149"/>
                      <a:pt x="543" y="150"/>
                    </a:cubicBezTo>
                    <a:cubicBezTo>
                      <a:pt x="541" y="151"/>
                      <a:pt x="538" y="153"/>
                      <a:pt x="536" y="154"/>
                    </a:cubicBezTo>
                    <a:cubicBezTo>
                      <a:pt x="534" y="155"/>
                      <a:pt x="532" y="156"/>
                      <a:pt x="530" y="157"/>
                    </a:cubicBezTo>
                    <a:cubicBezTo>
                      <a:pt x="528" y="159"/>
                      <a:pt x="526" y="160"/>
                      <a:pt x="524" y="161"/>
                    </a:cubicBezTo>
                    <a:cubicBezTo>
                      <a:pt x="510" y="170"/>
                      <a:pt x="495" y="178"/>
                      <a:pt x="481" y="188"/>
                    </a:cubicBezTo>
                    <a:cubicBezTo>
                      <a:pt x="474" y="194"/>
                      <a:pt x="467" y="200"/>
                      <a:pt x="461" y="207"/>
                    </a:cubicBezTo>
                    <a:cubicBezTo>
                      <a:pt x="483" y="192"/>
                      <a:pt x="507" y="177"/>
                      <a:pt x="531" y="163"/>
                    </a:cubicBezTo>
                    <a:cubicBezTo>
                      <a:pt x="533" y="161"/>
                      <a:pt x="535" y="160"/>
                      <a:pt x="537" y="159"/>
                    </a:cubicBezTo>
                    <a:cubicBezTo>
                      <a:pt x="540" y="158"/>
                      <a:pt x="542" y="156"/>
                      <a:pt x="544" y="155"/>
                    </a:cubicBezTo>
                    <a:cubicBezTo>
                      <a:pt x="546" y="154"/>
                      <a:pt x="549" y="152"/>
                      <a:pt x="551" y="151"/>
                    </a:cubicBezTo>
                    <a:cubicBezTo>
                      <a:pt x="552" y="150"/>
                      <a:pt x="554" y="150"/>
                      <a:pt x="555" y="149"/>
                    </a:cubicBezTo>
                    <a:cubicBezTo>
                      <a:pt x="558" y="147"/>
                      <a:pt x="560" y="146"/>
                      <a:pt x="563" y="144"/>
                    </a:cubicBezTo>
                    <a:cubicBezTo>
                      <a:pt x="564" y="144"/>
                      <a:pt x="566" y="143"/>
                      <a:pt x="567" y="142"/>
                    </a:cubicBezTo>
                    <a:cubicBezTo>
                      <a:pt x="570" y="140"/>
                      <a:pt x="573" y="139"/>
                      <a:pt x="576" y="137"/>
                    </a:cubicBezTo>
                    <a:cubicBezTo>
                      <a:pt x="577" y="137"/>
                      <a:pt x="578" y="136"/>
                      <a:pt x="579" y="135"/>
                    </a:cubicBezTo>
                    <a:cubicBezTo>
                      <a:pt x="582" y="134"/>
                      <a:pt x="586" y="132"/>
                      <a:pt x="589" y="130"/>
                    </a:cubicBezTo>
                    <a:cubicBezTo>
                      <a:pt x="590" y="130"/>
                      <a:pt x="591" y="129"/>
                      <a:pt x="591" y="129"/>
                    </a:cubicBezTo>
                    <a:cubicBezTo>
                      <a:pt x="592" y="129"/>
                      <a:pt x="592" y="128"/>
                      <a:pt x="593" y="128"/>
                    </a:cubicBezTo>
                    <a:cubicBezTo>
                      <a:pt x="628" y="108"/>
                      <a:pt x="664" y="89"/>
                      <a:pt x="699" y="73"/>
                    </a:cubicBezTo>
                    <a:moveTo>
                      <a:pt x="1369" y="70"/>
                    </a:moveTo>
                    <a:cubicBezTo>
                      <a:pt x="1367" y="71"/>
                      <a:pt x="1366" y="72"/>
                      <a:pt x="1364" y="73"/>
                    </a:cubicBezTo>
                    <a:cubicBezTo>
                      <a:pt x="1455" y="112"/>
                      <a:pt x="1532" y="153"/>
                      <a:pt x="1597" y="195"/>
                    </a:cubicBezTo>
                    <a:cubicBezTo>
                      <a:pt x="1599" y="194"/>
                      <a:pt x="1601" y="193"/>
                      <a:pt x="1602" y="192"/>
                    </a:cubicBezTo>
                    <a:cubicBezTo>
                      <a:pt x="1537" y="151"/>
                      <a:pt x="1460" y="109"/>
                      <a:pt x="1369" y="70"/>
                    </a:cubicBezTo>
                    <a:moveTo>
                      <a:pt x="812" y="34"/>
                    </a:moveTo>
                    <a:cubicBezTo>
                      <a:pt x="810" y="34"/>
                      <a:pt x="808" y="35"/>
                      <a:pt x="806" y="35"/>
                    </a:cubicBezTo>
                    <a:cubicBezTo>
                      <a:pt x="783" y="43"/>
                      <a:pt x="759" y="52"/>
                      <a:pt x="736" y="62"/>
                    </a:cubicBezTo>
                    <a:cubicBezTo>
                      <a:pt x="732" y="64"/>
                      <a:pt x="728" y="66"/>
                      <a:pt x="724" y="69"/>
                    </a:cubicBezTo>
                    <a:cubicBezTo>
                      <a:pt x="742" y="62"/>
                      <a:pt x="761" y="55"/>
                      <a:pt x="780" y="49"/>
                    </a:cubicBezTo>
                    <a:cubicBezTo>
                      <a:pt x="793" y="45"/>
                      <a:pt x="806" y="41"/>
                      <a:pt x="819" y="38"/>
                    </a:cubicBezTo>
                    <a:cubicBezTo>
                      <a:pt x="817" y="36"/>
                      <a:pt x="814" y="35"/>
                      <a:pt x="812" y="34"/>
                    </a:cubicBezTo>
                    <a:moveTo>
                      <a:pt x="1047" y="0"/>
                    </a:moveTo>
                    <a:cubicBezTo>
                      <a:pt x="978" y="0"/>
                      <a:pt x="909" y="9"/>
                      <a:pt x="838" y="27"/>
                    </a:cubicBezTo>
                    <a:cubicBezTo>
                      <a:pt x="831" y="28"/>
                      <a:pt x="824" y="30"/>
                      <a:pt x="818" y="32"/>
                    </a:cubicBezTo>
                    <a:cubicBezTo>
                      <a:pt x="820" y="33"/>
                      <a:pt x="822" y="35"/>
                      <a:pt x="824" y="36"/>
                    </a:cubicBezTo>
                    <a:cubicBezTo>
                      <a:pt x="896" y="17"/>
                      <a:pt x="971" y="5"/>
                      <a:pt x="1049" y="5"/>
                    </a:cubicBezTo>
                    <a:cubicBezTo>
                      <a:pt x="1143" y="5"/>
                      <a:pt x="1241" y="22"/>
                      <a:pt x="1340" y="63"/>
                    </a:cubicBezTo>
                    <a:cubicBezTo>
                      <a:pt x="1345" y="65"/>
                      <a:pt x="1350" y="67"/>
                      <a:pt x="1355" y="69"/>
                    </a:cubicBezTo>
                    <a:cubicBezTo>
                      <a:pt x="1357" y="68"/>
                      <a:pt x="1358" y="67"/>
                      <a:pt x="1360" y="66"/>
                    </a:cubicBezTo>
                    <a:cubicBezTo>
                      <a:pt x="1354" y="64"/>
                      <a:pt x="1348" y="61"/>
                      <a:pt x="1342" y="59"/>
                    </a:cubicBezTo>
                    <a:cubicBezTo>
                      <a:pt x="1247" y="20"/>
                      <a:pt x="1148" y="0"/>
                      <a:pt x="10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9" name="Freeform 19">
                <a:extLst>
                  <a:ext uri="{FF2B5EF4-FFF2-40B4-BE49-F238E27FC236}">
                    <a16:creationId xmlns:a16="http://schemas.microsoft.com/office/drawing/2014/main" id="{1154AC89-F579-4BE2-A81C-945613963F43}"/>
                  </a:ext>
                </a:extLst>
              </p:cNvPr>
              <p:cNvSpPr>
                <a:spLocks noEditPoints="1"/>
              </p:cNvSpPr>
              <p:nvPr/>
            </p:nvSpPr>
            <p:spPr bwMode="auto">
              <a:xfrm>
                <a:off x="4" y="1158"/>
                <a:ext cx="5754" cy="1325"/>
              </a:xfrm>
              <a:custGeom>
                <a:avLst/>
                <a:gdLst>
                  <a:gd name="T0" fmla="*/ 2249 w 3003"/>
                  <a:gd name="T1" fmla="*/ 685 h 690"/>
                  <a:gd name="T2" fmla="*/ 2249 w 3003"/>
                  <a:gd name="T3" fmla="*/ 690 h 690"/>
                  <a:gd name="T4" fmla="*/ 2431 w 3003"/>
                  <a:gd name="T5" fmla="*/ 667 h 690"/>
                  <a:gd name="T6" fmla="*/ 2115 w 3003"/>
                  <a:gd name="T7" fmla="*/ 657 h 690"/>
                  <a:gd name="T8" fmla="*/ 2197 w 3003"/>
                  <a:gd name="T9" fmla="*/ 680 h 690"/>
                  <a:gd name="T10" fmla="*/ 0 w 3003"/>
                  <a:gd name="T11" fmla="*/ 683 h 690"/>
                  <a:gd name="T12" fmla="*/ 60 w 3003"/>
                  <a:gd name="T13" fmla="*/ 609 h 690"/>
                  <a:gd name="T14" fmla="*/ 2441 w 3003"/>
                  <a:gd name="T15" fmla="*/ 665 h 690"/>
                  <a:gd name="T16" fmla="*/ 3000 w 3003"/>
                  <a:gd name="T17" fmla="*/ 427 h 690"/>
                  <a:gd name="T18" fmla="*/ 3003 w 3003"/>
                  <a:gd name="T19" fmla="*/ 431 h 690"/>
                  <a:gd name="T20" fmla="*/ 66 w 3003"/>
                  <a:gd name="T21" fmla="*/ 602 h 690"/>
                  <a:gd name="T22" fmla="*/ 242 w 3003"/>
                  <a:gd name="T23" fmla="*/ 416 h 690"/>
                  <a:gd name="T24" fmla="*/ 253 w 3003"/>
                  <a:gd name="T25" fmla="*/ 412 h 690"/>
                  <a:gd name="T26" fmla="*/ 1764 w 3003"/>
                  <a:gd name="T27" fmla="*/ 299 h 690"/>
                  <a:gd name="T28" fmla="*/ 1860 w 3003"/>
                  <a:gd name="T29" fmla="*/ 400 h 690"/>
                  <a:gd name="T30" fmla="*/ 1891 w 3003"/>
                  <a:gd name="T31" fmla="*/ 434 h 690"/>
                  <a:gd name="T32" fmla="*/ 1911 w 3003"/>
                  <a:gd name="T33" fmla="*/ 457 h 690"/>
                  <a:gd name="T34" fmla="*/ 1939 w 3003"/>
                  <a:gd name="T35" fmla="*/ 489 h 690"/>
                  <a:gd name="T36" fmla="*/ 1954 w 3003"/>
                  <a:gd name="T37" fmla="*/ 507 h 690"/>
                  <a:gd name="T38" fmla="*/ 1973 w 3003"/>
                  <a:gd name="T39" fmla="*/ 529 h 690"/>
                  <a:gd name="T40" fmla="*/ 1995 w 3003"/>
                  <a:gd name="T41" fmla="*/ 555 h 690"/>
                  <a:gd name="T42" fmla="*/ 2016 w 3003"/>
                  <a:gd name="T43" fmla="*/ 577 h 690"/>
                  <a:gd name="T44" fmla="*/ 2057 w 3003"/>
                  <a:gd name="T45" fmla="*/ 617 h 690"/>
                  <a:gd name="T46" fmla="*/ 2047 w 3003"/>
                  <a:gd name="T47" fmla="*/ 601 h 690"/>
                  <a:gd name="T48" fmla="*/ 2026 w 3003"/>
                  <a:gd name="T49" fmla="*/ 581 h 690"/>
                  <a:gd name="T50" fmla="*/ 2004 w 3003"/>
                  <a:gd name="T51" fmla="*/ 558 h 690"/>
                  <a:gd name="T52" fmla="*/ 1980 w 3003"/>
                  <a:gd name="T53" fmla="*/ 530 h 690"/>
                  <a:gd name="T54" fmla="*/ 1960 w 3003"/>
                  <a:gd name="T55" fmla="*/ 507 h 690"/>
                  <a:gd name="T56" fmla="*/ 1945 w 3003"/>
                  <a:gd name="T57" fmla="*/ 489 h 690"/>
                  <a:gd name="T58" fmla="*/ 1917 w 3003"/>
                  <a:gd name="T59" fmla="*/ 456 h 690"/>
                  <a:gd name="T60" fmla="*/ 1896 w 3003"/>
                  <a:gd name="T61" fmla="*/ 433 h 690"/>
                  <a:gd name="T62" fmla="*/ 1865 w 3003"/>
                  <a:gd name="T63" fmla="*/ 398 h 690"/>
                  <a:gd name="T64" fmla="*/ 406 w 3003"/>
                  <a:gd name="T65" fmla="*/ 274 h 690"/>
                  <a:gd name="T66" fmla="*/ 382 w 3003"/>
                  <a:gd name="T67" fmla="*/ 300 h 690"/>
                  <a:gd name="T68" fmla="*/ 1634 w 3003"/>
                  <a:gd name="T69" fmla="*/ 205 h 690"/>
                  <a:gd name="T70" fmla="*/ 1639 w 3003"/>
                  <a:gd name="T71" fmla="*/ 202 h 690"/>
                  <a:gd name="T72" fmla="*/ 593 w 3003"/>
                  <a:gd name="T73" fmla="*/ 148 h 690"/>
                  <a:gd name="T74" fmla="*/ 580 w 3003"/>
                  <a:gd name="T75" fmla="*/ 155 h 690"/>
                  <a:gd name="T76" fmla="*/ 565 w 3003"/>
                  <a:gd name="T77" fmla="*/ 165 h 690"/>
                  <a:gd name="T78" fmla="*/ 547 w 3003"/>
                  <a:gd name="T79" fmla="*/ 176 h 690"/>
                  <a:gd name="T80" fmla="*/ 430 w 3003"/>
                  <a:gd name="T81" fmla="*/ 256 h 690"/>
                  <a:gd name="T82" fmla="*/ 542 w 3003"/>
                  <a:gd name="T83" fmla="*/ 185 h 690"/>
                  <a:gd name="T84" fmla="*/ 561 w 3003"/>
                  <a:gd name="T85" fmla="*/ 173 h 690"/>
                  <a:gd name="T86" fmla="*/ 578 w 3003"/>
                  <a:gd name="T87" fmla="*/ 163 h 690"/>
                  <a:gd name="T88" fmla="*/ 600 w 3003"/>
                  <a:gd name="T89" fmla="*/ 150 h 690"/>
                  <a:gd name="T90" fmla="*/ 715 w 3003"/>
                  <a:gd name="T91" fmla="*/ 85 h 690"/>
                  <a:gd name="T92" fmla="*/ 1626 w 3003"/>
                  <a:gd name="T93" fmla="*/ 200 h 690"/>
                  <a:gd name="T94" fmla="*/ 807 w 3003"/>
                  <a:gd name="T95" fmla="*/ 50 h 690"/>
                  <a:gd name="T96" fmla="*/ 806 w 3003"/>
                  <a:gd name="T97" fmla="*/ 55 h 690"/>
                  <a:gd name="T98" fmla="*/ 1084 w 3003"/>
                  <a:gd name="T99" fmla="*/ 0 h 690"/>
                  <a:gd name="T100" fmla="*/ 811 w 3003"/>
                  <a:gd name="T101" fmla="*/ 48 h 690"/>
                  <a:gd name="T102" fmla="*/ 1355 w 3003"/>
                  <a:gd name="T103" fmla="*/ 58 h 690"/>
                  <a:gd name="T104" fmla="*/ 1391 w 3003"/>
                  <a:gd name="T105" fmla="*/ 6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03" h="690">
                    <a:moveTo>
                      <a:pt x="2419" y="665"/>
                    </a:moveTo>
                    <a:cubicBezTo>
                      <a:pt x="2372" y="674"/>
                      <a:pt x="2324" y="681"/>
                      <a:pt x="2276" y="684"/>
                    </a:cubicBezTo>
                    <a:cubicBezTo>
                      <a:pt x="2267" y="684"/>
                      <a:pt x="2258" y="685"/>
                      <a:pt x="2249" y="685"/>
                    </a:cubicBezTo>
                    <a:cubicBezTo>
                      <a:pt x="2234" y="685"/>
                      <a:pt x="2220" y="684"/>
                      <a:pt x="2206" y="682"/>
                    </a:cubicBezTo>
                    <a:cubicBezTo>
                      <a:pt x="2202" y="683"/>
                      <a:pt x="2197" y="684"/>
                      <a:pt x="2193" y="685"/>
                    </a:cubicBezTo>
                    <a:cubicBezTo>
                      <a:pt x="2210" y="688"/>
                      <a:pt x="2229" y="690"/>
                      <a:pt x="2249" y="690"/>
                    </a:cubicBezTo>
                    <a:cubicBezTo>
                      <a:pt x="2249" y="690"/>
                      <a:pt x="2249" y="690"/>
                      <a:pt x="2249" y="690"/>
                    </a:cubicBezTo>
                    <a:cubicBezTo>
                      <a:pt x="2258" y="690"/>
                      <a:pt x="2267" y="689"/>
                      <a:pt x="2276" y="689"/>
                    </a:cubicBezTo>
                    <a:cubicBezTo>
                      <a:pt x="2329" y="685"/>
                      <a:pt x="2380" y="678"/>
                      <a:pt x="2431" y="667"/>
                    </a:cubicBezTo>
                    <a:cubicBezTo>
                      <a:pt x="2427" y="667"/>
                      <a:pt x="2423" y="666"/>
                      <a:pt x="2419" y="665"/>
                    </a:cubicBezTo>
                    <a:moveTo>
                      <a:pt x="2103" y="645"/>
                    </a:moveTo>
                    <a:cubicBezTo>
                      <a:pt x="2107" y="649"/>
                      <a:pt x="2111" y="653"/>
                      <a:pt x="2115" y="657"/>
                    </a:cubicBezTo>
                    <a:cubicBezTo>
                      <a:pt x="2116" y="658"/>
                      <a:pt x="2118" y="658"/>
                      <a:pt x="2119" y="659"/>
                    </a:cubicBezTo>
                    <a:cubicBezTo>
                      <a:pt x="2139" y="670"/>
                      <a:pt x="2161" y="678"/>
                      <a:pt x="2184" y="683"/>
                    </a:cubicBezTo>
                    <a:cubicBezTo>
                      <a:pt x="2188" y="682"/>
                      <a:pt x="2192" y="681"/>
                      <a:pt x="2197" y="680"/>
                    </a:cubicBezTo>
                    <a:cubicBezTo>
                      <a:pt x="2161" y="674"/>
                      <a:pt x="2131" y="662"/>
                      <a:pt x="2103" y="645"/>
                    </a:cubicBezTo>
                    <a:moveTo>
                      <a:pt x="60" y="609"/>
                    </a:moveTo>
                    <a:cubicBezTo>
                      <a:pt x="22" y="654"/>
                      <a:pt x="0" y="683"/>
                      <a:pt x="0" y="683"/>
                    </a:cubicBezTo>
                    <a:cubicBezTo>
                      <a:pt x="4" y="686"/>
                      <a:pt x="4" y="686"/>
                      <a:pt x="4" y="686"/>
                    </a:cubicBezTo>
                    <a:cubicBezTo>
                      <a:pt x="4" y="685"/>
                      <a:pt x="26" y="656"/>
                      <a:pt x="65" y="610"/>
                    </a:cubicBezTo>
                    <a:cubicBezTo>
                      <a:pt x="63" y="610"/>
                      <a:pt x="62" y="609"/>
                      <a:pt x="60" y="609"/>
                    </a:cubicBezTo>
                    <a:moveTo>
                      <a:pt x="2827" y="523"/>
                    </a:moveTo>
                    <a:cubicBezTo>
                      <a:pt x="2719" y="576"/>
                      <a:pt x="2580" y="632"/>
                      <a:pt x="2429" y="663"/>
                    </a:cubicBezTo>
                    <a:cubicBezTo>
                      <a:pt x="2433" y="664"/>
                      <a:pt x="2437" y="665"/>
                      <a:pt x="2441" y="665"/>
                    </a:cubicBezTo>
                    <a:cubicBezTo>
                      <a:pt x="2589" y="634"/>
                      <a:pt x="2725" y="579"/>
                      <a:pt x="2830" y="527"/>
                    </a:cubicBezTo>
                    <a:cubicBezTo>
                      <a:pt x="2829" y="526"/>
                      <a:pt x="2828" y="524"/>
                      <a:pt x="2827" y="523"/>
                    </a:cubicBezTo>
                    <a:moveTo>
                      <a:pt x="3000" y="427"/>
                    </a:moveTo>
                    <a:cubicBezTo>
                      <a:pt x="2963" y="450"/>
                      <a:pt x="2906" y="484"/>
                      <a:pt x="2835" y="519"/>
                    </a:cubicBezTo>
                    <a:cubicBezTo>
                      <a:pt x="2836" y="521"/>
                      <a:pt x="2837" y="522"/>
                      <a:pt x="2838" y="523"/>
                    </a:cubicBezTo>
                    <a:cubicBezTo>
                      <a:pt x="2909" y="488"/>
                      <a:pt x="2966" y="454"/>
                      <a:pt x="3003" y="431"/>
                    </a:cubicBezTo>
                    <a:cubicBezTo>
                      <a:pt x="3000" y="427"/>
                      <a:pt x="3000" y="427"/>
                      <a:pt x="3000" y="427"/>
                    </a:cubicBezTo>
                    <a:moveTo>
                      <a:pt x="242" y="416"/>
                    </a:moveTo>
                    <a:cubicBezTo>
                      <a:pt x="168" y="487"/>
                      <a:pt x="107" y="553"/>
                      <a:pt x="66" y="602"/>
                    </a:cubicBezTo>
                    <a:cubicBezTo>
                      <a:pt x="67" y="603"/>
                      <a:pt x="69" y="603"/>
                      <a:pt x="70" y="604"/>
                    </a:cubicBezTo>
                    <a:cubicBezTo>
                      <a:pt x="112" y="555"/>
                      <a:pt x="172" y="489"/>
                      <a:pt x="247" y="418"/>
                    </a:cubicBezTo>
                    <a:cubicBezTo>
                      <a:pt x="245" y="417"/>
                      <a:pt x="244" y="417"/>
                      <a:pt x="242" y="416"/>
                    </a:cubicBezTo>
                    <a:moveTo>
                      <a:pt x="286" y="376"/>
                    </a:moveTo>
                    <a:cubicBezTo>
                      <a:pt x="273" y="387"/>
                      <a:pt x="260" y="399"/>
                      <a:pt x="248" y="410"/>
                    </a:cubicBezTo>
                    <a:cubicBezTo>
                      <a:pt x="250" y="411"/>
                      <a:pt x="252" y="411"/>
                      <a:pt x="253" y="412"/>
                    </a:cubicBezTo>
                    <a:cubicBezTo>
                      <a:pt x="265" y="401"/>
                      <a:pt x="277" y="390"/>
                      <a:pt x="289" y="379"/>
                    </a:cubicBezTo>
                    <a:cubicBezTo>
                      <a:pt x="288" y="378"/>
                      <a:pt x="287" y="377"/>
                      <a:pt x="286" y="376"/>
                    </a:cubicBezTo>
                    <a:moveTo>
                      <a:pt x="1764" y="299"/>
                    </a:moveTo>
                    <a:cubicBezTo>
                      <a:pt x="1762" y="300"/>
                      <a:pt x="1761" y="301"/>
                      <a:pt x="1759" y="302"/>
                    </a:cubicBezTo>
                    <a:cubicBezTo>
                      <a:pt x="1796" y="334"/>
                      <a:pt x="1828" y="365"/>
                      <a:pt x="1856" y="396"/>
                    </a:cubicBezTo>
                    <a:cubicBezTo>
                      <a:pt x="1857" y="397"/>
                      <a:pt x="1859" y="398"/>
                      <a:pt x="1860" y="400"/>
                    </a:cubicBezTo>
                    <a:cubicBezTo>
                      <a:pt x="1865" y="405"/>
                      <a:pt x="1869" y="410"/>
                      <a:pt x="1874" y="415"/>
                    </a:cubicBezTo>
                    <a:cubicBezTo>
                      <a:pt x="1875" y="416"/>
                      <a:pt x="1876" y="418"/>
                      <a:pt x="1878" y="419"/>
                    </a:cubicBezTo>
                    <a:cubicBezTo>
                      <a:pt x="1882" y="424"/>
                      <a:pt x="1886" y="429"/>
                      <a:pt x="1891" y="434"/>
                    </a:cubicBezTo>
                    <a:cubicBezTo>
                      <a:pt x="1892" y="435"/>
                      <a:pt x="1893" y="437"/>
                      <a:pt x="1895" y="438"/>
                    </a:cubicBezTo>
                    <a:cubicBezTo>
                      <a:pt x="1899" y="443"/>
                      <a:pt x="1903" y="448"/>
                      <a:pt x="1907" y="453"/>
                    </a:cubicBezTo>
                    <a:cubicBezTo>
                      <a:pt x="1909" y="454"/>
                      <a:pt x="1910" y="456"/>
                      <a:pt x="1911" y="457"/>
                    </a:cubicBezTo>
                    <a:cubicBezTo>
                      <a:pt x="1915" y="462"/>
                      <a:pt x="1919" y="466"/>
                      <a:pt x="1923" y="471"/>
                    </a:cubicBezTo>
                    <a:cubicBezTo>
                      <a:pt x="1925" y="473"/>
                      <a:pt x="1926" y="474"/>
                      <a:pt x="1927" y="476"/>
                    </a:cubicBezTo>
                    <a:cubicBezTo>
                      <a:pt x="1931" y="480"/>
                      <a:pt x="1935" y="485"/>
                      <a:pt x="1939" y="489"/>
                    </a:cubicBezTo>
                    <a:cubicBezTo>
                      <a:pt x="1940" y="491"/>
                      <a:pt x="1941" y="492"/>
                      <a:pt x="1943" y="494"/>
                    </a:cubicBezTo>
                    <a:cubicBezTo>
                      <a:pt x="1943" y="495"/>
                      <a:pt x="1944" y="495"/>
                      <a:pt x="1944" y="496"/>
                    </a:cubicBezTo>
                    <a:cubicBezTo>
                      <a:pt x="1947" y="499"/>
                      <a:pt x="1950" y="503"/>
                      <a:pt x="1954" y="507"/>
                    </a:cubicBezTo>
                    <a:cubicBezTo>
                      <a:pt x="1955" y="509"/>
                      <a:pt x="1956" y="510"/>
                      <a:pt x="1958" y="512"/>
                    </a:cubicBezTo>
                    <a:cubicBezTo>
                      <a:pt x="1961" y="516"/>
                      <a:pt x="1965" y="520"/>
                      <a:pt x="1968" y="524"/>
                    </a:cubicBezTo>
                    <a:cubicBezTo>
                      <a:pt x="1970" y="526"/>
                      <a:pt x="1971" y="528"/>
                      <a:pt x="1973" y="529"/>
                    </a:cubicBezTo>
                    <a:cubicBezTo>
                      <a:pt x="1976" y="533"/>
                      <a:pt x="1979" y="537"/>
                      <a:pt x="1982" y="540"/>
                    </a:cubicBezTo>
                    <a:cubicBezTo>
                      <a:pt x="1984" y="542"/>
                      <a:pt x="1986" y="544"/>
                      <a:pt x="1987" y="546"/>
                    </a:cubicBezTo>
                    <a:cubicBezTo>
                      <a:pt x="1990" y="549"/>
                      <a:pt x="1993" y="552"/>
                      <a:pt x="1995" y="555"/>
                    </a:cubicBezTo>
                    <a:cubicBezTo>
                      <a:pt x="1997" y="557"/>
                      <a:pt x="2000" y="560"/>
                      <a:pt x="2002" y="562"/>
                    </a:cubicBezTo>
                    <a:cubicBezTo>
                      <a:pt x="2004" y="564"/>
                      <a:pt x="2006" y="567"/>
                      <a:pt x="2008" y="569"/>
                    </a:cubicBezTo>
                    <a:cubicBezTo>
                      <a:pt x="2011" y="572"/>
                      <a:pt x="2013" y="574"/>
                      <a:pt x="2016" y="577"/>
                    </a:cubicBezTo>
                    <a:cubicBezTo>
                      <a:pt x="2017" y="578"/>
                      <a:pt x="2018" y="580"/>
                      <a:pt x="2019" y="581"/>
                    </a:cubicBezTo>
                    <a:cubicBezTo>
                      <a:pt x="2022" y="584"/>
                      <a:pt x="2025" y="586"/>
                      <a:pt x="2027" y="589"/>
                    </a:cubicBezTo>
                    <a:cubicBezTo>
                      <a:pt x="2037" y="599"/>
                      <a:pt x="2047" y="608"/>
                      <a:pt x="2057" y="617"/>
                    </a:cubicBezTo>
                    <a:cubicBezTo>
                      <a:pt x="2067" y="625"/>
                      <a:pt x="2077" y="633"/>
                      <a:pt x="2087" y="640"/>
                    </a:cubicBezTo>
                    <a:cubicBezTo>
                      <a:pt x="2076" y="630"/>
                      <a:pt x="2066" y="620"/>
                      <a:pt x="2056" y="609"/>
                    </a:cubicBezTo>
                    <a:cubicBezTo>
                      <a:pt x="2053" y="607"/>
                      <a:pt x="2050" y="604"/>
                      <a:pt x="2047" y="601"/>
                    </a:cubicBezTo>
                    <a:cubicBezTo>
                      <a:pt x="2045" y="600"/>
                      <a:pt x="2044" y="598"/>
                      <a:pt x="2042" y="597"/>
                    </a:cubicBezTo>
                    <a:cubicBezTo>
                      <a:pt x="2039" y="594"/>
                      <a:pt x="2036" y="590"/>
                      <a:pt x="2032" y="587"/>
                    </a:cubicBezTo>
                    <a:cubicBezTo>
                      <a:pt x="2030" y="585"/>
                      <a:pt x="2028" y="583"/>
                      <a:pt x="2026" y="581"/>
                    </a:cubicBezTo>
                    <a:cubicBezTo>
                      <a:pt x="2023" y="578"/>
                      <a:pt x="2021" y="576"/>
                      <a:pt x="2018" y="573"/>
                    </a:cubicBezTo>
                    <a:cubicBezTo>
                      <a:pt x="2016" y="570"/>
                      <a:pt x="2013" y="567"/>
                      <a:pt x="2010" y="564"/>
                    </a:cubicBezTo>
                    <a:cubicBezTo>
                      <a:pt x="2008" y="562"/>
                      <a:pt x="2006" y="560"/>
                      <a:pt x="2004" y="558"/>
                    </a:cubicBezTo>
                    <a:cubicBezTo>
                      <a:pt x="2001" y="554"/>
                      <a:pt x="1998" y="551"/>
                      <a:pt x="1995" y="548"/>
                    </a:cubicBezTo>
                    <a:cubicBezTo>
                      <a:pt x="1993" y="546"/>
                      <a:pt x="1992" y="544"/>
                      <a:pt x="1990" y="542"/>
                    </a:cubicBezTo>
                    <a:cubicBezTo>
                      <a:pt x="1987" y="538"/>
                      <a:pt x="1983" y="534"/>
                      <a:pt x="1980" y="530"/>
                    </a:cubicBezTo>
                    <a:cubicBezTo>
                      <a:pt x="1978" y="529"/>
                      <a:pt x="1977" y="527"/>
                      <a:pt x="1975" y="525"/>
                    </a:cubicBezTo>
                    <a:cubicBezTo>
                      <a:pt x="1972" y="521"/>
                      <a:pt x="1968" y="517"/>
                      <a:pt x="1964" y="512"/>
                    </a:cubicBezTo>
                    <a:cubicBezTo>
                      <a:pt x="1963" y="511"/>
                      <a:pt x="1962" y="509"/>
                      <a:pt x="1960" y="507"/>
                    </a:cubicBezTo>
                    <a:cubicBezTo>
                      <a:pt x="1956" y="503"/>
                      <a:pt x="1953" y="498"/>
                      <a:pt x="1949" y="494"/>
                    </a:cubicBezTo>
                    <a:cubicBezTo>
                      <a:pt x="1949" y="494"/>
                      <a:pt x="1948" y="493"/>
                      <a:pt x="1948" y="493"/>
                    </a:cubicBezTo>
                    <a:cubicBezTo>
                      <a:pt x="1947" y="491"/>
                      <a:pt x="1946" y="490"/>
                      <a:pt x="1945" y="489"/>
                    </a:cubicBezTo>
                    <a:cubicBezTo>
                      <a:pt x="1941" y="485"/>
                      <a:pt x="1937" y="480"/>
                      <a:pt x="1933" y="475"/>
                    </a:cubicBezTo>
                    <a:cubicBezTo>
                      <a:pt x="1932" y="474"/>
                      <a:pt x="1931" y="472"/>
                      <a:pt x="1929" y="471"/>
                    </a:cubicBezTo>
                    <a:cubicBezTo>
                      <a:pt x="1925" y="466"/>
                      <a:pt x="1921" y="461"/>
                      <a:pt x="1917" y="456"/>
                    </a:cubicBezTo>
                    <a:cubicBezTo>
                      <a:pt x="1916" y="455"/>
                      <a:pt x="1914" y="453"/>
                      <a:pt x="1913" y="452"/>
                    </a:cubicBezTo>
                    <a:cubicBezTo>
                      <a:pt x="1909" y="447"/>
                      <a:pt x="1904" y="442"/>
                      <a:pt x="1900" y="437"/>
                    </a:cubicBezTo>
                    <a:cubicBezTo>
                      <a:pt x="1899" y="436"/>
                      <a:pt x="1898" y="434"/>
                      <a:pt x="1896" y="433"/>
                    </a:cubicBezTo>
                    <a:cubicBezTo>
                      <a:pt x="1892" y="428"/>
                      <a:pt x="1887" y="423"/>
                      <a:pt x="1883" y="418"/>
                    </a:cubicBezTo>
                    <a:cubicBezTo>
                      <a:pt x="1882" y="416"/>
                      <a:pt x="1880" y="415"/>
                      <a:pt x="1879" y="414"/>
                    </a:cubicBezTo>
                    <a:cubicBezTo>
                      <a:pt x="1875" y="408"/>
                      <a:pt x="1870" y="403"/>
                      <a:pt x="1865" y="398"/>
                    </a:cubicBezTo>
                    <a:cubicBezTo>
                      <a:pt x="1864" y="397"/>
                      <a:pt x="1863" y="395"/>
                      <a:pt x="1861" y="394"/>
                    </a:cubicBezTo>
                    <a:cubicBezTo>
                      <a:pt x="1833" y="363"/>
                      <a:pt x="1801" y="331"/>
                      <a:pt x="1764" y="299"/>
                    </a:cubicBezTo>
                    <a:moveTo>
                      <a:pt x="406" y="274"/>
                    </a:moveTo>
                    <a:cubicBezTo>
                      <a:pt x="366" y="306"/>
                      <a:pt x="327" y="338"/>
                      <a:pt x="292" y="370"/>
                    </a:cubicBezTo>
                    <a:cubicBezTo>
                      <a:pt x="293" y="371"/>
                      <a:pt x="294" y="372"/>
                      <a:pt x="295" y="373"/>
                    </a:cubicBezTo>
                    <a:cubicBezTo>
                      <a:pt x="323" y="349"/>
                      <a:pt x="352" y="324"/>
                      <a:pt x="382" y="300"/>
                    </a:cubicBezTo>
                    <a:cubicBezTo>
                      <a:pt x="390" y="291"/>
                      <a:pt x="398" y="283"/>
                      <a:pt x="406" y="274"/>
                    </a:cubicBezTo>
                    <a:moveTo>
                      <a:pt x="1639" y="202"/>
                    </a:moveTo>
                    <a:cubicBezTo>
                      <a:pt x="1637" y="203"/>
                      <a:pt x="1635" y="204"/>
                      <a:pt x="1634" y="205"/>
                    </a:cubicBezTo>
                    <a:cubicBezTo>
                      <a:pt x="1679" y="235"/>
                      <a:pt x="1718" y="266"/>
                      <a:pt x="1753" y="296"/>
                    </a:cubicBezTo>
                    <a:cubicBezTo>
                      <a:pt x="1754" y="295"/>
                      <a:pt x="1756" y="294"/>
                      <a:pt x="1757" y="294"/>
                    </a:cubicBezTo>
                    <a:cubicBezTo>
                      <a:pt x="1722" y="263"/>
                      <a:pt x="1683" y="233"/>
                      <a:pt x="1639" y="202"/>
                    </a:cubicBezTo>
                    <a:moveTo>
                      <a:pt x="715" y="85"/>
                    </a:moveTo>
                    <a:cubicBezTo>
                      <a:pt x="710" y="88"/>
                      <a:pt x="704" y="90"/>
                      <a:pt x="699" y="93"/>
                    </a:cubicBezTo>
                    <a:cubicBezTo>
                      <a:pt x="664" y="109"/>
                      <a:pt x="628" y="128"/>
                      <a:pt x="593" y="148"/>
                    </a:cubicBezTo>
                    <a:cubicBezTo>
                      <a:pt x="592" y="148"/>
                      <a:pt x="592" y="149"/>
                      <a:pt x="591" y="149"/>
                    </a:cubicBezTo>
                    <a:cubicBezTo>
                      <a:pt x="591" y="149"/>
                      <a:pt x="590" y="150"/>
                      <a:pt x="589" y="150"/>
                    </a:cubicBezTo>
                    <a:cubicBezTo>
                      <a:pt x="586" y="152"/>
                      <a:pt x="583" y="154"/>
                      <a:pt x="580" y="155"/>
                    </a:cubicBezTo>
                    <a:cubicBezTo>
                      <a:pt x="579" y="156"/>
                      <a:pt x="578" y="157"/>
                      <a:pt x="577" y="157"/>
                    </a:cubicBezTo>
                    <a:cubicBezTo>
                      <a:pt x="575" y="159"/>
                      <a:pt x="572" y="160"/>
                      <a:pt x="569" y="162"/>
                    </a:cubicBezTo>
                    <a:cubicBezTo>
                      <a:pt x="568" y="163"/>
                      <a:pt x="567" y="164"/>
                      <a:pt x="565" y="165"/>
                    </a:cubicBezTo>
                    <a:cubicBezTo>
                      <a:pt x="563" y="166"/>
                      <a:pt x="560" y="168"/>
                      <a:pt x="558" y="169"/>
                    </a:cubicBezTo>
                    <a:cubicBezTo>
                      <a:pt x="557" y="170"/>
                      <a:pt x="555" y="171"/>
                      <a:pt x="554" y="172"/>
                    </a:cubicBezTo>
                    <a:cubicBezTo>
                      <a:pt x="552" y="173"/>
                      <a:pt x="550" y="174"/>
                      <a:pt x="547" y="176"/>
                    </a:cubicBezTo>
                    <a:cubicBezTo>
                      <a:pt x="545" y="177"/>
                      <a:pt x="543" y="178"/>
                      <a:pt x="541" y="180"/>
                    </a:cubicBezTo>
                    <a:cubicBezTo>
                      <a:pt x="539" y="181"/>
                      <a:pt x="537" y="182"/>
                      <a:pt x="535" y="183"/>
                    </a:cubicBezTo>
                    <a:cubicBezTo>
                      <a:pt x="500" y="206"/>
                      <a:pt x="465" y="230"/>
                      <a:pt x="430" y="256"/>
                    </a:cubicBezTo>
                    <a:cubicBezTo>
                      <a:pt x="422" y="264"/>
                      <a:pt x="414" y="273"/>
                      <a:pt x="405" y="281"/>
                    </a:cubicBezTo>
                    <a:cubicBezTo>
                      <a:pt x="411" y="277"/>
                      <a:pt x="417" y="272"/>
                      <a:pt x="423" y="268"/>
                    </a:cubicBezTo>
                    <a:cubicBezTo>
                      <a:pt x="460" y="240"/>
                      <a:pt x="500" y="212"/>
                      <a:pt x="542" y="185"/>
                    </a:cubicBezTo>
                    <a:cubicBezTo>
                      <a:pt x="544" y="184"/>
                      <a:pt x="546" y="182"/>
                      <a:pt x="548" y="181"/>
                    </a:cubicBezTo>
                    <a:cubicBezTo>
                      <a:pt x="550" y="180"/>
                      <a:pt x="553" y="178"/>
                      <a:pt x="555" y="177"/>
                    </a:cubicBezTo>
                    <a:cubicBezTo>
                      <a:pt x="557" y="175"/>
                      <a:pt x="559" y="174"/>
                      <a:pt x="561" y="173"/>
                    </a:cubicBezTo>
                    <a:cubicBezTo>
                      <a:pt x="563" y="172"/>
                      <a:pt x="565" y="171"/>
                      <a:pt x="566" y="170"/>
                    </a:cubicBezTo>
                    <a:cubicBezTo>
                      <a:pt x="569" y="168"/>
                      <a:pt x="571" y="167"/>
                      <a:pt x="574" y="165"/>
                    </a:cubicBezTo>
                    <a:cubicBezTo>
                      <a:pt x="575" y="164"/>
                      <a:pt x="577" y="164"/>
                      <a:pt x="578" y="163"/>
                    </a:cubicBezTo>
                    <a:cubicBezTo>
                      <a:pt x="581" y="161"/>
                      <a:pt x="584" y="159"/>
                      <a:pt x="586" y="158"/>
                    </a:cubicBezTo>
                    <a:cubicBezTo>
                      <a:pt x="588" y="157"/>
                      <a:pt x="589" y="156"/>
                      <a:pt x="591" y="155"/>
                    </a:cubicBezTo>
                    <a:cubicBezTo>
                      <a:pt x="594" y="154"/>
                      <a:pt x="596" y="152"/>
                      <a:pt x="600" y="150"/>
                    </a:cubicBezTo>
                    <a:cubicBezTo>
                      <a:pt x="601" y="150"/>
                      <a:pt x="602" y="149"/>
                      <a:pt x="603" y="148"/>
                    </a:cubicBezTo>
                    <a:cubicBezTo>
                      <a:pt x="604" y="148"/>
                      <a:pt x="605" y="147"/>
                      <a:pt x="607" y="146"/>
                    </a:cubicBezTo>
                    <a:cubicBezTo>
                      <a:pt x="643" y="124"/>
                      <a:pt x="679" y="103"/>
                      <a:pt x="715" y="85"/>
                    </a:cubicBezTo>
                    <a:moveTo>
                      <a:pt x="1400" y="72"/>
                    </a:moveTo>
                    <a:cubicBezTo>
                      <a:pt x="1398" y="73"/>
                      <a:pt x="1397" y="74"/>
                      <a:pt x="1395" y="75"/>
                    </a:cubicBezTo>
                    <a:cubicBezTo>
                      <a:pt x="1485" y="114"/>
                      <a:pt x="1561" y="157"/>
                      <a:pt x="1626" y="200"/>
                    </a:cubicBezTo>
                    <a:cubicBezTo>
                      <a:pt x="1628" y="199"/>
                      <a:pt x="1630" y="198"/>
                      <a:pt x="1631" y="197"/>
                    </a:cubicBezTo>
                    <a:cubicBezTo>
                      <a:pt x="1566" y="154"/>
                      <a:pt x="1490" y="112"/>
                      <a:pt x="1400" y="72"/>
                    </a:cubicBezTo>
                    <a:moveTo>
                      <a:pt x="807" y="50"/>
                    </a:moveTo>
                    <a:cubicBezTo>
                      <a:pt x="790" y="57"/>
                      <a:pt x="773" y="64"/>
                      <a:pt x="756" y="72"/>
                    </a:cubicBezTo>
                    <a:cubicBezTo>
                      <a:pt x="750" y="75"/>
                      <a:pt x="743" y="79"/>
                      <a:pt x="736" y="82"/>
                    </a:cubicBezTo>
                    <a:cubicBezTo>
                      <a:pt x="759" y="72"/>
                      <a:pt x="783" y="63"/>
                      <a:pt x="806" y="55"/>
                    </a:cubicBezTo>
                    <a:cubicBezTo>
                      <a:pt x="808" y="55"/>
                      <a:pt x="810" y="54"/>
                      <a:pt x="812" y="53"/>
                    </a:cubicBezTo>
                    <a:cubicBezTo>
                      <a:pt x="810" y="52"/>
                      <a:pt x="808" y="51"/>
                      <a:pt x="807" y="50"/>
                    </a:cubicBezTo>
                    <a:moveTo>
                      <a:pt x="1084" y="0"/>
                    </a:moveTo>
                    <a:cubicBezTo>
                      <a:pt x="1009" y="0"/>
                      <a:pt x="932" y="12"/>
                      <a:pt x="854" y="34"/>
                    </a:cubicBezTo>
                    <a:cubicBezTo>
                      <a:pt x="845" y="37"/>
                      <a:pt x="835" y="40"/>
                      <a:pt x="825" y="43"/>
                    </a:cubicBezTo>
                    <a:cubicBezTo>
                      <a:pt x="821" y="45"/>
                      <a:pt x="816" y="47"/>
                      <a:pt x="811" y="48"/>
                    </a:cubicBezTo>
                    <a:cubicBezTo>
                      <a:pt x="813" y="50"/>
                      <a:pt x="815" y="51"/>
                      <a:pt x="817" y="52"/>
                    </a:cubicBezTo>
                    <a:cubicBezTo>
                      <a:pt x="903" y="23"/>
                      <a:pt x="993" y="6"/>
                      <a:pt x="1086" y="6"/>
                    </a:cubicBezTo>
                    <a:cubicBezTo>
                      <a:pt x="1174" y="6"/>
                      <a:pt x="1264" y="21"/>
                      <a:pt x="1355" y="58"/>
                    </a:cubicBezTo>
                    <a:cubicBezTo>
                      <a:pt x="1365" y="63"/>
                      <a:pt x="1376" y="67"/>
                      <a:pt x="1386" y="71"/>
                    </a:cubicBezTo>
                    <a:cubicBezTo>
                      <a:pt x="1386" y="71"/>
                      <a:pt x="1386" y="71"/>
                      <a:pt x="1386" y="71"/>
                    </a:cubicBezTo>
                    <a:cubicBezTo>
                      <a:pt x="1388" y="70"/>
                      <a:pt x="1389" y="69"/>
                      <a:pt x="1391" y="68"/>
                    </a:cubicBezTo>
                    <a:cubicBezTo>
                      <a:pt x="1380" y="63"/>
                      <a:pt x="1368" y="59"/>
                      <a:pt x="1357" y="54"/>
                    </a:cubicBezTo>
                    <a:cubicBezTo>
                      <a:pt x="1269" y="18"/>
                      <a:pt x="1178" y="0"/>
                      <a:pt x="10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0" name="Freeform 20">
                <a:extLst>
                  <a:ext uri="{FF2B5EF4-FFF2-40B4-BE49-F238E27FC236}">
                    <a16:creationId xmlns:a16="http://schemas.microsoft.com/office/drawing/2014/main" id="{F9302458-89BB-4A5D-BCA3-12175949A526}"/>
                  </a:ext>
                </a:extLst>
              </p:cNvPr>
              <p:cNvSpPr>
                <a:spLocks noEditPoints="1"/>
              </p:cNvSpPr>
              <p:nvPr/>
            </p:nvSpPr>
            <p:spPr bwMode="auto">
              <a:xfrm>
                <a:off x="4" y="1119"/>
                <a:ext cx="5754" cy="1423"/>
              </a:xfrm>
              <a:custGeom>
                <a:avLst/>
                <a:gdLst>
                  <a:gd name="T0" fmla="*/ 2271 w 3003"/>
                  <a:gd name="T1" fmla="*/ 727 h 741"/>
                  <a:gd name="T2" fmla="*/ 2271 w 3003"/>
                  <a:gd name="T3" fmla="*/ 732 h 741"/>
                  <a:gd name="T4" fmla="*/ 2489 w 3003"/>
                  <a:gd name="T5" fmla="*/ 698 h 741"/>
                  <a:gd name="T6" fmla="*/ 2144 w 3003"/>
                  <a:gd name="T7" fmla="*/ 701 h 741"/>
                  <a:gd name="T8" fmla="*/ 2119 w 3003"/>
                  <a:gd name="T9" fmla="*/ 679 h 741"/>
                  <a:gd name="T10" fmla="*/ 0 w 3003"/>
                  <a:gd name="T11" fmla="*/ 738 h 741"/>
                  <a:gd name="T12" fmla="*/ 80 w 3003"/>
                  <a:gd name="T13" fmla="*/ 637 h 741"/>
                  <a:gd name="T14" fmla="*/ 2499 w 3003"/>
                  <a:gd name="T15" fmla="*/ 696 h 741"/>
                  <a:gd name="T16" fmla="*/ 3000 w 3003"/>
                  <a:gd name="T17" fmla="*/ 454 h 741"/>
                  <a:gd name="T18" fmla="*/ 2846 w 3003"/>
                  <a:gd name="T19" fmla="*/ 552 h 741"/>
                  <a:gd name="T20" fmla="*/ 3000 w 3003"/>
                  <a:gd name="T21" fmla="*/ 454 h 741"/>
                  <a:gd name="T22" fmla="*/ 91 w 3003"/>
                  <a:gd name="T23" fmla="*/ 632 h 741"/>
                  <a:gd name="T24" fmla="*/ 298 w 3003"/>
                  <a:gd name="T25" fmla="*/ 406 h 741"/>
                  <a:gd name="T26" fmla="*/ 297 w 3003"/>
                  <a:gd name="T27" fmla="*/ 414 h 741"/>
                  <a:gd name="T28" fmla="*/ 326 w 3003"/>
                  <a:gd name="T29" fmla="*/ 380 h 741"/>
                  <a:gd name="T30" fmla="*/ 326 w 3003"/>
                  <a:gd name="T31" fmla="*/ 380 h 741"/>
                  <a:gd name="T32" fmla="*/ 1879 w 3003"/>
                  <a:gd name="T33" fmla="*/ 409 h 741"/>
                  <a:gd name="T34" fmla="*/ 1900 w 3003"/>
                  <a:gd name="T35" fmla="*/ 434 h 741"/>
                  <a:gd name="T36" fmla="*/ 1929 w 3003"/>
                  <a:gd name="T37" fmla="*/ 470 h 741"/>
                  <a:gd name="T38" fmla="*/ 1948 w 3003"/>
                  <a:gd name="T39" fmla="*/ 494 h 741"/>
                  <a:gd name="T40" fmla="*/ 1970 w 3003"/>
                  <a:gd name="T41" fmla="*/ 523 h 741"/>
                  <a:gd name="T42" fmla="*/ 1988 w 3003"/>
                  <a:gd name="T43" fmla="*/ 546 h 741"/>
                  <a:gd name="T44" fmla="*/ 2006 w 3003"/>
                  <a:gd name="T45" fmla="*/ 570 h 741"/>
                  <a:gd name="T46" fmla="*/ 2027 w 3003"/>
                  <a:gd name="T47" fmla="*/ 596 h 741"/>
                  <a:gd name="T48" fmla="*/ 2046 w 3003"/>
                  <a:gd name="T49" fmla="*/ 618 h 741"/>
                  <a:gd name="T50" fmla="*/ 2087 w 3003"/>
                  <a:gd name="T51" fmla="*/ 660 h 741"/>
                  <a:gd name="T52" fmla="*/ 2077 w 3003"/>
                  <a:gd name="T53" fmla="*/ 644 h 741"/>
                  <a:gd name="T54" fmla="*/ 2056 w 3003"/>
                  <a:gd name="T55" fmla="*/ 622 h 741"/>
                  <a:gd name="T56" fmla="*/ 2036 w 3003"/>
                  <a:gd name="T57" fmla="*/ 599 h 741"/>
                  <a:gd name="T58" fmla="*/ 2013 w 3003"/>
                  <a:gd name="T59" fmla="*/ 571 h 741"/>
                  <a:gd name="T60" fmla="*/ 1994 w 3003"/>
                  <a:gd name="T61" fmla="*/ 547 h 741"/>
                  <a:gd name="T62" fmla="*/ 1974 w 3003"/>
                  <a:gd name="T63" fmla="*/ 520 h 741"/>
                  <a:gd name="T64" fmla="*/ 1954 w 3003"/>
                  <a:gd name="T65" fmla="*/ 494 h 741"/>
                  <a:gd name="T66" fmla="*/ 1934 w 3003"/>
                  <a:gd name="T67" fmla="*/ 469 h 741"/>
                  <a:gd name="T68" fmla="*/ 1905 w 3003"/>
                  <a:gd name="T69" fmla="*/ 433 h 741"/>
                  <a:gd name="T70" fmla="*/ 1884 w 3003"/>
                  <a:gd name="T71" fmla="*/ 408 h 741"/>
                  <a:gd name="T72" fmla="*/ 1663 w 3003"/>
                  <a:gd name="T73" fmla="*/ 211 h 741"/>
                  <a:gd name="T74" fmla="*/ 1668 w 3003"/>
                  <a:gd name="T75" fmla="*/ 208 h 741"/>
                  <a:gd name="T76" fmla="*/ 607 w 3003"/>
                  <a:gd name="T77" fmla="*/ 166 h 741"/>
                  <a:gd name="T78" fmla="*/ 592 w 3003"/>
                  <a:gd name="T79" fmla="*/ 175 h 741"/>
                  <a:gd name="T80" fmla="*/ 576 w 3003"/>
                  <a:gd name="T81" fmla="*/ 186 h 741"/>
                  <a:gd name="T82" fmla="*/ 558 w 3003"/>
                  <a:gd name="T83" fmla="*/ 197 h 741"/>
                  <a:gd name="T84" fmla="*/ 430 w 3003"/>
                  <a:gd name="T85" fmla="*/ 291 h 741"/>
                  <a:gd name="T86" fmla="*/ 324 w 3003"/>
                  <a:gd name="T87" fmla="*/ 389 h 741"/>
                  <a:gd name="T88" fmla="*/ 558 w 3003"/>
                  <a:gd name="T89" fmla="*/ 203 h 741"/>
                  <a:gd name="T90" fmla="*/ 577 w 3003"/>
                  <a:gd name="T91" fmla="*/ 191 h 741"/>
                  <a:gd name="T92" fmla="*/ 597 w 3003"/>
                  <a:gd name="T93" fmla="*/ 178 h 741"/>
                  <a:gd name="T94" fmla="*/ 613 w 3003"/>
                  <a:gd name="T95" fmla="*/ 168 h 741"/>
                  <a:gd name="T96" fmla="*/ 636 w 3003"/>
                  <a:gd name="T97" fmla="*/ 154 h 741"/>
                  <a:gd name="T98" fmla="*/ 754 w 3003"/>
                  <a:gd name="T99" fmla="*/ 87 h 741"/>
                  <a:gd name="T100" fmla="*/ 1656 w 3003"/>
                  <a:gd name="T101" fmla="*/ 205 h 741"/>
                  <a:gd name="T102" fmla="*/ 804 w 3003"/>
                  <a:gd name="T103" fmla="*/ 69 h 741"/>
                  <a:gd name="T104" fmla="*/ 804 w 3003"/>
                  <a:gd name="T105" fmla="*/ 69 h 741"/>
                  <a:gd name="T106" fmla="*/ 867 w 3003"/>
                  <a:gd name="T107" fmla="*/ 43 h 741"/>
                  <a:gd name="T108" fmla="*/ 825 w 3003"/>
                  <a:gd name="T109" fmla="*/ 63 h 741"/>
                  <a:gd name="T110" fmla="*/ 1417 w 3003"/>
                  <a:gd name="T111" fmla="*/ 73 h 741"/>
                  <a:gd name="T112" fmla="*/ 1119 w 3003"/>
                  <a:gd name="T113"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3" h="741">
                    <a:moveTo>
                      <a:pt x="2477" y="696"/>
                    </a:moveTo>
                    <a:cubicBezTo>
                      <a:pt x="2416" y="712"/>
                      <a:pt x="2356" y="722"/>
                      <a:pt x="2298" y="726"/>
                    </a:cubicBezTo>
                    <a:cubicBezTo>
                      <a:pt x="2289" y="726"/>
                      <a:pt x="2280" y="727"/>
                      <a:pt x="2271" y="727"/>
                    </a:cubicBezTo>
                    <a:cubicBezTo>
                      <a:pt x="2234" y="727"/>
                      <a:pt x="2201" y="720"/>
                      <a:pt x="2172" y="709"/>
                    </a:cubicBezTo>
                    <a:cubicBezTo>
                      <a:pt x="2169" y="709"/>
                      <a:pt x="2167" y="710"/>
                      <a:pt x="2164" y="711"/>
                    </a:cubicBezTo>
                    <a:cubicBezTo>
                      <a:pt x="2195" y="724"/>
                      <a:pt x="2230" y="732"/>
                      <a:pt x="2271" y="732"/>
                    </a:cubicBezTo>
                    <a:cubicBezTo>
                      <a:pt x="2271" y="732"/>
                      <a:pt x="2271" y="732"/>
                      <a:pt x="2271" y="732"/>
                    </a:cubicBezTo>
                    <a:cubicBezTo>
                      <a:pt x="2280" y="732"/>
                      <a:pt x="2289" y="731"/>
                      <a:pt x="2298" y="731"/>
                    </a:cubicBezTo>
                    <a:cubicBezTo>
                      <a:pt x="2360" y="726"/>
                      <a:pt x="2424" y="715"/>
                      <a:pt x="2489" y="698"/>
                    </a:cubicBezTo>
                    <a:cubicBezTo>
                      <a:pt x="2485" y="698"/>
                      <a:pt x="2481" y="697"/>
                      <a:pt x="2477" y="696"/>
                    </a:cubicBezTo>
                    <a:moveTo>
                      <a:pt x="2115" y="677"/>
                    </a:moveTo>
                    <a:cubicBezTo>
                      <a:pt x="2125" y="686"/>
                      <a:pt x="2134" y="694"/>
                      <a:pt x="2144" y="701"/>
                    </a:cubicBezTo>
                    <a:cubicBezTo>
                      <a:pt x="2148" y="703"/>
                      <a:pt x="2153" y="706"/>
                      <a:pt x="2158" y="708"/>
                    </a:cubicBezTo>
                    <a:cubicBezTo>
                      <a:pt x="2161" y="707"/>
                      <a:pt x="2164" y="707"/>
                      <a:pt x="2166" y="706"/>
                    </a:cubicBezTo>
                    <a:cubicBezTo>
                      <a:pt x="2150" y="699"/>
                      <a:pt x="2134" y="690"/>
                      <a:pt x="2119" y="679"/>
                    </a:cubicBezTo>
                    <a:cubicBezTo>
                      <a:pt x="2118" y="678"/>
                      <a:pt x="2116" y="678"/>
                      <a:pt x="2115" y="677"/>
                    </a:cubicBezTo>
                    <a:moveTo>
                      <a:pt x="80" y="637"/>
                    </a:moveTo>
                    <a:cubicBezTo>
                      <a:pt x="29" y="697"/>
                      <a:pt x="0" y="737"/>
                      <a:pt x="0" y="738"/>
                    </a:cubicBezTo>
                    <a:cubicBezTo>
                      <a:pt x="4" y="741"/>
                      <a:pt x="4" y="741"/>
                      <a:pt x="4" y="741"/>
                    </a:cubicBezTo>
                    <a:cubicBezTo>
                      <a:pt x="4" y="740"/>
                      <a:pt x="34" y="700"/>
                      <a:pt x="85" y="638"/>
                    </a:cubicBezTo>
                    <a:cubicBezTo>
                      <a:pt x="84" y="638"/>
                      <a:pt x="82" y="637"/>
                      <a:pt x="80" y="637"/>
                    </a:cubicBezTo>
                    <a:moveTo>
                      <a:pt x="2836" y="553"/>
                    </a:moveTo>
                    <a:cubicBezTo>
                      <a:pt x="2716" y="617"/>
                      <a:pt x="2599" y="665"/>
                      <a:pt x="2487" y="694"/>
                    </a:cubicBezTo>
                    <a:cubicBezTo>
                      <a:pt x="2491" y="694"/>
                      <a:pt x="2495" y="695"/>
                      <a:pt x="2499" y="696"/>
                    </a:cubicBezTo>
                    <a:cubicBezTo>
                      <a:pt x="2608" y="666"/>
                      <a:pt x="2723" y="619"/>
                      <a:pt x="2839" y="556"/>
                    </a:cubicBezTo>
                    <a:cubicBezTo>
                      <a:pt x="2838" y="555"/>
                      <a:pt x="2837" y="554"/>
                      <a:pt x="2836" y="553"/>
                    </a:cubicBezTo>
                    <a:moveTo>
                      <a:pt x="3000" y="454"/>
                    </a:moveTo>
                    <a:cubicBezTo>
                      <a:pt x="2998" y="455"/>
                      <a:pt x="2995" y="457"/>
                      <a:pt x="2990" y="461"/>
                    </a:cubicBezTo>
                    <a:cubicBezTo>
                      <a:pt x="2941" y="493"/>
                      <a:pt x="2892" y="522"/>
                      <a:pt x="2843" y="549"/>
                    </a:cubicBezTo>
                    <a:cubicBezTo>
                      <a:pt x="2844" y="550"/>
                      <a:pt x="2845" y="551"/>
                      <a:pt x="2846" y="552"/>
                    </a:cubicBezTo>
                    <a:cubicBezTo>
                      <a:pt x="2895" y="526"/>
                      <a:pt x="2944" y="497"/>
                      <a:pt x="2992" y="465"/>
                    </a:cubicBezTo>
                    <a:cubicBezTo>
                      <a:pt x="2997" y="461"/>
                      <a:pt x="3001" y="459"/>
                      <a:pt x="3003" y="458"/>
                    </a:cubicBezTo>
                    <a:cubicBezTo>
                      <a:pt x="3000" y="454"/>
                      <a:pt x="3000" y="454"/>
                      <a:pt x="3000" y="454"/>
                    </a:cubicBezTo>
                    <a:moveTo>
                      <a:pt x="260" y="443"/>
                    </a:moveTo>
                    <a:cubicBezTo>
                      <a:pt x="189" y="512"/>
                      <a:pt x="130" y="578"/>
                      <a:pt x="86" y="630"/>
                    </a:cubicBezTo>
                    <a:cubicBezTo>
                      <a:pt x="87" y="631"/>
                      <a:pt x="89" y="631"/>
                      <a:pt x="91" y="632"/>
                    </a:cubicBezTo>
                    <a:cubicBezTo>
                      <a:pt x="135" y="580"/>
                      <a:pt x="194" y="514"/>
                      <a:pt x="265" y="445"/>
                    </a:cubicBezTo>
                    <a:cubicBezTo>
                      <a:pt x="263" y="444"/>
                      <a:pt x="261" y="444"/>
                      <a:pt x="260" y="443"/>
                    </a:cubicBezTo>
                    <a:moveTo>
                      <a:pt x="298" y="406"/>
                    </a:moveTo>
                    <a:cubicBezTo>
                      <a:pt x="287" y="416"/>
                      <a:pt x="277" y="427"/>
                      <a:pt x="266" y="437"/>
                    </a:cubicBezTo>
                    <a:cubicBezTo>
                      <a:pt x="268" y="438"/>
                      <a:pt x="269" y="438"/>
                      <a:pt x="271" y="439"/>
                    </a:cubicBezTo>
                    <a:cubicBezTo>
                      <a:pt x="279" y="431"/>
                      <a:pt x="288" y="423"/>
                      <a:pt x="297" y="414"/>
                    </a:cubicBezTo>
                    <a:cubicBezTo>
                      <a:pt x="298" y="412"/>
                      <a:pt x="300" y="410"/>
                      <a:pt x="302" y="408"/>
                    </a:cubicBezTo>
                    <a:cubicBezTo>
                      <a:pt x="301" y="408"/>
                      <a:pt x="299" y="407"/>
                      <a:pt x="298" y="406"/>
                    </a:cubicBezTo>
                    <a:moveTo>
                      <a:pt x="326" y="380"/>
                    </a:moveTo>
                    <a:cubicBezTo>
                      <a:pt x="319" y="387"/>
                      <a:pt x="312" y="394"/>
                      <a:pt x="304" y="400"/>
                    </a:cubicBezTo>
                    <a:cubicBezTo>
                      <a:pt x="305" y="401"/>
                      <a:pt x="306" y="402"/>
                      <a:pt x="307" y="402"/>
                    </a:cubicBezTo>
                    <a:cubicBezTo>
                      <a:pt x="313" y="395"/>
                      <a:pt x="320" y="388"/>
                      <a:pt x="326" y="380"/>
                    </a:cubicBezTo>
                    <a:moveTo>
                      <a:pt x="1788" y="306"/>
                    </a:moveTo>
                    <a:cubicBezTo>
                      <a:pt x="1786" y="307"/>
                      <a:pt x="1785" y="308"/>
                      <a:pt x="1783" y="309"/>
                    </a:cubicBezTo>
                    <a:cubicBezTo>
                      <a:pt x="1819" y="343"/>
                      <a:pt x="1851" y="376"/>
                      <a:pt x="1879" y="409"/>
                    </a:cubicBezTo>
                    <a:cubicBezTo>
                      <a:pt x="1880" y="410"/>
                      <a:pt x="1881" y="412"/>
                      <a:pt x="1883" y="413"/>
                    </a:cubicBezTo>
                    <a:cubicBezTo>
                      <a:pt x="1887" y="419"/>
                      <a:pt x="1892" y="424"/>
                      <a:pt x="1896" y="430"/>
                    </a:cubicBezTo>
                    <a:cubicBezTo>
                      <a:pt x="1898" y="431"/>
                      <a:pt x="1899" y="432"/>
                      <a:pt x="1900" y="434"/>
                    </a:cubicBezTo>
                    <a:cubicBezTo>
                      <a:pt x="1904" y="439"/>
                      <a:pt x="1909" y="444"/>
                      <a:pt x="1913" y="450"/>
                    </a:cubicBezTo>
                    <a:cubicBezTo>
                      <a:pt x="1914" y="451"/>
                      <a:pt x="1915" y="453"/>
                      <a:pt x="1916" y="454"/>
                    </a:cubicBezTo>
                    <a:cubicBezTo>
                      <a:pt x="1921" y="459"/>
                      <a:pt x="1925" y="465"/>
                      <a:pt x="1929" y="470"/>
                    </a:cubicBezTo>
                    <a:cubicBezTo>
                      <a:pt x="1930" y="471"/>
                      <a:pt x="1931" y="473"/>
                      <a:pt x="1932" y="474"/>
                    </a:cubicBezTo>
                    <a:cubicBezTo>
                      <a:pt x="1936" y="480"/>
                      <a:pt x="1940" y="485"/>
                      <a:pt x="1944" y="490"/>
                    </a:cubicBezTo>
                    <a:cubicBezTo>
                      <a:pt x="1946" y="491"/>
                      <a:pt x="1947" y="493"/>
                      <a:pt x="1948" y="494"/>
                    </a:cubicBezTo>
                    <a:cubicBezTo>
                      <a:pt x="1952" y="499"/>
                      <a:pt x="1955" y="504"/>
                      <a:pt x="1959" y="509"/>
                    </a:cubicBezTo>
                    <a:cubicBezTo>
                      <a:pt x="1960" y="511"/>
                      <a:pt x="1962" y="512"/>
                      <a:pt x="1963" y="514"/>
                    </a:cubicBezTo>
                    <a:cubicBezTo>
                      <a:pt x="1965" y="517"/>
                      <a:pt x="1968" y="520"/>
                      <a:pt x="1970" y="523"/>
                    </a:cubicBezTo>
                    <a:cubicBezTo>
                      <a:pt x="1971" y="525"/>
                      <a:pt x="1972" y="526"/>
                      <a:pt x="1974" y="528"/>
                    </a:cubicBezTo>
                    <a:cubicBezTo>
                      <a:pt x="1975" y="530"/>
                      <a:pt x="1976" y="531"/>
                      <a:pt x="1977" y="533"/>
                    </a:cubicBezTo>
                    <a:cubicBezTo>
                      <a:pt x="1981" y="537"/>
                      <a:pt x="1984" y="542"/>
                      <a:pt x="1988" y="546"/>
                    </a:cubicBezTo>
                    <a:cubicBezTo>
                      <a:pt x="1989" y="548"/>
                      <a:pt x="1990" y="550"/>
                      <a:pt x="1992" y="552"/>
                    </a:cubicBezTo>
                    <a:cubicBezTo>
                      <a:pt x="1995" y="556"/>
                      <a:pt x="1998" y="560"/>
                      <a:pt x="2001" y="564"/>
                    </a:cubicBezTo>
                    <a:cubicBezTo>
                      <a:pt x="2003" y="566"/>
                      <a:pt x="2004" y="568"/>
                      <a:pt x="2006" y="570"/>
                    </a:cubicBezTo>
                    <a:cubicBezTo>
                      <a:pt x="2009" y="573"/>
                      <a:pt x="2011" y="577"/>
                      <a:pt x="2014" y="580"/>
                    </a:cubicBezTo>
                    <a:cubicBezTo>
                      <a:pt x="2016" y="582"/>
                      <a:pt x="2018" y="585"/>
                      <a:pt x="2019" y="587"/>
                    </a:cubicBezTo>
                    <a:cubicBezTo>
                      <a:pt x="2022" y="590"/>
                      <a:pt x="2024" y="593"/>
                      <a:pt x="2027" y="596"/>
                    </a:cubicBezTo>
                    <a:cubicBezTo>
                      <a:pt x="2029" y="598"/>
                      <a:pt x="2031" y="601"/>
                      <a:pt x="2033" y="603"/>
                    </a:cubicBezTo>
                    <a:cubicBezTo>
                      <a:pt x="2035" y="605"/>
                      <a:pt x="2037" y="608"/>
                      <a:pt x="2039" y="610"/>
                    </a:cubicBezTo>
                    <a:cubicBezTo>
                      <a:pt x="2041" y="613"/>
                      <a:pt x="2044" y="616"/>
                      <a:pt x="2046" y="618"/>
                    </a:cubicBezTo>
                    <a:cubicBezTo>
                      <a:pt x="2047" y="620"/>
                      <a:pt x="2049" y="621"/>
                      <a:pt x="2050" y="623"/>
                    </a:cubicBezTo>
                    <a:cubicBezTo>
                      <a:pt x="2052" y="625"/>
                      <a:pt x="2054" y="627"/>
                      <a:pt x="2056" y="629"/>
                    </a:cubicBezTo>
                    <a:cubicBezTo>
                      <a:pt x="2066" y="640"/>
                      <a:pt x="2076" y="650"/>
                      <a:pt x="2087" y="660"/>
                    </a:cubicBezTo>
                    <a:cubicBezTo>
                      <a:pt x="2095" y="667"/>
                      <a:pt x="2104" y="674"/>
                      <a:pt x="2112" y="681"/>
                    </a:cubicBezTo>
                    <a:cubicBezTo>
                      <a:pt x="2102" y="671"/>
                      <a:pt x="2092" y="660"/>
                      <a:pt x="2082" y="648"/>
                    </a:cubicBezTo>
                    <a:cubicBezTo>
                      <a:pt x="2080" y="647"/>
                      <a:pt x="2079" y="646"/>
                      <a:pt x="2077" y="644"/>
                    </a:cubicBezTo>
                    <a:cubicBezTo>
                      <a:pt x="2076" y="643"/>
                      <a:pt x="2074" y="641"/>
                      <a:pt x="2072" y="639"/>
                    </a:cubicBezTo>
                    <a:cubicBezTo>
                      <a:pt x="2069" y="636"/>
                      <a:pt x="2066" y="633"/>
                      <a:pt x="2063" y="629"/>
                    </a:cubicBezTo>
                    <a:cubicBezTo>
                      <a:pt x="2060" y="627"/>
                      <a:pt x="2058" y="625"/>
                      <a:pt x="2056" y="622"/>
                    </a:cubicBezTo>
                    <a:cubicBezTo>
                      <a:pt x="2054" y="620"/>
                      <a:pt x="2051" y="617"/>
                      <a:pt x="2049" y="614"/>
                    </a:cubicBezTo>
                    <a:cubicBezTo>
                      <a:pt x="2046" y="611"/>
                      <a:pt x="2044" y="609"/>
                      <a:pt x="2041" y="606"/>
                    </a:cubicBezTo>
                    <a:cubicBezTo>
                      <a:pt x="2039" y="603"/>
                      <a:pt x="2038" y="601"/>
                      <a:pt x="2036" y="599"/>
                    </a:cubicBezTo>
                    <a:cubicBezTo>
                      <a:pt x="2033" y="595"/>
                      <a:pt x="2030" y="592"/>
                      <a:pt x="2027" y="588"/>
                    </a:cubicBezTo>
                    <a:cubicBezTo>
                      <a:pt x="2025" y="586"/>
                      <a:pt x="2024" y="584"/>
                      <a:pt x="2022" y="582"/>
                    </a:cubicBezTo>
                    <a:cubicBezTo>
                      <a:pt x="2019" y="578"/>
                      <a:pt x="2016" y="575"/>
                      <a:pt x="2013" y="571"/>
                    </a:cubicBezTo>
                    <a:cubicBezTo>
                      <a:pt x="2011" y="569"/>
                      <a:pt x="2010" y="567"/>
                      <a:pt x="2008" y="565"/>
                    </a:cubicBezTo>
                    <a:cubicBezTo>
                      <a:pt x="2005" y="561"/>
                      <a:pt x="2002" y="557"/>
                      <a:pt x="1998" y="552"/>
                    </a:cubicBezTo>
                    <a:cubicBezTo>
                      <a:pt x="1997" y="551"/>
                      <a:pt x="1996" y="549"/>
                      <a:pt x="1994" y="547"/>
                    </a:cubicBezTo>
                    <a:cubicBezTo>
                      <a:pt x="1991" y="542"/>
                      <a:pt x="1987" y="538"/>
                      <a:pt x="1984" y="533"/>
                    </a:cubicBezTo>
                    <a:cubicBezTo>
                      <a:pt x="1982" y="532"/>
                      <a:pt x="1981" y="530"/>
                      <a:pt x="1980" y="528"/>
                    </a:cubicBezTo>
                    <a:cubicBezTo>
                      <a:pt x="1978" y="526"/>
                      <a:pt x="1976" y="523"/>
                      <a:pt x="1974" y="520"/>
                    </a:cubicBezTo>
                    <a:cubicBezTo>
                      <a:pt x="1972" y="518"/>
                      <a:pt x="1970" y="516"/>
                      <a:pt x="1969" y="514"/>
                    </a:cubicBezTo>
                    <a:cubicBezTo>
                      <a:pt x="1968" y="512"/>
                      <a:pt x="1966" y="511"/>
                      <a:pt x="1965" y="509"/>
                    </a:cubicBezTo>
                    <a:cubicBezTo>
                      <a:pt x="1961" y="504"/>
                      <a:pt x="1958" y="499"/>
                      <a:pt x="1954" y="494"/>
                    </a:cubicBezTo>
                    <a:cubicBezTo>
                      <a:pt x="1952" y="492"/>
                      <a:pt x="1951" y="491"/>
                      <a:pt x="1950" y="489"/>
                    </a:cubicBezTo>
                    <a:cubicBezTo>
                      <a:pt x="1946" y="484"/>
                      <a:pt x="1942" y="479"/>
                      <a:pt x="1938" y="474"/>
                    </a:cubicBezTo>
                    <a:cubicBezTo>
                      <a:pt x="1937" y="472"/>
                      <a:pt x="1936" y="471"/>
                      <a:pt x="1934" y="469"/>
                    </a:cubicBezTo>
                    <a:cubicBezTo>
                      <a:pt x="1930" y="464"/>
                      <a:pt x="1926" y="459"/>
                      <a:pt x="1922" y="453"/>
                    </a:cubicBezTo>
                    <a:cubicBezTo>
                      <a:pt x="1921" y="452"/>
                      <a:pt x="1919" y="450"/>
                      <a:pt x="1918" y="449"/>
                    </a:cubicBezTo>
                    <a:cubicBezTo>
                      <a:pt x="1914" y="444"/>
                      <a:pt x="1910" y="438"/>
                      <a:pt x="1905" y="433"/>
                    </a:cubicBezTo>
                    <a:cubicBezTo>
                      <a:pt x="1904" y="431"/>
                      <a:pt x="1903" y="430"/>
                      <a:pt x="1902" y="428"/>
                    </a:cubicBezTo>
                    <a:cubicBezTo>
                      <a:pt x="1897" y="423"/>
                      <a:pt x="1892" y="417"/>
                      <a:pt x="1888" y="412"/>
                    </a:cubicBezTo>
                    <a:cubicBezTo>
                      <a:pt x="1887" y="410"/>
                      <a:pt x="1885" y="409"/>
                      <a:pt x="1884" y="408"/>
                    </a:cubicBezTo>
                    <a:cubicBezTo>
                      <a:pt x="1856" y="375"/>
                      <a:pt x="1824" y="341"/>
                      <a:pt x="1788" y="306"/>
                    </a:cubicBezTo>
                    <a:moveTo>
                      <a:pt x="1668" y="208"/>
                    </a:moveTo>
                    <a:cubicBezTo>
                      <a:pt x="1667" y="209"/>
                      <a:pt x="1665" y="210"/>
                      <a:pt x="1663" y="211"/>
                    </a:cubicBezTo>
                    <a:cubicBezTo>
                      <a:pt x="1706" y="241"/>
                      <a:pt x="1743" y="272"/>
                      <a:pt x="1777" y="303"/>
                    </a:cubicBezTo>
                    <a:cubicBezTo>
                      <a:pt x="1778" y="302"/>
                      <a:pt x="1780" y="301"/>
                      <a:pt x="1781" y="300"/>
                    </a:cubicBezTo>
                    <a:cubicBezTo>
                      <a:pt x="1748" y="270"/>
                      <a:pt x="1711" y="239"/>
                      <a:pt x="1668" y="208"/>
                    </a:cubicBezTo>
                    <a:moveTo>
                      <a:pt x="754" y="87"/>
                    </a:moveTo>
                    <a:cubicBezTo>
                      <a:pt x="742" y="93"/>
                      <a:pt x="729" y="99"/>
                      <a:pt x="715" y="105"/>
                    </a:cubicBezTo>
                    <a:cubicBezTo>
                      <a:pt x="679" y="123"/>
                      <a:pt x="643" y="144"/>
                      <a:pt x="607" y="166"/>
                    </a:cubicBezTo>
                    <a:cubicBezTo>
                      <a:pt x="606" y="167"/>
                      <a:pt x="604" y="168"/>
                      <a:pt x="603" y="168"/>
                    </a:cubicBezTo>
                    <a:cubicBezTo>
                      <a:pt x="602" y="169"/>
                      <a:pt x="601" y="170"/>
                      <a:pt x="600" y="170"/>
                    </a:cubicBezTo>
                    <a:cubicBezTo>
                      <a:pt x="597" y="172"/>
                      <a:pt x="595" y="174"/>
                      <a:pt x="592" y="175"/>
                    </a:cubicBezTo>
                    <a:cubicBezTo>
                      <a:pt x="591" y="176"/>
                      <a:pt x="589" y="177"/>
                      <a:pt x="588" y="178"/>
                    </a:cubicBezTo>
                    <a:cubicBezTo>
                      <a:pt x="586" y="179"/>
                      <a:pt x="583" y="181"/>
                      <a:pt x="581" y="183"/>
                    </a:cubicBezTo>
                    <a:cubicBezTo>
                      <a:pt x="579" y="184"/>
                      <a:pt x="577" y="185"/>
                      <a:pt x="576" y="186"/>
                    </a:cubicBezTo>
                    <a:cubicBezTo>
                      <a:pt x="574" y="187"/>
                      <a:pt x="571" y="189"/>
                      <a:pt x="569" y="190"/>
                    </a:cubicBezTo>
                    <a:cubicBezTo>
                      <a:pt x="567" y="191"/>
                      <a:pt x="566" y="192"/>
                      <a:pt x="564" y="193"/>
                    </a:cubicBezTo>
                    <a:cubicBezTo>
                      <a:pt x="562" y="195"/>
                      <a:pt x="560" y="196"/>
                      <a:pt x="558" y="197"/>
                    </a:cubicBezTo>
                    <a:cubicBezTo>
                      <a:pt x="556" y="199"/>
                      <a:pt x="554" y="200"/>
                      <a:pt x="551" y="202"/>
                    </a:cubicBezTo>
                    <a:cubicBezTo>
                      <a:pt x="550" y="203"/>
                      <a:pt x="548" y="204"/>
                      <a:pt x="546" y="206"/>
                    </a:cubicBezTo>
                    <a:cubicBezTo>
                      <a:pt x="508" y="232"/>
                      <a:pt x="469" y="260"/>
                      <a:pt x="430" y="291"/>
                    </a:cubicBezTo>
                    <a:cubicBezTo>
                      <a:pt x="404" y="312"/>
                      <a:pt x="379" y="334"/>
                      <a:pt x="354" y="355"/>
                    </a:cubicBezTo>
                    <a:cubicBezTo>
                      <a:pt x="346" y="364"/>
                      <a:pt x="338" y="373"/>
                      <a:pt x="331" y="381"/>
                    </a:cubicBezTo>
                    <a:cubicBezTo>
                      <a:pt x="329" y="384"/>
                      <a:pt x="326" y="386"/>
                      <a:pt x="324" y="389"/>
                    </a:cubicBezTo>
                    <a:cubicBezTo>
                      <a:pt x="359" y="357"/>
                      <a:pt x="395" y="326"/>
                      <a:pt x="433" y="295"/>
                    </a:cubicBezTo>
                    <a:cubicBezTo>
                      <a:pt x="470" y="265"/>
                      <a:pt x="510" y="236"/>
                      <a:pt x="553" y="207"/>
                    </a:cubicBezTo>
                    <a:cubicBezTo>
                      <a:pt x="555" y="206"/>
                      <a:pt x="556" y="205"/>
                      <a:pt x="558" y="203"/>
                    </a:cubicBezTo>
                    <a:cubicBezTo>
                      <a:pt x="561" y="202"/>
                      <a:pt x="563" y="200"/>
                      <a:pt x="566" y="198"/>
                    </a:cubicBezTo>
                    <a:cubicBezTo>
                      <a:pt x="568" y="197"/>
                      <a:pt x="570" y="196"/>
                      <a:pt x="572" y="195"/>
                    </a:cubicBezTo>
                    <a:cubicBezTo>
                      <a:pt x="573" y="193"/>
                      <a:pt x="575" y="192"/>
                      <a:pt x="577" y="191"/>
                    </a:cubicBezTo>
                    <a:cubicBezTo>
                      <a:pt x="579" y="190"/>
                      <a:pt x="582" y="188"/>
                      <a:pt x="584" y="187"/>
                    </a:cubicBezTo>
                    <a:cubicBezTo>
                      <a:pt x="586" y="185"/>
                      <a:pt x="587" y="184"/>
                      <a:pt x="589" y="183"/>
                    </a:cubicBezTo>
                    <a:cubicBezTo>
                      <a:pt x="592" y="182"/>
                      <a:pt x="594" y="180"/>
                      <a:pt x="597" y="178"/>
                    </a:cubicBezTo>
                    <a:cubicBezTo>
                      <a:pt x="598" y="177"/>
                      <a:pt x="600" y="177"/>
                      <a:pt x="601" y="176"/>
                    </a:cubicBezTo>
                    <a:cubicBezTo>
                      <a:pt x="604" y="174"/>
                      <a:pt x="607" y="172"/>
                      <a:pt x="610" y="170"/>
                    </a:cubicBezTo>
                    <a:cubicBezTo>
                      <a:pt x="611" y="170"/>
                      <a:pt x="612" y="169"/>
                      <a:pt x="613" y="168"/>
                    </a:cubicBezTo>
                    <a:cubicBezTo>
                      <a:pt x="617" y="166"/>
                      <a:pt x="620" y="164"/>
                      <a:pt x="623" y="162"/>
                    </a:cubicBezTo>
                    <a:cubicBezTo>
                      <a:pt x="624" y="162"/>
                      <a:pt x="625" y="161"/>
                      <a:pt x="626" y="161"/>
                    </a:cubicBezTo>
                    <a:cubicBezTo>
                      <a:pt x="629" y="159"/>
                      <a:pt x="633" y="157"/>
                      <a:pt x="636" y="154"/>
                    </a:cubicBezTo>
                    <a:cubicBezTo>
                      <a:pt x="637" y="154"/>
                      <a:pt x="637" y="154"/>
                      <a:pt x="638" y="153"/>
                    </a:cubicBezTo>
                    <a:cubicBezTo>
                      <a:pt x="639" y="153"/>
                      <a:pt x="640" y="152"/>
                      <a:pt x="641" y="152"/>
                    </a:cubicBezTo>
                    <a:cubicBezTo>
                      <a:pt x="679" y="127"/>
                      <a:pt x="717" y="106"/>
                      <a:pt x="754" y="87"/>
                    </a:cubicBezTo>
                    <a:moveTo>
                      <a:pt x="1432" y="74"/>
                    </a:moveTo>
                    <a:cubicBezTo>
                      <a:pt x="1430" y="75"/>
                      <a:pt x="1428" y="76"/>
                      <a:pt x="1426" y="77"/>
                    </a:cubicBezTo>
                    <a:cubicBezTo>
                      <a:pt x="1516" y="117"/>
                      <a:pt x="1592" y="160"/>
                      <a:pt x="1656" y="205"/>
                    </a:cubicBezTo>
                    <a:cubicBezTo>
                      <a:pt x="1658" y="204"/>
                      <a:pt x="1659" y="204"/>
                      <a:pt x="1661" y="203"/>
                    </a:cubicBezTo>
                    <a:cubicBezTo>
                      <a:pt x="1597" y="158"/>
                      <a:pt x="1522" y="114"/>
                      <a:pt x="1432" y="74"/>
                    </a:cubicBezTo>
                    <a:moveTo>
                      <a:pt x="804" y="69"/>
                    </a:moveTo>
                    <a:cubicBezTo>
                      <a:pt x="788" y="76"/>
                      <a:pt x="772" y="84"/>
                      <a:pt x="756" y="92"/>
                    </a:cubicBezTo>
                    <a:cubicBezTo>
                      <a:pt x="773" y="84"/>
                      <a:pt x="790" y="77"/>
                      <a:pt x="807" y="70"/>
                    </a:cubicBezTo>
                    <a:cubicBezTo>
                      <a:pt x="806" y="70"/>
                      <a:pt x="805" y="69"/>
                      <a:pt x="804" y="69"/>
                    </a:cubicBezTo>
                    <a:moveTo>
                      <a:pt x="1119" y="0"/>
                    </a:moveTo>
                    <a:cubicBezTo>
                      <a:pt x="1038" y="0"/>
                      <a:pt x="955" y="14"/>
                      <a:pt x="870" y="41"/>
                    </a:cubicBezTo>
                    <a:cubicBezTo>
                      <a:pt x="869" y="42"/>
                      <a:pt x="868" y="42"/>
                      <a:pt x="867" y="43"/>
                    </a:cubicBezTo>
                    <a:cubicBezTo>
                      <a:pt x="847" y="50"/>
                      <a:pt x="828" y="58"/>
                      <a:pt x="809" y="67"/>
                    </a:cubicBezTo>
                    <a:cubicBezTo>
                      <a:pt x="810" y="67"/>
                      <a:pt x="810" y="68"/>
                      <a:pt x="811" y="68"/>
                    </a:cubicBezTo>
                    <a:cubicBezTo>
                      <a:pt x="816" y="67"/>
                      <a:pt x="821" y="65"/>
                      <a:pt x="825" y="63"/>
                    </a:cubicBezTo>
                    <a:cubicBezTo>
                      <a:pt x="920" y="28"/>
                      <a:pt x="1019" y="5"/>
                      <a:pt x="1121" y="5"/>
                    </a:cubicBezTo>
                    <a:cubicBezTo>
                      <a:pt x="1203" y="5"/>
                      <a:pt x="1287" y="20"/>
                      <a:pt x="1370" y="53"/>
                    </a:cubicBezTo>
                    <a:cubicBezTo>
                      <a:pt x="1386" y="60"/>
                      <a:pt x="1402" y="66"/>
                      <a:pt x="1417" y="73"/>
                    </a:cubicBezTo>
                    <a:cubicBezTo>
                      <a:pt x="1419" y="72"/>
                      <a:pt x="1421" y="71"/>
                      <a:pt x="1423" y="70"/>
                    </a:cubicBezTo>
                    <a:cubicBezTo>
                      <a:pt x="1406" y="63"/>
                      <a:pt x="1389" y="56"/>
                      <a:pt x="1372" y="49"/>
                    </a:cubicBezTo>
                    <a:cubicBezTo>
                      <a:pt x="1291" y="16"/>
                      <a:pt x="1206" y="0"/>
                      <a:pt x="1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1" name="Freeform 21">
                <a:extLst>
                  <a:ext uri="{FF2B5EF4-FFF2-40B4-BE49-F238E27FC236}">
                    <a16:creationId xmlns:a16="http://schemas.microsoft.com/office/drawing/2014/main" id="{E8F2737E-6F60-4D80-99DF-AC38FF6AC9BC}"/>
                  </a:ext>
                </a:extLst>
              </p:cNvPr>
              <p:cNvSpPr>
                <a:spLocks noEditPoints="1"/>
              </p:cNvSpPr>
              <p:nvPr/>
            </p:nvSpPr>
            <p:spPr bwMode="auto">
              <a:xfrm>
                <a:off x="4" y="1081"/>
                <a:ext cx="5754" cy="1528"/>
              </a:xfrm>
              <a:custGeom>
                <a:avLst/>
                <a:gdLst>
                  <a:gd name="T0" fmla="*/ 2293 w 3003"/>
                  <a:gd name="T1" fmla="*/ 769 h 796"/>
                  <a:gd name="T2" fmla="*/ 2293 w 3003"/>
                  <a:gd name="T3" fmla="*/ 774 h 796"/>
                  <a:gd name="T4" fmla="*/ 2545 w 3003"/>
                  <a:gd name="T5" fmla="*/ 726 h 796"/>
                  <a:gd name="T6" fmla="*/ 0 w 3003"/>
                  <a:gd name="T7" fmla="*/ 793 h 796"/>
                  <a:gd name="T8" fmla="*/ 101 w 3003"/>
                  <a:gd name="T9" fmla="*/ 664 h 796"/>
                  <a:gd name="T10" fmla="*/ 2555 w 3003"/>
                  <a:gd name="T11" fmla="*/ 723 h 796"/>
                  <a:gd name="T12" fmla="*/ 213 w 3003"/>
                  <a:gd name="T13" fmla="*/ 537 h 796"/>
                  <a:gd name="T14" fmla="*/ 180 w 3003"/>
                  <a:gd name="T15" fmla="*/ 580 h 796"/>
                  <a:gd name="T16" fmla="*/ 2852 w 3003"/>
                  <a:gd name="T17" fmla="*/ 579 h 796"/>
                  <a:gd name="T18" fmla="*/ 3000 w 3003"/>
                  <a:gd name="T19" fmla="*/ 480 h 796"/>
                  <a:gd name="T20" fmla="*/ 210 w 3003"/>
                  <a:gd name="T21" fmla="*/ 547 h 796"/>
                  <a:gd name="T22" fmla="*/ 311 w 3003"/>
                  <a:gd name="T23" fmla="*/ 436 h 796"/>
                  <a:gd name="T24" fmla="*/ 315 w 3003"/>
                  <a:gd name="T25" fmla="*/ 439 h 796"/>
                  <a:gd name="T26" fmla="*/ 1806 w 3003"/>
                  <a:gd name="T27" fmla="*/ 316 h 796"/>
                  <a:gd name="T28" fmla="*/ 1918 w 3003"/>
                  <a:gd name="T29" fmla="*/ 445 h 796"/>
                  <a:gd name="T30" fmla="*/ 1938 w 3003"/>
                  <a:gd name="T31" fmla="*/ 471 h 796"/>
                  <a:gd name="T32" fmla="*/ 1965 w 3003"/>
                  <a:gd name="T33" fmla="*/ 508 h 796"/>
                  <a:gd name="T34" fmla="*/ 1982 w 3003"/>
                  <a:gd name="T35" fmla="*/ 533 h 796"/>
                  <a:gd name="T36" fmla="*/ 1996 w 3003"/>
                  <a:gd name="T37" fmla="*/ 554 h 796"/>
                  <a:gd name="T38" fmla="*/ 2019 w 3003"/>
                  <a:gd name="T39" fmla="*/ 587 h 796"/>
                  <a:gd name="T40" fmla="*/ 2036 w 3003"/>
                  <a:gd name="T41" fmla="*/ 610 h 796"/>
                  <a:gd name="T42" fmla="*/ 2056 w 3003"/>
                  <a:gd name="T43" fmla="*/ 637 h 796"/>
                  <a:gd name="T44" fmla="*/ 2075 w 3003"/>
                  <a:gd name="T45" fmla="*/ 660 h 796"/>
                  <a:gd name="T46" fmla="*/ 2112 w 3003"/>
                  <a:gd name="T47" fmla="*/ 701 h 796"/>
                  <a:gd name="T48" fmla="*/ 2144 w 3003"/>
                  <a:gd name="T49" fmla="*/ 721 h 796"/>
                  <a:gd name="T50" fmla="*/ 2099 w 3003"/>
                  <a:gd name="T51" fmla="*/ 681 h 796"/>
                  <a:gd name="T52" fmla="*/ 2078 w 3003"/>
                  <a:gd name="T53" fmla="*/ 656 h 796"/>
                  <a:gd name="T54" fmla="*/ 2057 w 3003"/>
                  <a:gd name="T55" fmla="*/ 630 h 796"/>
                  <a:gd name="T56" fmla="*/ 2039 w 3003"/>
                  <a:gd name="T57" fmla="*/ 606 h 796"/>
                  <a:gd name="T58" fmla="*/ 2016 w 3003"/>
                  <a:gd name="T59" fmla="*/ 574 h 796"/>
                  <a:gd name="T60" fmla="*/ 1999 w 3003"/>
                  <a:gd name="T61" fmla="*/ 549 h 796"/>
                  <a:gd name="T62" fmla="*/ 1985 w 3003"/>
                  <a:gd name="T63" fmla="*/ 529 h 796"/>
                  <a:gd name="T64" fmla="*/ 1959 w 3003"/>
                  <a:gd name="T65" fmla="*/ 491 h 796"/>
                  <a:gd name="T66" fmla="*/ 1940 w 3003"/>
                  <a:gd name="T67" fmla="*/ 466 h 796"/>
                  <a:gd name="T68" fmla="*/ 1910 w 3003"/>
                  <a:gd name="T69" fmla="*/ 427 h 796"/>
                  <a:gd name="T70" fmla="*/ 1697 w 3003"/>
                  <a:gd name="T71" fmla="*/ 215 h 796"/>
                  <a:gd name="T72" fmla="*/ 1805 w 3003"/>
                  <a:gd name="T73" fmla="*/ 308 h 796"/>
                  <a:gd name="T74" fmla="*/ 754 w 3003"/>
                  <a:gd name="T75" fmla="*/ 107 h 796"/>
                  <a:gd name="T76" fmla="*/ 637 w 3003"/>
                  <a:gd name="T77" fmla="*/ 174 h 796"/>
                  <a:gd name="T78" fmla="*/ 616 w 3003"/>
                  <a:gd name="T79" fmla="*/ 188 h 796"/>
                  <a:gd name="T80" fmla="*/ 600 w 3003"/>
                  <a:gd name="T81" fmla="*/ 199 h 796"/>
                  <a:gd name="T82" fmla="*/ 581 w 3003"/>
                  <a:gd name="T83" fmla="*/ 211 h 796"/>
                  <a:gd name="T84" fmla="*/ 563 w 3003"/>
                  <a:gd name="T85" fmla="*/ 224 h 796"/>
                  <a:gd name="T86" fmla="*/ 317 w 3003"/>
                  <a:gd name="T87" fmla="*/ 431 h 796"/>
                  <a:gd name="T88" fmla="*/ 564 w 3003"/>
                  <a:gd name="T89" fmla="*/ 230 h 796"/>
                  <a:gd name="T90" fmla="*/ 583 w 3003"/>
                  <a:gd name="T91" fmla="*/ 216 h 796"/>
                  <a:gd name="T92" fmla="*/ 601 w 3003"/>
                  <a:gd name="T93" fmla="*/ 204 h 796"/>
                  <a:gd name="T94" fmla="*/ 621 w 3003"/>
                  <a:gd name="T95" fmla="*/ 191 h 796"/>
                  <a:gd name="T96" fmla="*/ 638 w 3003"/>
                  <a:gd name="T97" fmla="*/ 180 h 796"/>
                  <a:gd name="T98" fmla="*/ 661 w 3003"/>
                  <a:gd name="T99" fmla="*/ 165 h 796"/>
                  <a:gd name="T100" fmla="*/ 675 w 3003"/>
                  <a:gd name="T101" fmla="*/ 157 h 796"/>
                  <a:gd name="T102" fmla="*/ 712 w 3003"/>
                  <a:gd name="T103" fmla="*/ 135 h 796"/>
                  <a:gd name="T104" fmla="*/ 756 w 3003"/>
                  <a:gd name="T105" fmla="*/ 112 h 796"/>
                  <a:gd name="T106" fmla="*/ 1464 w 3003"/>
                  <a:gd name="T107" fmla="*/ 77 h 796"/>
                  <a:gd name="T108" fmla="*/ 1690 w 3003"/>
                  <a:gd name="T109" fmla="*/ 210 h 796"/>
                  <a:gd name="T110" fmla="*/ 886 w 3003"/>
                  <a:gd name="T111" fmla="*/ 49 h 796"/>
                  <a:gd name="T112" fmla="*/ 867 w 3003"/>
                  <a:gd name="T113" fmla="*/ 63 h 796"/>
                  <a:gd name="T114" fmla="*/ 1449 w 3003"/>
                  <a:gd name="T115" fmla="*/ 75 h 796"/>
                  <a:gd name="T116" fmla="*/ 1153 w 3003"/>
                  <a:gd name="T117"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3" h="796">
                    <a:moveTo>
                      <a:pt x="2534" y="725"/>
                    </a:moveTo>
                    <a:cubicBezTo>
                      <a:pt x="2465" y="746"/>
                      <a:pt x="2393" y="762"/>
                      <a:pt x="2320" y="768"/>
                    </a:cubicBezTo>
                    <a:cubicBezTo>
                      <a:pt x="2311" y="769"/>
                      <a:pt x="2302" y="769"/>
                      <a:pt x="2293" y="769"/>
                    </a:cubicBezTo>
                    <a:cubicBezTo>
                      <a:pt x="2239" y="769"/>
                      <a:pt x="2196" y="755"/>
                      <a:pt x="2159" y="731"/>
                    </a:cubicBezTo>
                    <a:cubicBezTo>
                      <a:pt x="2157" y="732"/>
                      <a:pt x="2154" y="732"/>
                      <a:pt x="2152" y="733"/>
                    </a:cubicBezTo>
                    <a:cubicBezTo>
                      <a:pt x="2191" y="759"/>
                      <a:pt x="2236" y="774"/>
                      <a:pt x="2293" y="774"/>
                    </a:cubicBezTo>
                    <a:cubicBezTo>
                      <a:pt x="2293" y="774"/>
                      <a:pt x="2293" y="774"/>
                      <a:pt x="2293" y="774"/>
                    </a:cubicBezTo>
                    <a:cubicBezTo>
                      <a:pt x="2302" y="774"/>
                      <a:pt x="2311" y="773"/>
                      <a:pt x="2320" y="773"/>
                    </a:cubicBezTo>
                    <a:cubicBezTo>
                      <a:pt x="2397" y="767"/>
                      <a:pt x="2473" y="749"/>
                      <a:pt x="2545" y="726"/>
                    </a:cubicBezTo>
                    <a:cubicBezTo>
                      <a:pt x="2542" y="725"/>
                      <a:pt x="2538" y="725"/>
                      <a:pt x="2534" y="725"/>
                    </a:cubicBezTo>
                    <a:moveTo>
                      <a:pt x="101" y="664"/>
                    </a:moveTo>
                    <a:cubicBezTo>
                      <a:pt x="37" y="740"/>
                      <a:pt x="1" y="792"/>
                      <a:pt x="0" y="793"/>
                    </a:cubicBezTo>
                    <a:cubicBezTo>
                      <a:pt x="4" y="796"/>
                      <a:pt x="4" y="796"/>
                      <a:pt x="4" y="796"/>
                    </a:cubicBezTo>
                    <a:cubicBezTo>
                      <a:pt x="5" y="794"/>
                      <a:pt x="41" y="742"/>
                      <a:pt x="105" y="666"/>
                    </a:cubicBezTo>
                    <a:cubicBezTo>
                      <a:pt x="104" y="665"/>
                      <a:pt x="102" y="665"/>
                      <a:pt x="101" y="664"/>
                    </a:cubicBezTo>
                    <a:moveTo>
                      <a:pt x="2845" y="583"/>
                    </a:moveTo>
                    <a:cubicBezTo>
                      <a:pt x="2765" y="630"/>
                      <a:pt x="2659" y="684"/>
                      <a:pt x="2543" y="722"/>
                    </a:cubicBezTo>
                    <a:cubicBezTo>
                      <a:pt x="2547" y="722"/>
                      <a:pt x="2551" y="722"/>
                      <a:pt x="2555" y="723"/>
                    </a:cubicBezTo>
                    <a:cubicBezTo>
                      <a:pt x="2667" y="685"/>
                      <a:pt x="2770" y="633"/>
                      <a:pt x="2848" y="587"/>
                    </a:cubicBezTo>
                    <a:cubicBezTo>
                      <a:pt x="2847" y="586"/>
                      <a:pt x="2846" y="584"/>
                      <a:pt x="2845" y="583"/>
                    </a:cubicBezTo>
                    <a:moveTo>
                      <a:pt x="213" y="537"/>
                    </a:moveTo>
                    <a:cubicBezTo>
                      <a:pt x="172" y="581"/>
                      <a:pt x="136" y="622"/>
                      <a:pt x="106" y="657"/>
                    </a:cubicBezTo>
                    <a:cubicBezTo>
                      <a:pt x="108" y="658"/>
                      <a:pt x="109" y="659"/>
                      <a:pt x="111" y="659"/>
                    </a:cubicBezTo>
                    <a:cubicBezTo>
                      <a:pt x="131" y="635"/>
                      <a:pt x="154" y="608"/>
                      <a:pt x="180" y="580"/>
                    </a:cubicBezTo>
                    <a:cubicBezTo>
                      <a:pt x="190" y="566"/>
                      <a:pt x="201" y="551"/>
                      <a:pt x="213" y="537"/>
                    </a:cubicBezTo>
                    <a:moveTo>
                      <a:pt x="3000" y="480"/>
                    </a:moveTo>
                    <a:cubicBezTo>
                      <a:pt x="2999" y="481"/>
                      <a:pt x="2942" y="525"/>
                      <a:pt x="2852" y="579"/>
                    </a:cubicBezTo>
                    <a:cubicBezTo>
                      <a:pt x="2853" y="580"/>
                      <a:pt x="2854" y="581"/>
                      <a:pt x="2855" y="583"/>
                    </a:cubicBezTo>
                    <a:cubicBezTo>
                      <a:pt x="2945" y="529"/>
                      <a:pt x="3002" y="485"/>
                      <a:pt x="3003" y="484"/>
                    </a:cubicBezTo>
                    <a:cubicBezTo>
                      <a:pt x="3000" y="480"/>
                      <a:pt x="3000" y="480"/>
                      <a:pt x="3000" y="480"/>
                    </a:cubicBezTo>
                    <a:moveTo>
                      <a:pt x="277" y="470"/>
                    </a:moveTo>
                    <a:cubicBezTo>
                      <a:pt x="266" y="481"/>
                      <a:pt x="255" y="493"/>
                      <a:pt x="244" y="504"/>
                    </a:cubicBezTo>
                    <a:cubicBezTo>
                      <a:pt x="232" y="518"/>
                      <a:pt x="221" y="533"/>
                      <a:pt x="210" y="547"/>
                    </a:cubicBezTo>
                    <a:cubicBezTo>
                      <a:pt x="233" y="522"/>
                      <a:pt x="257" y="497"/>
                      <a:pt x="282" y="472"/>
                    </a:cubicBezTo>
                    <a:cubicBezTo>
                      <a:pt x="281" y="471"/>
                      <a:pt x="279" y="470"/>
                      <a:pt x="277" y="470"/>
                    </a:cubicBezTo>
                    <a:moveTo>
                      <a:pt x="311" y="436"/>
                    </a:moveTo>
                    <a:cubicBezTo>
                      <a:pt x="302" y="445"/>
                      <a:pt x="293" y="455"/>
                      <a:pt x="284" y="464"/>
                    </a:cubicBezTo>
                    <a:cubicBezTo>
                      <a:pt x="285" y="464"/>
                      <a:pt x="287" y="465"/>
                      <a:pt x="289" y="465"/>
                    </a:cubicBezTo>
                    <a:cubicBezTo>
                      <a:pt x="297" y="457"/>
                      <a:pt x="306" y="448"/>
                      <a:pt x="315" y="439"/>
                    </a:cubicBezTo>
                    <a:cubicBezTo>
                      <a:pt x="314" y="438"/>
                      <a:pt x="313" y="437"/>
                      <a:pt x="311" y="436"/>
                    </a:cubicBezTo>
                    <a:moveTo>
                      <a:pt x="1811" y="314"/>
                    </a:moveTo>
                    <a:cubicBezTo>
                      <a:pt x="1809" y="315"/>
                      <a:pt x="1808" y="315"/>
                      <a:pt x="1806" y="316"/>
                    </a:cubicBezTo>
                    <a:cubicBezTo>
                      <a:pt x="1842" y="352"/>
                      <a:pt x="1874" y="388"/>
                      <a:pt x="1902" y="424"/>
                    </a:cubicBezTo>
                    <a:cubicBezTo>
                      <a:pt x="1903" y="425"/>
                      <a:pt x="1904" y="426"/>
                      <a:pt x="1905" y="428"/>
                    </a:cubicBezTo>
                    <a:cubicBezTo>
                      <a:pt x="1910" y="434"/>
                      <a:pt x="1914" y="439"/>
                      <a:pt x="1918" y="445"/>
                    </a:cubicBezTo>
                    <a:cubicBezTo>
                      <a:pt x="1920" y="447"/>
                      <a:pt x="1921" y="448"/>
                      <a:pt x="1922" y="449"/>
                    </a:cubicBezTo>
                    <a:cubicBezTo>
                      <a:pt x="1926" y="455"/>
                      <a:pt x="1930" y="461"/>
                      <a:pt x="1934" y="466"/>
                    </a:cubicBezTo>
                    <a:cubicBezTo>
                      <a:pt x="1935" y="468"/>
                      <a:pt x="1937" y="469"/>
                      <a:pt x="1938" y="471"/>
                    </a:cubicBezTo>
                    <a:cubicBezTo>
                      <a:pt x="1942" y="476"/>
                      <a:pt x="1946" y="482"/>
                      <a:pt x="1950" y="487"/>
                    </a:cubicBezTo>
                    <a:cubicBezTo>
                      <a:pt x="1951" y="489"/>
                      <a:pt x="1952" y="490"/>
                      <a:pt x="1953" y="492"/>
                    </a:cubicBezTo>
                    <a:cubicBezTo>
                      <a:pt x="1957" y="497"/>
                      <a:pt x="1961" y="503"/>
                      <a:pt x="1965" y="508"/>
                    </a:cubicBezTo>
                    <a:cubicBezTo>
                      <a:pt x="1966" y="510"/>
                      <a:pt x="1967" y="511"/>
                      <a:pt x="1968" y="513"/>
                    </a:cubicBezTo>
                    <a:cubicBezTo>
                      <a:pt x="1972" y="518"/>
                      <a:pt x="1975" y="524"/>
                      <a:pt x="1979" y="529"/>
                    </a:cubicBezTo>
                    <a:cubicBezTo>
                      <a:pt x="1980" y="530"/>
                      <a:pt x="1981" y="532"/>
                      <a:pt x="1982" y="533"/>
                    </a:cubicBezTo>
                    <a:cubicBezTo>
                      <a:pt x="1986" y="539"/>
                      <a:pt x="1989" y="544"/>
                      <a:pt x="1993" y="549"/>
                    </a:cubicBezTo>
                    <a:cubicBezTo>
                      <a:pt x="1993" y="549"/>
                      <a:pt x="1993" y="550"/>
                      <a:pt x="1994" y="550"/>
                    </a:cubicBezTo>
                    <a:cubicBezTo>
                      <a:pt x="1995" y="551"/>
                      <a:pt x="1995" y="552"/>
                      <a:pt x="1996" y="554"/>
                    </a:cubicBezTo>
                    <a:cubicBezTo>
                      <a:pt x="2000" y="558"/>
                      <a:pt x="2003" y="563"/>
                      <a:pt x="2006" y="568"/>
                    </a:cubicBezTo>
                    <a:cubicBezTo>
                      <a:pt x="2007" y="570"/>
                      <a:pt x="2009" y="572"/>
                      <a:pt x="2010" y="573"/>
                    </a:cubicBezTo>
                    <a:cubicBezTo>
                      <a:pt x="2013" y="578"/>
                      <a:pt x="2016" y="582"/>
                      <a:pt x="2019" y="587"/>
                    </a:cubicBezTo>
                    <a:cubicBezTo>
                      <a:pt x="2021" y="589"/>
                      <a:pt x="2022" y="590"/>
                      <a:pt x="2023" y="592"/>
                    </a:cubicBezTo>
                    <a:cubicBezTo>
                      <a:pt x="2026" y="596"/>
                      <a:pt x="2029" y="600"/>
                      <a:pt x="2032" y="605"/>
                    </a:cubicBezTo>
                    <a:cubicBezTo>
                      <a:pt x="2033" y="606"/>
                      <a:pt x="2035" y="608"/>
                      <a:pt x="2036" y="610"/>
                    </a:cubicBezTo>
                    <a:cubicBezTo>
                      <a:pt x="2039" y="614"/>
                      <a:pt x="2042" y="618"/>
                      <a:pt x="2044" y="621"/>
                    </a:cubicBezTo>
                    <a:cubicBezTo>
                      <a:pt x="2046" y="624"/>
                      <a:pt x="2047" y="626"/>
                      <a:pt x="2049" y="628"/>
                    </a:cubicBezTo>
                    <a:cubicBezTo>
                      <a:pt x="2051" y="631"/>
                      <a:pt x="2054" y="634"/>
                      <a:pt x="2056" y="637"/>
                    </a:cubicBezTo>
                    <a:cubicBezTo>
                      <a:pt x="2058" y="639"/>
                      <a:pt x="2060" y="642"/>
                      <a:pt x="2062" y="644"/>
                    </a:cubicBezTo>
                    <a:cubicBezTo>
                      <a:pt x="2064" y="647"/>
                      <a:pt x="2066" y="649"/>
                      <a:pt x="2068" y="652"/>
                    </a:cubicBezTo>
                    <a:cubicBezTo>
                      <a:pt x="2070" y="655"/>
                      <a:pt x="2072" y="657"/>
                      <a:pt x="2075" y="660"/>
                    </a:cubicBezTo>
                    <a:cubicBezTo>
                      <a:pt x="2076" y="662"/>
                      <a:pt x="2077" y="664"/>
                      <a:pt x="2079" y="665"/>
                    </a:cubicBezTo>
                    <a:cubicBezTo>
                      <a:pt x="2080" y="666"/>
                      <a:pt x="2081" y="667"/>
                      <a:pt x="2082" y="668"/>
                    </a:cubicBezTo>
                    <a:cubicBezTo>
                      <a:pt x="2092" y="680"/>
                      <a:pt x="2102" y="691"/>
                      <a:pt x="2112" y="701"/>
                    </a:cubicBezTo>
                    <a:cubicBezTo>
                      <a:pt x="2124" y="711"/>
                      <a:pt x="2135" y="721"/>
                      <a:pt x="2148" y="730"/>
                    </a:cubicBezTo>
                    <a:cubicBezTo>
                      <a:pt x="2150" y="729"/>
                      <a:pt x="2152" y="729"/>
                      <a:pt x="2155" y="729"/>
                    </a:cubicBezTo>
                    <a:cubicBezTo>
                      <a:pt x="2151" y="726"/>
                      <a:pt x="2147" y="724"/>
                      <a:pt x="2144" y="721"/>
                    </a:cubicBezTo>
                    <a:cubicBezTo>
                      <a:pt x="2134" y="714"/>
                      <a:pt x="2125" y="706"/>
                      <a:pt x="2115" y="697"/>
                    </a:cubicBezTo>
                    <a:cubicBezTo>
                      <a:pt x="2111" y="693"/>
                      <a:pt x="2107" y="689"/>
                      <a:pt x="2103" y="685"/>
                    </a:cubicBezTo>
                    <a:cubicBezTo>
                      <a:pt x="2102" y="683"/>
                      <a:pt x="2100" y="682"/>
                      <a:pt x="2099" y="681"/>
                    </a:cubicBezTo>
                    <a:cubicBezTo>
                      <a:pt x="2097" y="678"/>
                      <a:pt x="2094" y="675"/>
                      <a:pt x="2091" y="672"/>
                    </a:cubicBezTo>
                    <a:cubicBezTo>
                      <a:pt x="2089" y="669"/>
                      <a:pt x="2087" y="667"/>
                      <a:pt x="2084" y="664"/>
                    </a:cubicBezTo>
                    <a:cubicBezTo>
                      <a:pt x="2082" y="662"/>
                      <a:pt x="2080" y="659"/>
                      <a:pt x="2078" y="656"/>
                    </a:cubicBezTo>
                    <a:cubicBezTo>
                      <a:pt x="2075" y="653"/>
                      <a:pt x="2073" y="650"/>
                      <a:pt x="2070" y="647"/>
                    </a:cubicBezTo>
                    <a:cubicBezTo>
                      <a:pt x="2068" y="645"/>
                      <a:pt x="2066" y="642"/>
                      <a:pt x="2065" y="640"/>
                    </a:cubicBezTo>
                    <a:cubicBezTo>
                      <a:pt x="2062" y="637"/>
                      <a:pt x="2059" y="633"/>
                      <a:pt x="2057" y="630"/>
                    </a:cubicBezTo>
                    <a:cubicBezTo>
                      <a:pt x="2055" y="628"/>
                      <a:pt x="2053" y="626"/>
                      <a:pt x="2052" y="624"/>
                    </a:cubicBezTo>
                    <a:cubicBezTo>
                      <a:pt x="2049" y="620"/>
                      <a:pt x="2046" y="616"/>
                      <a:pt x="2043" y="612"/>
                    </a:cubicBezTo>
                    <a:cubicBezTo>
                      <a:pt x="2042" y="610"/>
                      <a:pt x="2040" y="608"/>
                      <a:pt x="2039" y="606"/>
                    </a:cubicBezTo>
                    <a:cubicBezTo>
                      <a:pt x="2036" y="602"/>
                      <a:pt x="2033" y="597"/>
                      <a:pt x="2030" y="593"/>
                    </a:cubicBezTo>
                    <a:cubicBezTo>
                      <a:pt x="2028" y="591"/>
                      <a:pt x="2027" y="589"/>
                      <a:pt x="2026" y="588"/>
                    </a:cubicBezTo>
                    <a:cubicBezTo>
                      <a:pt x="2023" y="583"/>
                      <a:pt x="2019" y="578"/>
                      <a:pt x="2016" y="574"/>
                    </a:cubicBezTo>
                    <a:cubicBezTo>
                      <a:pt x="2015" y="572"/>
                      <a:pt x="2014" y="570"/>
                      <a:pt x="2012" y="569"/>
                    </a:cubicBezTo>
                    <a:cubicBezTo>
                      <a:pt x="2009" y="564"/>
                      <a:pt x="2006" y="559"/>
                      <a:pt x="2002" y="554"/>
                    </a:cubicBezTo>
                    <a:cubicBezTo>
                      <a:pt x="2001" y="552"/>
                      <a:pt x="2000" y="550"/>
                      <a:pt x="1999" y="549"/>
                    </a:cubicBezTo>
                    <a:cubicBezTo>
                      <a:pt x="1998" y="548"/>
                      <a:pt x="1998" y="548"/>
                      <a:pt x="1998" y="547"/>
                    </a:cubicBezTo>
                    <a:cubicBezTo>
                      <a:pt x="1995" y="543"/>
                      <a:pt x="1991" y="538"/>
                      <a:pt x="1988" y="533"/>
                    </a:cubicBezTo>
                    <a:cubicBezTo>
                      <a:pt x="1987" y="532"/>
                      <a:pt x="1986" y="530"/>
                      <a:pt x="1985" y="529"/>
                    </a:cubicBezTo>
                    <a:cubicBezTo>
                      <a:pt x="1981" y="523"/>
                      <a:pt x="1977" y="518"/>
                      <a:pt x="1973" y="513"/>
                    </a:cubicBezTo>
                    <a:cubicBezTo>
                      <a:pt x="1972" y="511"/>
                      <a:pt x="1971" y="509"/>
                      <a:pt x="1970" y="508"/>
                    </a:cubicBezTo>
                    <a:cubicBezTo>
                      <a:pt x="1966" y="502"/>
                      <a:pt x="1962" y="497"/>
                      <a:pt x="1959" y="491"/>
                    </a:cubicBezTo>
                    <a:cubicBezTo>
                      <a:pt x="1957" y="490"/>
                      <a:pt x="1956" y="488"/>
                      <a:pt x="1955" y="487"/>
                    </a:cubicBezTo>
                    <a:cubicBezTo>
                      <a:pt x="1951" y="481"/>
                      <a:pt x="1947" y="476"/>
                      <a:pt x="1943" y="470"/>
                    </a:cubicBezTo>
                    <a:cubicBezTo>
                      <a:pt x="1942" y="469"/>
                      <a:pt x="1941" y="467"/>
                      <a:pt x="1940" y="466"/>
                    </a:cubicBezTo>
                    <a:cubicBezTo>
                      <a:pt x="1936" y="460"/>
                      <a:pt x="1931" y="454"/>
                      <a:pt x="1927" y="448"/>
                    </a:cubicBezTo>
                    <a:cubicBezTo>
                      <a:pt x="1926" y="447"/>
                      <a:pt x="1925" y="446"/>
                      <a:pt x="1924" y="444"/>
                    </a:cubicBezTo>
                    <a:cubicBezTo>
                      <a:pt x="1919" y="438"/>
                      <a:pt x="1915" y="433"/>
                      <a:pt x="1910" y="427"/>
                    </a:cubicBezTo>
                    <a:cubicBezTo>
                      <a:pt x="1909" y="425"/>
                      <a:pt x="1908" y="424"/>
                      <a:pt x="1907" y="423"/>
                    </a:cubicBezTo>
                    <a:cubicBezTo>
                      <a:pt x="1879" y="387"/>
                      <a:pt x="1847" y="350"/>
                      <a:pt x="1811" y="314"/>
                    </a:cubicBezTo>
                    <a:moveTo>
                      <a:pt x="1697" y="215"/>
                    </a:moveTo>
                    <a:cubicBezTo>
                      <a:pt x="1696" y="216"/>
                      <a:pt x="1694" y="217"/>
                      <a:pt x="1692" y="217"/>
                    </a:cubicBezTo>
                    <a:cubicBezTo>
                      <a:pt x="1733" y="248"/>
                      <a:pt x="1768" y="279"/>
                      <a:pt x="1800" y="310"/>
                    </a:cubicBezTo>
                    <a:cubicBezTo>
                      <a:pt x="1802" y="309"/>
                      <a:pt x="1803" y="309"/>
                      <a:pt x="1805" y="308"/>
                    </a:cubicBezTo>
                    <a:cubicBezTo>
                      <a:pt x="1773" y="277"/>
                      <a:pt x="1737" y="245"/>
                      <a:pt x="1697" y="215"/>
                    </a:cubicBezTo>
                    <a:moveTo>
                      <a:pt x="798" y="85"/>
                    </a:moveTo>
                    <a:cubicBezTo>
                      <a:pt x="784" y="92"/>
                      <a:pt x="769" y="99"/>
                      <a:pt x="754" y="107"/>
                    </a:cubicBezTo>
                    <a:cubicBezTo>
                      <a:pt x="717" y="126"/>
                      <a:pt x="679" y="147"/>
                      <a:pt x="641" y="172"/>
                    </a:cubicBezTo>
                    <a:cubicBezTo>
                      <a:pt x="640" y="172"/>
                      <a:pt x="639" y="173"/>
                      <a:pt x="638" y="173"/>
                    </a:cubicBezTo>
                    <a:cubicBezTo>
                      <a:pt x="638" y="174"/>
                      <a:pt x="637" y="174"/>
                      <a:pt x="637" y="174"/>
                    </a:cubicBezTo>
                    <a:cubicBezTo>
                      <a:pt x="633" y="176"/>
                      <a:pt x="630" y="178"/>
                      <a:pt x="627" y="181"/>
                    </a:cubicBezTo>
                    <a:cubicBezTo>
                      <a:pt x="626" y="181"/>
                      <a:pt x="625" y="182"/>
                      <a:pt x="624" y="182"/>
                    </a:cubicBezTo>
                    <a:cubicBezTo>
                      <a:pt x="621" y="184"/>
                      <a:pt x="619" y="186"/>
                      <a:pt x="616" y="188"/>
                    </a:cubicBezTo>
                    <a:cubicBezTo>
                      <a:pt x="615" y="189"/>
                      <a:pt x="613" y="190"/>
                      <a:pt x="612" y="190"/>
                    </a:cubicBezTo>
                    <a:cubicBezTo>
                      <a:pt x="609" y="192"/>
                      <a:pt x="607" y="194"/>
                      <a:pt x="604" y="196"/>
                    </a:cubicBezTo>
                    <a:cubicBezTo>
                      <a:pt x="603" y="197"/>
                      <a:pt x="601" y="198"/>
                      <a:pt x="600" y="199"/>
                    </a:cubicBezTo>
                    <a:cubicBezTo>
                      <a:pt x="597" y="200"/>
                      <a:pt x="595" y="202"/>
                      <a:pt x="593" y="203"/>
                    </a:cubicBezTo>
                    <a:cubicBezTo>
                      <a:pt x="591" y="205"/>
                      <a:pt x="589" y="206"/>
                      <a:pt x="588" y="207"/>
                    </a:cubicBezTo>
                    <a:cubicBezTo>
                      <a:pt x="585" y="209"/>
                      <a:pt x="583" y="210"/>
                      <a:pt x="581" y="211"/>
                    </a:cubicBezTo>
                    <a:cubicBezTo>
                      <a:pt x="579" y="213"/>
                      <a:pt x="578" y="214"/>
                      <a:pt x="576" y="215"/>
                    </a:cubicBezTo>
                    <a:cubicBezTo>
                      <a:pt x="574" y="217"/>
                      <a:pt x="572" y="218"/>
                      <a:pt x="570" y="219"/>
                    </a:cubicBezTo>
                    <a:cubicBezTo>
                      <a:pt x="568" y="221"/>
                      <a:pt x="565" y="223"/>
                      <a:pt x="563" y="224"/>
                    </a:cubicBezTo>
                    <a:cubicBezTo>
                      <a:pt x="561" y="226"/>
                      <a:pt x="559" y="227"/>
                      <a:pt x="558" y="228"/>
                    </a:cubicBezTo>
                    <a:cubicBezTo>
                      <a:pt x="519" y="256"/>
                      <a:pt x="480" y="286"/>
                      <a:pt x="441" y="319"/>
                    </a:cubicBezTo>
                    <a:cubicBezTo>
                      <a:pt x="397" y="356"/>
                      <a:pt x="356" y="393"/>
                      <a:pt x="317" y="431"/>
                    </a:cubicBezTo>
                    <a:cubicBezTo>
                      <a:pt x="319" y="432"/>
                      <a:pt x="320" y="433"/>
                      <a:pt x="321" y="434"/>
                    </a:cubicBezTo>
                    <a:cubicBezTo>
                      <a:pt x="359" y="397"/>
                      <a:pt x="400" y="359"/>
                      <a:pt x="444" y="323"/>
                    </a:cubicBezTo>
                    <a:cubicBezTo>
                      <a:pt x="481" y="292"/>
                      <a:pt x="521" y="260"/>
                      <a:pt x="564" y="230"/>
                    </a:cubicBezTo>
                    <a:cubicBezTo>
                      <a:pt x="566" y="228"/>
                      <a:pt x="568" y="227"/>
                      <a:pt x="569" y="226"/>
                    </a:cubicBezTo>
                    <a:cubicBezTo>
                      <a:pt x="572" y="224"/>
                      <a:pt x="575" y="222"/>
                      <a:pt x="577" y="220"/>
                    </a:cubicBezTo>
                    <a:cubicBezTo>
                      <a:pt x="579" y="219"/>
                      <a:pt x="581" y="218"/>
                      <a:pt x="583" y="216"/>
                    </a:cubicBezTo>
                    <a:cubicBezTo>
                      <a:pt x="585" y="215"/>
                      <a:pt x="587" y="214"/>
                      <a:pt x="589" y="212"/>
                    </a:cubicBezTo>
                    <a:cubicBezTo>
                      <a:pt x="591" y="211"/>
                      <a:pt x="593" y="209"/>
                      <a:pt x="595" y="208"/>
                    </a:cubicBezTo>
                    <a:cubicBezTo>
                      <a:pt x="597" y="207"/>
                      <a:pt x="599" y="205"/>
                      <a:pt x="601" y="204"/>
                    </a:cubicBezTo>
                    <a:cubicBezTo>
                      <a:pt x="603" y="202"/>
                      <a:pt x="606" y="201"/>
                      <a:pt x="608" y="199"/>
                    </a:cubicBezTo>
                    <a:cubicBezTo>
                      <a:pt x="610" y="198"/>
                      <a:pt x="611" y="197"/>
                      <a:pt x="613" y="196"/>
                    </a:cubicBezTo>
                    <a:cubicBezTo>
                      <a:pt x="616" y="194"/>
                      <a:pt x="618" y="192"/>
                      <a:pt x="621" y="191"/>
                    </a:cubicBezTo>
                    <a:cubicBezTo>
                      <a:pt x="622" y="190"/>
                      <a:pt x="624" y="189"/>
                      <a:pt x="626" y="188"/>
                    </a:cubicBezTo>
                    <a:cubicBezTo>
                      <a:pt x="628" y="186"/>
                      <a:pt x="631" y="184"/>
                      <a:pt x="634" y="182"/>
                    </a:cubicBezTo>
                    <a:cubicBezTo>
                      <a:pt x="635" y="181"/>
                      <a:pt x="637" y="181"/>
                      <a:pt x="638" y="180"/>
                    </a:cubicBezTo>
                    <a:cubicBezTo>
                      <a:pt x="641" y="178"/>
                      <a:pt x="644" y="176"/>
                      <a:pt x="647" y="174"/>
                    </a:cubicBezTo>
                    <a:cubicBezTo>
                      <a:pt x="648" y="173"/>
                      <a:pt x="649" y="173"/>
                      <a:pt x="650" y="172"/>
                    </a:cubicBezTo>
                    <a:cubicBezTo>
                      <a:pt x="654" y="170"/>
                      <a:pt x="657" y="168"/>
                      <a:pt x="661" y="165"/>
                    </a:cubicBezTo>
                    <a:cubicBezTo>
                      <a:pt x="661" y="165"/>
                      <a:pt x="662" y="165"/>
                      <a:pt x="663" y="164"/>
                    </a:cubicBezTo>
                    <a:cubicBezTo>
                      <a:pt x="667" y="162"/>
                      <a:pt x="671" y="159"/>
                      <a:pt x="675" y="157"/>
                    </a:cubicBezTo>
                    <a:cubicBezTo>
                      <a:pt x="675" y="157"/>
                      <a:pt x="675" y="157"/>
                      <a:pt x="675" y="157"/>
                    </a:cubicBezTo>
                    <a:cubicBezTo>
                      <a:pt x="679" y="154"/>
                      <a:pt x="683" y="152"/>
                      <a:pt x="687" y="150"/>
                    </a:cubicBezTo>
                    <a:cubicBezTo>
                      <a:pt x="691" y="147"/>
                      <a:pt x="695" y="145"/>
                      <a:pt x="700" y="142"/>
                    </a:cubicBezTo>
                    <a:cubicBezTo>
                      <a:pt x="704" y="140"/>
                      <a:pt x="708" y="138"/>
                      <a:pt x="712" y="135"/>
                    </a:cubicBezTo>
                    <a:cubicBezTo>
                      <a:pt x="716" y="133"/>
                      <a:pt x="720" y="131"/>
                      <a:pt x="724" y="129"/>
                    </a:cubicBezTo>
                    <a:cubicBezTo>
                      <a:pt x="728" y="126"/>
                      <a:pt x="732" y="124"/>
                      <a:pt x="736" y="122"/>
                    </a:cubicBezTo>
                    <a:cubicBezTo>
                      <a:pt x="743" y="119"/>
                      <a:pt x="750" y="115"/>
                      <a:pt x="756" y="112"/>
                    </a:cubicBezTo>
                    <a:cubicBezTo>
                      <a:pt x="772" y="104"/>
                      <a:pt x="788" y="96"/>
                      <a:pt x="804" y="89"/>
                    </a:cubicBezTo>
                    <a:cubicBezTo>
                      <a:pt x="802" y="88"/>
                      <a:pt x="800" y="86"/>
                      <a:pt x="798" y="85"/>
                    </a:cubicBezTo>
                    <a:moveTo>
                      <a:pt x="1464" y="77"/>
                    </a:moveTo>
                    <a:cubicBezTo>
                      <a:pt x="1462" y="78"/>
                      <a:pt x="1460" y="79"/>
                      <a:pt x="1458" y="79"/>
                    </a:cubicBezTo>
                    <a:cubicBezTo>
                      <a:pt x="1548" y="120"/>
                      <a:pt x="1622" y="165"/>
                      <a:pt x="1685" y="212"/>
                    </a:cubicBezTo>
                    <a:cubicBezTo>
                      <a:pt x="1687" y="211"/>
                      <a:pt x="1688" y="210"/>
                      <a:pt x="1690" y="210"/>
                    </a:cubicBezTo>
                    <a:cubicBezTo>
                      <a:pt x="1627" y="163"/>
                      <a:pt x="1553" y="117"/>
                      <a:pt x="1464" y="77"/>
                    </a:cubicBezTo>
                    <a:moveTo>
                      <a:pt x="1153" y="0"/>
                    </a:moveTo>
                    <a:cubicBezTo>
                      <a:pt x="1067" y="0"/>
                      <a:pt x="978" y="16"/>
                      <a:pt x="886" y="49"/>
                    </a:cubicBezTo>
                    <a:cubicBezTo>
                      <a:pt x="858" y="59"/>
                      <a:pt x="831" y="71"/>
                      <a:pt x="803" y="83"/>
                    </a:cubicBezTo>
                    <a:cubicBezTo>
                      <a:pt x="805" y="84"/>
                      <a:pt x="807" y="86"/>
                      <a:pt x="809" y="87"/>
                    </a:cubicBezTo>
                    <a:cubicBezTo>
                      <a:pt x="828" y="78"/>
                      <a:pt x="847" y="70"/>
                      <a:pt x="867" y="63"/>
                    </a:cubicBezTo>
                    <a:cubicBezTo>
                      <a:pt x="959" y="27"/>
                      <a:pt x="1057" y="5"/>
                      <a:pt x="1155" y="5"/>
                    </a:cubicBezTo>
                    <a:cubicBezTo>
                      <a:pt x="1231" y="5"/>
                      <a:pt x="1309" y="18"/>
                      <a:pt x="1385" y="48"/>
                    </a:cubicBezTo>
                    <a:cubicBezTo>
                      <a:pt x="1407" y="57"/>
                      <a:pt x="1429" y="66"/>
                      <a:pt x="1449" y="75"/>
                    </a:cubicBezTo>
                    <a:cubicBezTo>
                      <a:pt x="1451" y="74"/>
                      <a:pt x="1453" y="73"/>
                      <a:pt x="1455" y="72"/>
                    </a:cubicBezTo>
                    <a:cubicBezTo>
                      <a:pt x="1433" y="63"/>
                      <a:pt x="1410" y="53"/>
                      <a:pt x="1387" y="44"/>
                    </a:cubicBezTo>
                    <a:cubicBezTo>
                      <a:pt x="1312" y="15"/>
                      <a:pt x="1234" y="0"/>
                      <a:pt x="11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2" name="Freeform 22">
                <a:extLst>
                  <a:ext uri="{FF2B5EF4-FFF2-40B4-BE49-F238E27FC236}">
                    <a16:creationId xmlns:a16="http://schemas.microsoft.com/office/drawing/2014/main" id="{FC9FAF93-F838-49CE-9995-76BDF58191DB}"/>
                  </a:ext>
                </a:extLst>
              </p:cNvPr>
              <p:cNvSpPr>
                <a:spLocks noEditPoints="1"/>
              </p:cNvSpPr>
              <p:nvPr/>
            </p:nvSpPr>
            <p:spPr bwMode="auto">
              <a:xfrm>
                <a:off x="0" y="1229"/>
                <a:ext cx="5601" cy="670"/>
              </a:xfrm>
              <a:custGeom>
                <a:avLst/>
                <a:gdLst>
                  <a:gd name="T0" fmla="*/ 291 w 2923"/>
                  <a:gd name="T1" fmla="*/ 342 h 349"/>
                  <a:gd name="T2" fmla="*/ 306 w 2923"/>
                  <a:gd name="T3" fmla="*/ 343 h 349"/>
                  <a:gd name="T4" fmla="*/ 284 w 2923"/>
                  <a:gd name="T5" fmla="*/ 326 h 349"/>
                  <a:gd name="T6" fmla="*/ 288 w 2923"/>
                  <a:gd name="T7" fmla="*/ 339 h 349"/>
                  <a:gd name="T8" fmla="*/ 284 w 2923"/>
                  <a:gd name="T9" fmla="*/ 326 h 349"/>
                  <a:gd name="T10" fmla="*/ 265 w 2923"/>
                  <a:gd name="T11" fmla="*/ 320 h 349"/>
                  <a:gd name="T12" fmla="*/ 274 w 2923"/>
                  <a:gd name="T13" fmla="*/ 328 h 349"/>
                  <a:gd name="T14" fmla="*/ 271 w 2923"/>
                  <a:gd name="T15" fmla="*/ 315 h 349"/>
                  <a:gd name="T16" fmla="*/ 252 w 2923"/>
                  <a:gd name="T17" fmla="*/ 308 h 349"/>
                  <a:gd name="T18" fmla="*/ 267 w 2923"/>
                  <a:gd name="T19" fmla="*/ 312 h 349"/>
                  <a:gd name="T20" fmla="*/ 244 w 2923"/>
                  <a:gd name="T21" fmla="*/ 292 h 349"/>
                  <a:gd name="T22" fmla="*/ 248 w 2923"/>
                  <a:gd name="T23" fmla="*/ 305 h 349"/>
                  <a:gd name="T24" fmla="*/ 244 w 2923"/>
                  <a:gd name="T25" fmla="*/ 292 h 349"/>
                  <a:gd name="T26" fmla="*/ 224 w 2923"/>
                  <a:gd name="T27" fmla="*/ 284 h 349"/>
                  <a:gd name="T28" fmla="*/ 241 w 2923"/>
                  <a:gd name="T29" fmla="*/ 288 h 349"/>
                  <a:gd name="T30" fmla="*/ 217 w 2923"/>
                  <a:gd name="T31" fmla="*/ 267 h 349"/>
                  <a:gd name="T32" fmla="*/ 220 w 2923"/>
                  <a:gd name="T33" fmla="*/ 281 h 349"/>
                  <a:gd name="T34" fmla="*/ 217 w 2923"/>
                  <a:gd name="T35" fmla="*/ 267 h 349"/>
                  <a:gd name="T36" fmla="*/ 196 w 2923"/>
                  <a:gd name="T37" fmla="*/ 258 h 349"/>
                  <a:gd name="T38" fmla="*/ 213 w 2923"/>
                  <a:gd name="T39" fmla="*/ 264 h 349"/>
                  <a:gd name="T40" fmla="*/ 188 w 2923"/>
                  <a:gd name="T41" fmla="*/ 240 h 349"/>
                  <a:gd name="T42" fmla="*/ 192 w 2923"/>
                  <a:gd name="T43" fmla="*/ 255 h 349"/>
                  <a:gd name="T44" fmla="*/ 188 w 2923"/>
                  <a:gd name="T45" fmla="*/ 240 h 349"/>
                  <a:gd name="T46" fmla="*/ 166 w 2923"/>
                  <a:gd name="T47" fmla="*/ 229 h 349"/>
                  <a:gd name="T48" fmla="*/ 184 w 2923"/>
                  <a:gd name="T49" fmla="*/ 236 h 349"/>
                  <a:gd name="T50" fmla="*/ 158 w 2923"/>
                  <a:gd name="T51" fmla="*/ 210 h 349"/>
                  <a:gd name="T52" fmla="*/ 162 w 2923"/>
                  <a:gd name="T53" fmla="*/ 226 h 349"/>
                  <a:gd name="T54" fmla="*/ 158 w 2923"/>
                  <a:gd name="T55" fmla="*/ 210 h 349"/>
                  <a:gd name="T56" fmla="*/ 134 w 2923"/>
                  <a:gd name="T57" fmla="*/ 197 h 349"/>
                  <a:gd name="T58" fmla="*/ 154 w 2923"/>
                  <a:gd name="T59" fmla="*/ 206 h 349"/>
                  <a:gd name="T60" fmla="*/ 125 w 2923"/>
                  <a:gd name="T61" fmla="*/ 176 h 349"/>
                  <a:gd name="T62" fmla="*/ 130 w 2923"/>
                  <a:gd name="T63" fmla="*/ 193 h 349"/>
                  <a:gd name="T64" fmla="*/ 125 w 2923"/>
                  <a:gd name="T65" fmla="*/ 176 h 349"/>
                  <a:gd name="T66" fmla="*/ 99 w 2923"/>
                  <a:gd name="T67" fmla="*/ 160 h 349"/>
                  <a:gd name="T68" fmla="*/ 121 w 2923"/>
                  <a:gd name="T69" fmla="*/ 172 h 349"/>
                  <a:gd name="T70" fmla="*/ 89 w 2923"/>
                  <a:gd name="T71" fmla="*/ 137 h 349"/>
                  <a:gd name="T72" fmla="*/ 95 w 2923"/>
                  <a:gd name="T73" fmla="*/ 156 h 349"/>
                  <a:gd name="T74" fmla="*/ 89 w 2923"/>
                  <a:gd name="T75" fmla="*/ 137 h 349"/>
                  <a:gd name="T76" fmla="*/ 0 w 2923"/>
                  <a:gd name="T77" fmla="*/ 40 h 349"/>
                  <a:gd name="T78" fmla="*/ 85 w 2923"/>
                  <a:gd name="T79" fmla="*/ 133 h 349"/>
                  <a:gd name="T80" fmla="*/ 2533 w 2923"/>
                  <a:gd name="T81" fmla="*/ 0 h 349"/>
                  <a:gd name="T82" fmla="*/ 2174 w 2923"/>
                  <a:gd name="T83" fmla="*/ 73 h 349"/>
                  <a:gd name="T84" fmla="*/ 2918 w 2923"/>
                  <a:gd name="T85" fmla="*/ 101 h 349"/>
                  <a:gd name="T86" fmla="*/ 2533 w 2923"/>
                  <a:gd name="T8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23" h="349">
                    <a:moveTo>
                      <a:pt x="297" y="336"/>
                    </a:moveTo>
                    <a:cubicBezTo>
                      <a:pt x="295" y="338"/>
                      <a:pt x="293" y="340"/>
                      <a:pt x="291" y="342"/>
                    </a:cubicBezTo>
                    <a:cubicBezTo>
                      <a:pt x="294" y="344"/>
                      <a:pt x="297" y="347"/>
                      <a:pt x="300" y="349"/>
                    </a:cubicBezTo>
                    <a:cubicBezTo>
                      <a:pt x="302" y="347"/>
                      <a:pt x="304" y="345"/>
                      <a:pt x="306" y="343"/>
                    </a:cubicBezTo>
                    <a:cubicBezTo>
                      <a:pt x="303" y="341"/>
                      <a:pt x="300" y="339"/>
                      <a:pt x="297" y="336"/>
                    </a:cubicBezTo>
                    <a:moveTo>
                      <a:pt x="284" y="326"/>
                    </a:moveTo>
                    <a:cubicBezTo>
                      <a:pt x="282" y="327"/>
                      <a:pt x="280" y="329"/>
                      <a:pt x="278" y="331"/>
                    </a:cubicBezTo>
                    <a:cubicBezTo>
                      <a:pt x="281" y="334"/>
                      <a:pt x="284" y="336"/>
                      <a:pt x="288" y="339"/>
                    </a:cubicBezTo>
                    <a:cubicBezTo>
                      <a:pt x="290" y="337"/>
                      <a:pt x="292" y="335"/>
                      <a:pt x="294" y="333"/>
                    </a:cubicBezTo>
                    <a:cubicBezTo>
                      <a:pt x="290" y="331"/>
                      <a:pt x="287" y="328"/>
                      <a:pt x="284" y="326"/>
                    </a:cubicBezTo>
                    <a:moveTo>
                      <a:pt x="271" y="315"/>
                    </a:moveTo>
                    <a:cubicBezTo>
                      <a:pt x="269" y="316"/>
                      <a:pt x="267" y="318"/>
                      <a:pt x="265" y="320"/>
                    </a:cubicBezTo>
                    <a:cubicBezTo>
                      <a:pt x="265" y="320"/>
                      <a:pt x="265" y="320"/>
                      <a:pt x="265" y="320"/>
                    </a:cubicBezTo>
                    <a:cubicBezTo>
                      <a:pt x="268" y="323"/>
                      <a:pt x="271" y="325"/>
                      <a:pt x="274" y="328"/>
                    </a:cubicBezTo>
                    <a:cubicBezTo>
                      <a:pt x="277" y="326"/>
                      <a:pt x="279" y="324"/>
                      <a:pt x="281" y="323"/>
                    </a:cubicBezTo>
                    <a:cubicBezTo>
                      <a:pt x="277" y="320"/>
                      <a:pt x="274" y="317"/>
                      <a:pt x="271" y="315"/>
                    </a:cubicBezTo>
                    <a:moveTo>
                      <a:pt x="258" y="303"/>
                    </a:moveTo>
                    <a:cubicBezTo>
                      <a:pt x="256" y="305"/>
                      <a:pt x="254" y="307"/>
                      <a:pt x="252" y="308"/>
                    </a:cubicBezTo>
                    <a:cubicBezTo>
                      <a:pt x="255" y="311"/>
                      <a:pt x="258" y="314"/>
                      <a:pt x="261" y="317"/>
                    </a:cubicBezTo>
                    <a:cubicBezTo>
                      <a:pt x="263" y="315"/>
                      <a:pt x="265" y="313"/>
                      <a:pt x="267" y="312"/>
                    </a:cubicBezTo>
                    <a:cubicBezTo>
                      <a:pt x="264" y="309"/>
                      <a:pt x="261" y="306"/>
                      <a:pt x="258" y="303"/>
                    </a:cubicBezTo>
                    <a:moveTo>
                      <a:pt x="244" y="292"/>
                    </a:moveTo>
                    <a:cubicBezTo>
                      <a:pt x="242" y="293"/>
                      <a:pt x="240" y="295"/>
                      <a:pt x="238" y="297"/>
                    </a:cubicBezTo>
                    <a:cubicBezTo>
                      <a:pt x="241" y="299"/>
                      <a:pt x="244" y="302"/>
                      <a:pt x="248" y="305"/>
                    </a:cubicBezTo>
                    <a:cubicBezTo>
                      <a:pt x="250" y="304"/>
                      <a:pt x="252" y="302"/>
                      <a:pt x="254" y="300"/>
                    </a:cubicBezTo>
                    <a:cubicBezTo>
                      <a:pt x="251" y="297"/>
                      <a:pt x="248" y="295"/>
                      <a:pt x="244" y="292"/>
                    </a:cubicBezTo>
                    <a:moveTo>
                      <a:pt x="231" y="280"/>
                    </a:moveTo>
                    <a:cubicBezTo>
                      <a:pt x="228" y="281"/>
                      <a:pt x="226" y="283"/>
                      <a:pt x="224" y="284"/>
                    </a:cubicBezTo>
                    <a:cubicBezTo>
                      <a:pt x="227" y="287"/>
                      <a:pt x="231" y="290"/>
                      <a:pt x="234" y="293"/>
                    </a:cubicBezTo>
                    <a:cubicBezTo>
                      <a:pt x="236" y="292"/>
                      <a:pt x="239" y="290"/>
                      <a:pt x="241" y="288"/>
                    </a:cubicBezTo>
                    <a:cubicBezTo>
                      <a:pt x="237" y="285"/>
                      <a:pt x="234" y="283"/>
                      <a:pt x="231" y="280"/>
                    </a:cubicBezTo>
                    <a:moveTo>
                      <a:pt x="217" y="267"/>
                    </a:moveTo>
                    <a:cubicBezTo>
                      <a:pt x="215" y="268"/>
                      <a:pt x="212" y="270"/>
                      <a:pt x="210" y="271"/>
                    </a:cubicBezTo>
                    <a:cubicBezTo>
                      <a:pt x="213" y="275"/>
                      <a:pt x="217" y="278"/>
                      <a:pt x="220" y="281"/>
                    </a:cubicBezTo>
                    <a:cubicBezTo>
                      <a:pt x="223" y="279"/>
                      <a:pt x="225" y="278"/>
                      <a:pt x="227" y="276"/>
                    </a:cubicBezTo>
                    <a:cubicBezTo>
                      <a:pt x="224" y="273"/>
                      <a:pt x="220" y="270"/>
                      <a:pt x="217" y="267"/>
                    </a:cubicBezTo>
                    <a:moveTo>
                      <a:pt x="203" y="254"/>
                    </a:moveTo>
                    <a:cubicBezTo>
                      <a:pt x="200" y="255"/>
                      <a:pt x="198" y="257"/>
                      <a:pt x="196" y="258"/>
                    </a:cubicBezTo>
                    <a:cubicBezTo>
                      <a:pt x="199" y="261"/>
                      <a:pt x="203" y="265"/>
                      <a:pt x="206" y="268"/>
                    </a:cubicBezTo>
                    <a:cubicBezTo>
                      <a:pt x="209" y="267"/>
                      <a:pt x="211" y="265"/>
                      <a:pt x="213" y="264"/>
                    </a:cubicBezTo>
                    <a:cubicBezTo>
                      <a:pt x="210" y="260"/>
                      <a:pt x="206" y="257"/>
                      <a:pt x="203" y="254"/>
                    </a:cubicBezTo>
                    <a:moveTo>
                      <a:pt x="188" y="240"/>
                    </a:moveTo>
                    <a:cubicBezTo>
                      <a:pt x="186" y="241"/>
                      <a:pt x="183" y="243"/>
                      <a:pt x="181" y="244"/>
                    </a:cubicBezTo>
                    <a:cubicBezTo>
                      <a:pt x="185" y="248"/>
                      <a:pt x="188" y="251"/>
                      <a:pt x="192" y="255"/>
                    </a:cubicBezTo>
                    <a:cubicBezTo>
                      <a:pt x="194" y="253"/>
                      <a:pt x="197" y="252"/>
                      <a:pt x="199" y="250"/>
                    </a:cubicBezTo>
                    <a:cubicBezTo>
                      <a:pt x="195" y="247"/>
                      <a:pt x="192" y="243"/>
                      <a:pt x="188" y="240"/>
                    </a:cubicBezTo>
                    <a:moveTo>
                      <a:pt x="173" y="225"/>
                    </a:moveTo>
                    <a:cubicBezTo>
                      <a:pt x="171" y="227"/>
                      <a:pt x="168" y="228"/>
                      <a:pt x="166" y="229"/>
                    </a:cubicBezTo>
                    <a:cubicBezTo>
                      <a:pt x="169" y="233"/>
                      <a:pt x="173" y="237"/>
                      <a:pt x="177" y="241"/>
                    </a:cubicBezTo>
                    <a:cubicBezTo>
                      <a:pt x="180" y="239"/>
                      <a:pt x="182" y="238"/>
                      <a:pt x="184" y="236"/>
                    </a:cubicBezTo>
                    <a:cubicBezTo>
                      <a:pt x="181" y="233"/>
                      <a:pt x="177" y="229"/>
                      <a:pt x="173" y="225"/>
                    </a:cubicBezTo>
                    <a:moveTo>
                      <a:pt x="158" y="210"/>
                    </a:moveTo>
                    <a:cubicBezTo>
                      <a:pt x="155" y="211"/>
                      <a:pt x="153" y="212"/>
                      <a:pt x="150" y="214"/>
                    </a:cubicBezTo>
                    <a:cubicBezTo>
                      <a:pt x="154" y="218"/>
                      <a:pt x="158" y="222"/>
                      <a:pt x="162" y="226"/>
                    </a:cubicBezTo>
                    <a:cubicBezTo>
                      <a:pt x="165" y="224"/>
                      <a:pt x="167" y="223"/>
                      <a:pt x="170" y="222"/>
                    </a:cubicBezTo>
                    <a:cubicBezTo>
                      <a:pt x="166" y="218"/>
                      <a:pt x="162" y="214"/>
                      <a:pt x="158" y="210"/>
                    </a:cubicBezTo>
                    <a:moveTo>
                      <a:pt x="142" y="194"/>
                    </a:moveTo>
                    <a:cubicBezTo>
                      <a:pt x="139" y="195"/>
                      <a:pt x="136" y="196"/>
                      <a:pt x="134" y="197"/>
                    </a:cubicBezTo>
                    <a:cubicBezTo>
                      <a:pt x="138" y="201"/>
                      <a:pt x="142" y="206"/>
                      <a:pt x="146" y="210"/>
                    </a:cubicBezTo>
                    <a:cubicBezTo>
                      <a:pt x="149" y="209"/>
                      <a:pt x="152" y="208"/>
                      <a:pt x="154" y="206"/>
                    </a:cubicBezTo>
                    <a:cubicBezTo>
                      <a:pt x="150" y="202"/>
                      <a:pt x="146" y="198"/>
                      <a:pt x="142" y="194"/>
                    </a:cubicBezTo>
                    <a:moveTo>
                      <a:pt x="125" y="176"/>
                    </a:moveTo>
                    <a:cubicBezTo>
                      <a:pt x="122" y="177"/>
                      <a:pt x="120" y="178"/>
                      <a:pt x="117" y="179"/>
                    </a:cubicBezTo>
                    <a:cubicBezTo>
                      <a:pt x="121" y="184"/>
                      <a:pt x="126" y="188"/>
                      <a:pt x="130" y="193"/>
                    </a:cubicBezTo>
                    <a:cubicBezTo>
                      <a:pt x="133" y="192"/>
                      <a:pt x="135" y="191"/>
                      <a:pt x="138" y="190"/>
                    </a:cubicBezTo>
                    <a:cubicBezTo>
                      <a:pt x="134" y="185"/>
                      <a:pt x="129" y="181"/>
                      <a:pt x="125" y="176"/>
                    </a:cubicBezTo>
                    <a:moveTo>
                      <a:pt x="107" y="157"/>
                    </a:moveTo>
                    <a:cubicBezTo>
                      <a:pt x="104" y="158"/>
                      <a:pt x="102" y="159"/>
                      <a:pt x="99" y="160"/>
                    </a:cubicBezTo>
                    <a:cubicBezTo>
                      <a:pt x="104" y="165"/>
                      <a:pt x="108" y="170"/>
                      <a:pt x="113" y="175"/>
                    </a:cubicBezTo>
                    <a:cubicBezTo>
                      <a:pt x="116" y="174"/>
                      <a:pt x="119" y="173"/>
                      <a:pt x="121" y="172"/>
                    </a:cubicBezTo>
                    <a:cubicBezTo>
                      <a:pt x="117" y="167"/>
                      <a:pt x="112" y="162"/>
                      <a:pt x="107" y="157"/>
                    </a:cubicBezTo>
                    <a:moveTo>
                      <a:pt x="89" y="137"/>
                    </a:moveTo>
                    <a:cubicBezTo>
                      <a:pt x="86" y="137"/>
                      <a:pt x="83" y="138"/>
                      <a:pt x="80" y="139"/>
                    </a:cubicBezTo>
                    <a:cubicBezTo>
                      <a:pt x="85" y="144"/>
                      <a:pt x="90" y="150"/>
                      <a:pt x="95" y="156"/>
                    </a:cubicBezTo>
                    <a:cubicBezTo>
                      <a:pt x="98" y="155"/>
                      <a:pt x="101" y="154"/>
                      <a:pt x="104" y="153"/>
                    </a:cubicBezTo>
                    <a:cubicBezTo>
                      <a:pt x="99" y="148"/>
                      <a:pt x="94" y="142"/>
                      <a:pt x="89" y="137"/>
                    </a:cubicBezTo>
                    <a:moveTo>
                      <a:pt x="7" y="36"/>
                    </a:moveTo>
                    <a:cubicBezTo>
                      <a:pt x="0" y="40"/>
                      <a:pt x="0" y="40"/>
                      <a:pt x="0" y="40"/>
                    </a:cubicBezTo>
                    <a:cubicBezTo>
                      <a:pt x="1" y="41"/>
                      <a:pt x="28" y="79"/>
                      <a:pt x="77" y="135"/>
                    </a:cubicBezTo>
                    <a:cubicBezTo>
                      <a:pt x="80" y="134"/>
                      <a:pt x="82" y="133"/>
                      <a:pt x="85" y="133"/>
                    </a:cubicBezTo>
                    <a:cubicBezTo>
                      <a:pt x="35" y="75"/>
                      <a:pt x="8" y="36"/>
                      <a:pt x="7" y="36"/>
                    </a:cubicBezTo>
                    <a:moveTo>
                      <a:pt x="2533" y="0"/>
                    </a:moveTo>
                    <a:cubicBezTo>
                      <a:pt x="2405" y="0"/>
                      <a:pt x="2279" y="28"/>
                      <a:pt x="2157" y="71"/>
                    </a:cubicBezTo>
                    <a:cubicBezTo>
                      <a:pt x="2162" y="72"/>
                      <a:pt x="2168" y="72"/>
                      <a:pt x="2174" y="73"/>
                    </a:cubicBezTo>
                    <a:cubicBezTo>
                      <a:pt x="2291" y="34"/>
                      <a:pt x="2411" y="9"/>
                      <a:pt x="2533" y="9"/>
                    </a:cubicBezTo>
                    <a:cubicBezTo>
                      <a:pt x="2659" y="9"/>
                      <a:pt x="2788" y="36"/>
                      <a:pt x="2918" y="101"/>
                    </a:cubicBezTo>
                    <a:cubicBezTo>
                      <a:pt x="2920" y="99"/>
                      <a:pt x="2921" y="96"/>
                      <a:pt x="2923" y="94"/>
                    </a:cubicBezTo>
                    <a:cubicBezTo>
                      <a:pt x="2791" y="28"/>
                      <a:pt x="2660" y="0"/>
                      <a:pt x="25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3" name="Freeform 23">
                <a:extLst>
                  <a:ext uri="{FF2B5EF4-FFF2-40B4-BE49-F238E27FC236}">
                    <a16:creationId xmlns:a16="http://schemas.microsoft.com/office/drawing/2014/main" id="{26054895-1481-4B9A-AD50-2ED5DA79E210}"/>
                  </a:ext>
                </a:extLst>
              </p:cNvPr>
              <p:cNvSpPr>
                <a:spLocks/>
              </p:cNvSpPr>
              <p:nvPr/>
            </p:nvSpPr>
            <p:spPr bwMode="auto">
              <a:xfrm>
                <a:off x="148" y="1484"/>
                <a:ext cx="23" cy="12"/>
              </a:xfrm>
              <a:custGeom>
                <a:avLst/>
                <a:gdLst>
                  <a:gd name="T0" fmla="*/ 8 w 12"/>
                  <a:gd name="T1" fmla="*/ 0 h 6"/>
                  <a:gd name="T2" fmla="*/ 0 w 12"/>
                  <a:gd name="T3" fmla="*/ 2 h 6"/>
                  <a:gd name="T4" fmla="*/ 3 w 12"/>
                  <a:gd name="T5" fmla="*/ 6 h 6"/>
                  <a:gd name="T6" fmla="*/ 12 w 12"/>
                  <a:gd name="T7" fmla="*/ 4 h 6"/>
                  <a:gd name="T8" fmla="*/ 8 w 12"/>
                  <a:gd name="T9" fmla="*/ 0 h 6"/>
                </a:gdLst>
                <a:ahLst/>
                <a:cxnLst>
                  <a:cxn ang="0">
                    <a:pos x="T0" y="T1"/>
                  </a:cxn>
                  <a:cxn ang="0">
                    <a:pos x="T2" y="T3"/>
                  </a:cxn>
                  <a:cxn ang="0">
                    <a:pos x="T4" y="T5"/>
                  </a:cxn>
                  <a:cxn ang="0">
                    <a:pos x="T6" y="T7"/>
                  </a:cxn>
                  <a:cxn ang="0">
                    <a:pos x="T8" y="T9"/>
                  </a:cxn>
                </a:cxnLst>
                <a:rect l="0" t="0" r="r" b="b"/>
                <a:pathLst>
                  <a:path w="12" h="6">
                    <a:moveTo>
                      <a:pt x="8" y="0"/>
                    </a:moveTo>
                    <a:cubicBezTo>
                      <a:pt x="5" y="0"/>
                      <a:pt x="3" y="1"/>
                      <a:pt x="0" y="2"/>
                    </a:cubicBezTo>
                    <a:cubicBezTo>
                      <a:pt x="1" y="3"/>
                      <a:pt x="2" y="4"/>
                      <a:pt x="3" y="6"/>
                    </a:cubicBezTo>
                    <a:cubicBezTo>
                      <a:pt x="6" y="5"/>
                      <a:pt x="9" y="4"/>
                      <a:pt x="12" y="4"/>
                    </a:cubicBezTo>
                    <a:cubicBezTo>
                      <a:pt x="11" y="2"/>
                      <a:pt x="10"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4" name="Freeform 24">
                <a:extLst>
                  <a:ext uri="{FF2B5EF4-FFF2-40B4-BE49-F238E27FC236}">
                    <a16:creationId xmlns:a16="http://schemas.microsoft.com/office/drawing/2014/main" id="{949B5C2A-FF67-4EB0-838B-5F5EFA20F39F}"/>
                  </a:ext>
                </a:extLst>
              </p:cNvPr>
              <p:cNvSpPr>
                <a:spLocks/>
              </p:cNvSpPr>
              <p:nvPr/>
            </p:nvSpPr>
            <p:spPr bwMode="auto">
              <a:xfrm>
                <a:off x="182" y="1522"/>
                <a:ext cx="23" cy="14"/>
              </a:xfrm>
              <a:custGeom>
                <a:avLst/>
                <a:gdLst>
                  <a:gd name="T0" fmla="*/ 9 w 12"/>
                  <a:gd name="T1" fmla="*/ 0 h 7"/>
                  <a:gd name="T2" fmla="*/ 0 w 12"/>
                  <a:gd name="T3" fmla="*/ 3 h 7"/>
                  <a:gd name="T4" fmla="*/ 4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2" y="4"/>
                      <a:pt x="3" y="5"/>
                      <a:pt x="4" y="7"/>
                    </a:cubicBezTo>
                    <a:cubicBezTo>
                      <a:pt x="7" y="6"/>
                      <a:pt x="9" y="5"/>
                      <a:pt x="12" y="4"/>
                    </a:cubicBezTo>
                    <a:cubicBezTo>
                      <a:pt x="11" y="3"/>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5" name="Freeform 25">
                <a:extLst>
                  <a:ext uri="{FF2B5EF4-FFF2-40B4-BE49-F238E27FC236}">
                    <a16:creationId xmlns:a16="http://schemas.microsoft.com/office/drawing/2014/main" id="{ABB1558C-01A6-45D8-81D3-CABBD57B71C7}"/>
                  </a:ext>
                </a:extLst>
              </p:cNvPr>
              <p:cNvSpPr>
                <a:spLocks/>
              </p:cNvSpPr>
              <p:nvPr/>
            </p:nvSpPr>
            <p:spPr bwMode="auto">
              <a:xfrm>
                <a:off x="217" y="1559"/>
                <a:ext cx="23" cy="13"/>
              </a:xfrm>
              <a:custGeom>
                <a:avLst/>
                <a:gdLst>
                  <a:gd name="T0" fmla="*/ 8 w 12"/>
                  <a:gd name="T1" fmla="*/ 0 h 7"/>
                  <a:gd name="T2" fmla="*/ 0 w 12"/>
                  <a:gd name="T3" fmla="*/ 3 h 7"/>
                  <a:gd name="T4" fmla="*/ 4 w 12"/>
                  <a:gd name="T5" fmla="*/ 7 h 7"/>
                  <a:gd name="T6" fmla="*/ 12 w 12"/>
                  <a:gd name="T7" fmla="*/ 4 h 7"/>
                  <a:gd name="T8" fmla="*/ 8 w 12"/>
                  <a:gd name="T9" fmla="*/ 0 h 7"/>
                </a:gdLst>
                <a:ahLst/>
                <a:cxnLst>
                  <a:cxn ang="0">
                    <a:pos x="T0" y="T1"/>
                  </a:cxn>
                  <a:cxn ang="0">
                    <a:pos x="T2" y="T3"/>
                  </a:cxn>
                  <a:cxn ang="0">
                    <a:pos x="T4" y="T5"/>
                  </a:cxn>
                  <a:cxn ang="0">
                    <a:pos x="T6" y="T7"/>
                  </a:cxn>
                  <a:cxn ang="0">
                    <a:pos x="T8" y="T9"/>
                  </a:cxn>
                </a:cxnLst>
                <a:rect l="0" t="0" r="r" b="b"/>
                <a:pathLst>
                  <a:path w="12" h="7">
                    <a:moveTo>
                      <a:pt x="8" y="0"/>
                    </a:moveTo>
                    <a:cubicBezTo>
                      <a:pt x="6" y="1"/>
                      <a:pt x="3" y="2"/>
                      <a:pt x="0" y="3"/>
                    </a:cubicBezTo>
                    <a:cubicBezTo>
                      <a:pt x="2" y="5"/>
                      <a:pt x="3" y="6"/>
                      <a:pt x="4" y="7"/>
                    </a:cubicBezTo>
                    <a:cubicBezTo>
                      <a:pt x="7" y="6"/>
                      <a:pt x="9" y="5"/>
                      <a:pt x="12" y="4"/>
                    </a:cubicBezTo>
                    <a:cubicBezTo>
                      <a:pt x="11" y="3"/>
                      <a:pt x="10" y="2"/>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6" name="Freeform 26">
                <a:extLst>
                  <a:ext uri="{FF2B5EF4-FFF2-40B4-BE49-F238E27FC236}">
                    <a16:creationId xmlns:a16="http://schemas.microsoft.com/office/drawing/2014/main" id="{DFB03D7A-2A8E-4DF0-BAB7-5BE2704CE14D}"/>
                  </a:ext>
                </a:extLst>
              </p:cNvPr>
              <p:cNvSpPr>
                <a:spLocks/>
              </p:cNvSpPr>
              <p:nvPr/>
            </p:nvSpPr>
            <p:spPr bwMode="auto">
              <a:xfrm>
                <a:off x="249" y="1593"/>
                <a:ext cx="23" cy="14"/>
              </a:xfrm>
              <a:custGeom>
                <a:avLst/>
                <a:gdLst>
                  <a:gd name="T0" fmla="*/ 8 w 12"/>
                  <a:gd name="T1" fmla="*/ 0 h 7"/>
                  <a:gd name="T2" fmla="*/ 0 w 12"/>
                  <a:gd name="T3" fmla="*/ 3 h 7"/>
                  <a:gd name="T4" fmla="*/ 4 w 12"/>
                  <a:gd name="T5" fmla="*/ 7 h 7"/>
                  <a:gd name="T6" fmla="*/ 12 w 12"/>
                  <a:gd name="T7" fmla="*/ 4 h 7"/>
                  <a:gd name="T8" fmla="*/ 8 w 12"/>
                  <a:gd name="T9" fmla="*/ 0 h 7"/>
                </a:gdLst>
                <a:ahLst/>
                <a:cxnLst>
                  <a:cxn ang="0">
                    <a:pos x="T0" y="T1"/>
                  </a:cxn>
                  <a:cxn ang="0">
                    <a:pos x="T2" y="T3"/>
                  </a:cxn>
                  <a:cxn ang="0">
                    <a:pos x="T4" y="T5"/>
                  </a:cxn>
                  <a:cxn ang="0">
                    <a:pos x="T6" y="T7"/>
                  </a:cxn>
                  <a:cxn ang="0">
                    <a:pos x="T8" y="T9"/>
                  </a:cxn>
                </a:cxnLst>
                <a:rect l="0" t="0" r="r" b="b"/>
                <a:pathLst>
                  <a:path w="12" h="7">
                    <a:moveTo>
                      <a:pt x="8" y="0"/>
                    </a:moveTo>
                    <a:cubicBezTo>
                      <a:pt x="5" y="1"/>
                      <a:pt x="3" y="2"/>
                      <a:pt x="0" y="3"/>
                    </a:cubicBezTo>
                    <a:cubicBezTo>
                      <a:pt x="1" y="4"/>
                      <a:pt x="3" y="6"/>
                      <a:pt x="4" y="7"/>
                    </a:cubicBezTo>
                    <a:cubicBezTo>
                      <a:pt x="6" y="6"/>
                      <a:pt x="9" y="5"/>
                      <a:pt x="12" y="4"/>
                    </a:cubicBezTo>
                    <a:cubicBezTo>
                      <a:pt x="11" y="2"/>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7" name="Freeform 27">
                <a:extLst>
                  <a:ext uri="{FF2B5EF4-FFF2-40B4-BE49-F238E27FC236}">
                    <a16:creationId xmlns:a16="http://schemas.microsoft.com/office/drawing/2014/main" id="{D7EB1294-99A8-4EB5-935E-E2B0080566CC}"/>
                  </a:ext>
                </a:extLst>
              </p:cNvPr>
              <p:cNvSpPr>
                <a:spLocks/>
              </p:cNvSpPr>
              <p:nvPr/>
            </p:nvSpPr>
            <p:spPr bwMode="auto">
              <a:xfrm>
                <a:off x="280" y="1624"/>
                <a:ext cx="23" cy="16"/>
              </a:xfrm>
              <a:custGeom>
                <a:avLst/>
                <a:gdLst>
                  <a:gd name="T0" fmla="*/ 8 w 12"/>
                  <a:gd name="T1" fmla="*/ 0 h 8"/>
                  <a:gd name="T2" fmla="*/ 0 w 12"/>
                  <a:gd name="T3" fmla="*/ 4 h 8"/>
                  <a:gd name="T4" fmla="*/ 4 w 12"/>
                  <a:gd name="T5" fmla="*/ 8 h 8"/>
                  <a:gd name="T6" fmla="*/ 12 w 12"/>
                  <a:gd name="T7" fmla="*/ 4 h 8"/>
                  <a:gd name="T8" fmla="*/ 8 w 12"/>
                  <a:gd name="T9" fmla="*/ 0 h 8"/>
                </a:gdLst>
                <a:ahLst/>
                <a:cxnLst>
                  <a:cxn ang="0">
                    <a:pos x="T0" y="T1"/>
                  </a:cxn>
                  <a:cxn ang="0">
                    <a:pos x="T2" y="T3"/>
                  </a:cxn>
                  <a:cxn ang="0">
                    <a:pos x="T4" y="T5"/>
                  </a:cxn>
                  <a:cxn ang="0">
                    <a:pos x="T6" y="T7"/>
                  </a:cxn>
                  <a:cxn ang="0">
                    <a:pos x="T8" y="T9"/>
                  </a:cxn>
                </a:cxnLst>
                <a:rect l="0" t="0" r="r" b="b"/>
                <a:pathLst>
                  <a:path w="12" h="8">
                    <a:moveTo>
                      <a:pt x="8" y="0"/>
                    </a:moveTo>
                    <a:cubicBezTo>
                      <a:pt x="6" y="2"/>
                      <a:pt x="3" y="3"/>
                      <a:pt x="0" y="4"/>
                    </a:cubicBezTo>
                    <a:cubicBezTo>
                      <a:pt x="2" y="5"/>
                      <a:pt x="3" y="6"/>
                      <a:pt x="4" y="8"/>
                    </a:cubicBezTo>
                    <a:cubicBezTo>
                      <a:pt x="7" y="6"/>
                      <a:pt x="9" y="5"/>
                      <a:pt x="12" y="4"/>
                    </a:cubicBezTo>
                    <a:cubicBezTo>
                      <a:pt x="11" y="3"/>
                      <a:pt x="9" y="2"/>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8" name="Freeform 28">
                <a:extLst>
                  <a:ext uri="{FF2B5EF4-FFF2-40B4-BE49-F238E27FC236}">
                    <a16:creationId xmlns:a16="http://schemas.microsoft.com/office/drawing/2014/main" id="{D7E500E4-8B55-413A-9729-8B0524F91634}"/>
                  </a:ext>
                </a:extLst>
              </p:cNvPr>
              <p:cNvSpPr>
                <a:spLocks/>
              </p:cNvSpPr>
              <p:nvPr/>
            </p:nvSpPr>
            <p:spPr bwMode="auto">
              <a:xfrm>
                <a:off x="310" y="1655"/>
                <a:ext cx="22" cy="13"/>
              </a:xfrm>
              <a:custGeom>
                <a:avLst/>
                <a:gdLst>
                  <a:gd name="T0" fmla="*/ 8 w 11"/>
                  <a:gd name="T1" fmla="*/ 0 h 7"/>
                  <a:gd name="T2" fmla="*/ 0 w 11"/>
                  <a:gd name="T3" fmla="*/ 4 h 7"/>
                  <a:gd name="T4" fmla="*/ 4 w 11"/>
                  <a:gd name="T5" fmla="*/ 7 h 7"/>
                  <a:gd name="T6" fmla="*/ 11 w 11"/>
                  <a:gd name="T7" fmla="*/ 3 h 7"/>
                  <a:gd name="T8" fmla="*/ 8 w 11"/>
                  <a:gd name="T9" fmla="*/ 0 h 7"/>
                </a:gdLst>
                <a:ahLst/>
                <a:cxnLst>
                  <a:cxn ang="0">
                    <a:pos x="T0" y="T1"/>
                  </a:cxn>
                  <a:cxn ang="0">
                    <a:pos x="T2" y="T3"/>
                  </a:cxn>
                  <a:cxn ang="0">
                    <a:pos x="T4" y="T5"/>
                  </a:cxn>
                  <a:cxn ang="0">
                    <a:pos x="T6" y="T7"/>
                  </a:cxn>
                  <a:cxn ang="0">
                    <a:pos x="T8" y="T9"/>
                  </a:cxn>
                </a:cxnLst>
                <a:rect l="0" t="0" r="r" b="b"/>
                <a:pathLst>
                  <a:path w="11" h="7">
                    <a:moveTo>
                      <a:pt x="8" y="0"/>
                    </a:moveTo>
                    <a:cubicBezTo>
                      <a:pt x="5" y="1"/>
                      <a:pt x="3" y="2"/>
                      <a:pt x="0" y="4"/>
                    </a:cubicBezTo>
                    <a:cubicBezTo>
                      <a:pt x="1" y="5"/>
                      <a:pt x="2" y="6"/>
                      <a:pt x="4" y="7"/>
                    </a:cubicBezTo>
                    <a:cubicBezTo>
                      <a:pt x="6" y="6"/>
                      <a:pt x="9" y="5"/>
                      <a:pt x="11" y="3"/>
                    </a:cubicBezTo>
                    <a:cubicBezTo>
                      <a:pt x="10" y="2"/>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59" name="Freeform 29">
                <a:extLst>
                  <a:ext uri="{FF2B5EF4-FFF2-40B4-BE49-F238E27FC236}">
                    <a16:creationId xmlns:a16="http://schemas.microsoft.com/office/drawing/2014/main" id="{72880136-291E-4044-9310-65B0A9FE3335}"/>
                  </a:ext>
                </a:extLst>
              </p:cNvPr>
              <p:cNvSpPr>
                <a:spLocks/>
              </p:cNvSpPr>
              <p:nvPr/>
            </p:nvSpPr>
            <p:spPr bwMode="auto">
              <a:xfrm>
                <a:off x="339" y="1682"/>
                <a:ext cx="21" cy="15"/>
              </a:xfrm>
              <a:custGeom>
                <a:avLst/>
                <a:gdLst>
                  <a:gd name="T0" fmla="*/ 7 w 11"/>
                  <a:gd name="T1" fmla="*/ 0 h 8"/>
                  <a:gd name="T2" fmla="*/ 0 w 11"/>
                  <a:gd name="T3" fmla="*/ 5 h 8"/>
                  <a:gd name="T4" fmla="*/ 4 w 11"/>
                  <a:gd name="T5" fmla="*/ 8 h 8"/>
                  <a:gd name="T6" fmla="*/ 11 w 11"/>
                  <a:gd name="T7" fmla="*/ 4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5" y="2"/>
                      <a:pt x="3" y="3"/>
                      <a:pt x="0" y="5"/>
                    </a:cubicBezTo>
                    <a:cubicBezTo>
                      <a:pt x="1" y="6"/>
                      <a:pt x="3" y="7"/>
                      <a:pt x="4" y="8"/>
                    </a:cubicBezTo>
                    <a:cubicBezTo>
                      <a:pt x="6" y="7"/>
                      <a:pt x="9" y="5"/>
                      <a:pt x="11" y="4"/>
                    </a:cubicBezTo>
                    <a:cubicBezTo>
                      <a:pt x="10" y="3"/>
                      <a:pt x="9" y="2"/>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0" name="Freeform 30">
                <a:extLst>
                  <a:ext uri="{FF2B5EF4-FFF2-40B4-BE49-F238E27FC236}">
                    <a16:creationId xmlns:a16="http://schemas.microsoft.com/office/drawing/2014/main" id="{D2C3FC1A-3AA0-4F51-B731-96D9976CC9B8}"/>
                  </a:ext>
                </a:extLst>
              </p:cNvPr>
              <p:cNvSpPr>
                <a:spLocks/>
              </p:cNvSpPr>
              <p:nvPr/>
            </p:nvSpPr>
            <p:spPr bwMode="auto">
              <a:xfrm>
                <a:off x="368" y="1709"/>
                <a:ext cx="21" cy="15"/>
              </a:xfrm>
              <a:custGeom>
                <a:avLst/>
                <a:gdLst>
                  <a:gd name="T0" fmla="*/ 7 w 11"/>
                  <a:gd name="T1" fmla="*/ 0 h 8"/>
                  <a:gd name="T2" fmla="*/ 0 w 11"/>
                  <a:gd name="T3" fmla="*/ 5 h 8"/>
                  <a:gd name="T4" fmla="*/ 4 w 11"/>
                  <a:gd name="T5" fmla="*/ 8 h 8"/>
                  <a:gd name="T6" fmla="*/ 11 w 11"/>
                  <a:gd name="T7" fmla="*/ 4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5" y="2"/>
                      <a:pt x="2" y="3"/>
                      <a:pt x="0" y="5"/>
                    </a:cubicBezTo>
                    <a:cubicBezTo>
                      <a:pt x="1" y="6"/>
                      <a:pt x="2" y="7"/>
                      <a:pt x="4" y="8"/>
                    </a:cubicBezTo>
                    <a:cubicBezTo>
                      <a:pt x="6" y="7"/>
                      <a:pt x="8" y="5"/>
                      <a:pt x="11" y="4"/>
                    </a:cubicBezTo>
                    <a:cubicBezTo>
                      <a:pt x="9" y="3"/>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1" name="Freeform 31">
                <a:extLst>
                  <a:ext uri="{FF2B5EF4-FFF2-40B4-BE49-F238E27FC236}">
                    <a16:creationId xmlns:a16="http://schemas.microsoft.com/office/drawing/2014/main" id="{D42D2325-116F-4102-BC39-DAA424B4E40D}"/>
                  </a:ext>
                </a:extLst>
              </p:cNvPr>
              <p:cNvSpPr>
                <a:spLocks/>
              </p:cNvSpPr>
              <p:nvPr/>
            </p:nvSpPr>
            <p:spPr bwMode="auto">
              <a:xfrm>
                <a:off x="395" y="1736"/>
                <a:ext cx="21" cy="13"/>
              </a:xfrm>
              <a:custGeom>
                <a:avLst/>
                <a:gdLst>
                  <a:gd name="T0" fmla="*/ 7 w 11"/>
                  <a:gd name="T1" fmla="*/ 0 h 7"/>
                  <a:gd name="T2" fmla="*/ 0 w 11"/>
                  <a:gd name="T3" fmla="*/ 4 h 7"/>
                  <a:gd name="T4" fmla="*/ 4 w 11"/>
                  <a:gd name="T5" fmla="*/ 7 h 7"/>
                  <a:gd name="T6" fmla="*/ 11 w 11"/>
                  <a:gd name="T7" fmla="*/ 3 h 7"/>
                  <a:gd name="T8" fmla="*/ 7 w 11"/>
                  <a:gd name="T9" fmla="*/ 0 h 7"/>
                </a:gdLst>
                <a:ahLst/>
                <a:cxnLst>
                  <a:cxn ang="0">
                    <a:pos x="T0" y="T1"/>
                  </a:cxn>
                  <a:cxn ang="0">
                    <a:pos x="T2" y="T3"/>
                  </a:cxn>
                  <a:cxn ang="0">
                    <a:pos x="T4" y="T5"/>
                  </a:cxn>
                  <a:cxn ang="0">
                    <a:pos x="T6" y="T7"/>
                  </a:cxn>
                  <a:cxn ang="0">
                    <a:pos x="T8" y="T9"/>
                  </a:cxn>
                </a:cxnLst>
                <a:rect l="0" t="0" r="r" b="b"/>
                <a:pathLst>
                  <a:path w="11" h="7">
                    <a:moveTo>
                      <a:pt x="7" y="0"/>
                    </a:moveTo>
                    <a:cubicBezTo>
                      <a:pt x="5" y="1"/>
                      <a:pt x="3" y="3"/>
                      <a:pt x="0" y="4"/>
                    </a:cubicBezTo>
                    <a:cubicBezTo>
                      <a:pt x="2" y="5"/>
                      <a:pt x="3" y="6"/>
                      <a:pt x="4" y="7"/>
                    </a:cubicBezTo>
                    <a:cubicBezTo>
                      <a:pt x="6" y="6"/>
                      <a:pt x="9" y="4"/>
                      <a:pt x="11" y="3"/>
                    </a:cubicBezTo>
                    <a:cubicBezTo>
                      <a:pt x="10"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2" name="Freeform 32">
                <a:extLst>
                  <a:ext uri="{FF2B5EF4-FFF2-40B4-BE49-F238E27FC236}">
                    <a16:creationId xmlns:a16="http://schemas.microsoft.com/office/drawing/2014/main" id="{20C0C3CA-635C-4E7E-8685-A81CE1474DEE}"/>
                  </a:ext>
                </a:extLst>
              </p:cNvPr>
              <p:cNvSpPr>
                <a:spLocks/>
              </p:cNvSpPr>
              <p:nvPr/>
            </p:nvSpPr>
            <p:spPr bwMode="auto">
              <a:xfrm>
                <a:off x="422" y="1759"/>
                <a:ext cx="21" cy="15"/>
              </a:xfrm>
              <a:custGeom>
                <a:avLst/>
                <a:gdLst>
                  <a:gd name="T0" fmla="*/ 7 w 11"/>
                  <a:gd name="T1" fmla="*/ 0 h 8"/>
                  <a:gd name="T2" fmla="*/ 0 w 11"/>
                  <a:gd name="T3" fmla="*/ 5 h 8"/>
                  <a:gd name="T4" fmla="*/ 4 w 11"/>
                  <a:gd name="T5" fmla="*/ 8 h 8"/>
                  <a:gd name="T6" fmla="*/ 11 w 11"/>
                  <a:gd name="T7" fmla="*/ 4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5" y="2"/>
                      <a:pt x="3" y="3"/>
                      <a:pt x="0" y="5"/>
                    </a:cubicBezTo>
                    <a:cubicBezTo>
                      <a:pt x="2" y="6"/>
                      <a:pt x="3" y="7"/>
                      <a:pt x="4" y="8"/>
                    </a:cubicBezTo>
                    <a:cubicBezTo>
                      <a:pt x="6" y="7"/>
                      <a:pt x="8" y="5"/>
                      <a:pt x="11" y="4"/>
                    </a:cubicBezTo>
                    <a:cubicBezTo>
                      <a:pt x="10"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3" name="Freeform 33">
                <a:extLst>
                  <a:ext uri="{FF2B5EF4-FFF2-40B4-BE49-F238E27FC236}">
                    <a16:creationId xmlns:a16="http://schemas.microsoft.com/office/drawing/2014/main" id="{E02D18A1-B4EA-4C7A-9A1C-93C414999B8A}"/>
                  </a:ext>
                </a:extLst>
              </p:cNvPr>
              <p:cNvSpPr>
                <a:spLocks/>
              </p:cNvSpPr>
              <p:nvPr/>
            </p:nvSpPr>
            <p:spPr bwMode="auto">
              <a:xfrm>
                <a:off x="448" y="1782"/>
                <a:ext cx="20" cy="17"/>
              </a:xfrm>
              <a:custGeom>
                <a:avLst/>
                <a:gdLst>
                  <a:gd name="T0" fmla="*/ 7 w 10"/>
                  <a:gd name="T1" fmla="*/ 0 h 9"/>
                  <a:gd name="T2" fmla="*/ 0 w 10"/>
                  <a:gd name="T3" fmla="*/ 5 h 9"/>
                  <a:gd name="T4" fmla="*/ 4 w 10"/>
                  <a:gd name="T5" fmla="*/ 9 h 9"/>
                  <a:gd name="T6" fmla="*/ 10 w 10"/>
                  <a:gd name="T7" fmla="*/ 4 h 9"/>
                  <a:gd name="T8" fmla="*/ 7 w 10"/>
                  <a:gd name="T9" fmla="*/ 0 h 9"/>
                </a:gdLst>
                <a:ahLst/>
                <a:cxnLst>
                  <a:cxn ang="0">
                    <a:pos x="T0" y="T1"/>
                  </a:cxn>
                  <a:cxn ang="0">
                    <a:pos x="T2" y="T3"/>
                  </a:cxn>
                  <a:cxn ang="0">
                    <a:pos x="T4" y="T5"/>
                  </a:cxn>
                  <a:cxn ang="0">
                    <a:pos x="T6" y="T7"/>
                  </a:cxn>
                  <a:cxn ang="0">
                    <a:pos x="T8" y="T9"/>
                  </a:cxn>
                </a:cxnLst>
                <a:rect l="0" t="0" r="r" b="b"/>
                <a:pathLst>
                  <a:path w="10" h="9">
                    <a:moveTo>
                      <a:pt x="7" y="0"/>
                    </a:moveTo>
                    <a:cubicBezTo>
                      <a:pt x="5" y="2"/>
                      <a:pt x="2" y="4"/>
                      <a:pt x="0" y="5"/>
                    </a:cubicBezTo>
                    <a:cubicBezTo>
                      <a:pt x="1" y="6"/>
                      <a:pt x="3" y="8"/>
                      <a:pt x="4" y="9"/>
                    </a:cubicBezTo>
                    <a:cubicBezTo>
                      <a:pt x="6" y="7"/>
                      <a:pt x="8" y="5"/>
                      <a:pt x="10" y="4"/>
                    </a:cubicBezTo>
                    <a:cubicBezTo>
                      <a:pt x="9" y="3"/>
                      <a:pt x="8" y="2"/>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4" name="Freeform 34">
                <a:extLst>
                  <a:ext uri="{FF2B5EF4-FFF2-40B4-BE49-F238E27FC236}">
                    <a16:creationId xmlns:a16="http://schemas.microsoft.com/office/drawing/2014/main" id="{3C46B27A-F985-4BB1-9802-7FDA0DC86603}"/>
                  </a:ext>
                </a:extLst>
              </p:cNvPr>
              <p:cNvSpPr>
                <a:spLocks/>
              </p:cNvSpPr>
              <p:nvPr/>
            </p:nvSpPr>
            <p:spPr bwMode="auto">
              <a:xfrm>
                <a:off x="475" y="1805"/>
                <a:ext cx="19" cy="15"/>
              </a:xfrm>
              <a:custGeom>
                <a:avLst/>
                <a:gdLst>
                  <a:gd name="T0" fmla="*/ 6 w 10"/>
                  <a:gd name="T1" fmla="*/ 0 h 8"/>
                  <a:gd name="T2" fmla="*/ 0 w 10"/>
                  <a:gd name="T3" fmla="*/ 5 h 8"/>
                  <a:gd name="T4" fmla="*/ 4 w 10"/>
                  <a:gd name="T5" fmla="*/ 8 h 8"/>
                  <a:gd name="T6" fmla="*/ 10 w 10"/>
                  <a:gd name="T7" fmla="*/ 3 h 8"/>
                  <a:gd name="T8" fmla="*/ 6 w 10"/>
                  <a:gd name="T9" fmla="*/ 0 h 8"/>
                </a:gdLst>
                <a:ahLst/>
                <a:cxnLst>
                  <a:cxn ang="0">
                    <a:pos x="T0" y="T1"/>
                  </a:cxn>
                  <a:cxn ang="0">
                    <a:pos x="T2" y="T3"/>
                  </a:cxn>
                  <a:cxn ang="0">
                    <a:pos x="T4" y="T5"/>
                  </a:cxn>
                  <a:cxn ang="0">
                    <a:pos x="T6" y="T7"/>
                  </a:cxn>
                  <a:cxn ang="0">
                    <a:pos x="T8" y="T9"/>
                  </a:cxn>
                </a:cxnLst>
                <a:rect l="0" t="0" r="r" b="b"/>
                <a:pathLst>
                  <a:path w="10" h="8">
                    <a:moveTo>
                      <a:pt x="6" y="0"/>
                    </a:moveTo>
                    <a:cubicBezTo>
                      <a:pt x="4" y="2"/>
                      <a:pt x="2" y="4"/>
                      <a:pt x="0" y="5"/>
                    </a:cubicBezTo>
                    <a:cubicBezTo>
                      <a:pt x="1" y="6"/>
                      <a:pt x="2" y="7"/>
                      <a:pt x="4" y="8"/>
                    </a:cubicBezTo>
                    <a:cubicBezTo>
                      <a:pt x="6" y="7"/>
                      <a:pt x="8" y="5"/>
                      <a:pt x="10" y="3"/>
                    </a:cubicBezTo>
                    <a:cubicBezTo>
                      <a:pt x="9" y="2"/>
                      <a:pt x="7"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5" name="Freeform 35">
                <a:extLst>
                  <a:ext uri="{FF2B5EF4-FFF2-40B4-BE49-F238E27FC236}">
                    <a16:creationId xmlns:a16="http://schemas.microsoft.com/office/drawing/2014/main" id="{072D695E-9376-439C-B34D-2485387C9230}"/>
                  </a:ext>
                </a:extLst>
              </p:cNvPr>
              <p:cNvSpPr>
                <a:spLocks/>
              </p:cNvSpPr>
              <p:nvPr/>
            </p:nvSpPr>
            <p:spPr bwMode="auto">
              <a:xfrm>
                <a:off x="500" y="1828"/>
                <a:ext cx="19" cy="15"/>
              </a:xfrm>
              <a:custGeom>
                <a:avLst/>
                <a:gdLst>
                  <a:gd name="T0" fmla="*/ 6 w 10"/>
                  <a:gd name="T1" fmla="*/ 0 h 8"/>
                  <a:gd name="T2" fmla="*/ 0 w 10"/>
                  <a:gd name="T3" fmla="*/ 5 h 8"/>
                  <a:gd name="T4" fmla="*/ 4 w 10"/>
                  <a:gd name="T5" fmla="*/ 8 h 8"/>
                  <a:gd name="T6" fmla="*/ 10 w 10"/>
                  <a:gd name="T7" fmla="*/ 3 h 8"/>
                  <a:gd name="T8" fmla="*/ 10 w 10"/>
                  <a:gd name="T9" fmla="*/ 2 h 8"/>
                  <a:gd name="T10" fmla="*/ 6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6" y="0"/>
                    </a:moveTo>
                    <a:cubicBezTo>
                      <a:pt x="4" y="1"/>
                      <a:pt x="2" y="3"/>
                      <a:pt x="0" y="5"/>
                    </a:cubicBezTo>
                    <a:cubicBezTo>
                      <a:pt x="1" y="6"/>
                      <a:pt x="3" y="7"/>
                      <a:pt x="4" y="8"/>
                    </a:cubicBezTo>
                    <a:cubicBezTo>
                      <a:pt x="6" y="6"/>
                      <a:pt x="8" y="4"/>
                      <a:pt x="10" y="3"/>
                    </a:cubicBezTo>
                    <a:cubicBezTo>
                      <a:pt x="10" y="3"/>
                      <a:pt x="10" y="2"/>
                      <a:pt x="10" y="2"/>
                    </a:cubicBezTo>
                    <a:cubicBezTo>
                      <a:pt x="9"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6" name="Freeform 36">
                <a:extLst>
                  <a:ext uri="{FF2B5EF4-FFF2-40B4-BE49-F238E27FC236}">
                    <a16:creationId xmlns:a16="http://schemas.microsoft.com/office/drawing/2014/main" id="{7B3ACE5E-ABC8-4060-BAE9-5D2F475D1D3B}"/>
                  </a:ext>
                </a:extLst>
              </p:cNvPr>
              <p:cNvSpPr>
                <a:spLocks/>
              </p:cNvSpPr>
              <p:nvPr/>
            </p:nvSpPr>
            <p:spPr bwMode="auto">
              <a:xfrm>
                <a:off x="525" y="1849"/>
                <a:ext cx="19" cy="15"/>
              </a:xfrm>
              <a:custGeom>
                <a:avLst/>
                <a:gdLst>
                  <a:gd name="T0" fmla="*/ 7 w 10"/>
                  <a:gd name="T1" fmla="*/ 0 h 8"/>
                  <a:gd name="T2" fmla="*/ 0 w 10"/>
                  <a:gd name="T3" fmla="*/ 5 h 8"/>
                  <a:gd name="T4" fmla="*/ 4 w 10"/>
                  <a:gd name="T5" fmla="*/ 8 h 8"/>
                  <a:gd name="T6" fmla="*/ 10 w 10"/>
                  <a:gd name="T7" fmla="*/ 3 h 8"/>
                  <a:gd name="T8" fmla="*/ 7 w 10"/>
                  <a:gd name="T9" fmla="*/ 0 h 8"/>
                </a:gdLst>
                <a:ahLst/>
                <a:cxnLst>
                  <a:cxn ang="0">
                    <a:pos x="T0" y="T1"/>
                  </a:cxn>
                  <a:cxn ang="0">
                    <a:pos x="T2" y="T3"/>
                  </a:cxn>
                  <a:cxn ang="0">
                    <a:pos x="T4" y="T5"/>
                  </a:cxn>
                  <a:cxn ang="0">
                    <a:pos x="T6" y="T7"/>
                  </a:cxn>
                  <a:cxn ang="0">
                    <a:pos x="T8" y="T9"/>
                  </a:cxn>
                </a:cxnLst>
                <a:rect l="0" t="0" r="r" b="b"/>
                <a:pathLst>
                  <a:path w="10" h="8">
                    <a:moveTo>
                      <a:pt x="7" y="0"/>
                    </a:moveTo>
                    <a:cubicBezTo>
                      <a:pt x="5" y="1"/>
                      <a:pt x="3" y="3"/>
                      <a:pt x="0" y="5"/>
                    </a:cubicBezTo>
                    <a:cubicBezTo>
                      <a:pt x="2" y="6"/>
                      <a:pt x="3" y="7"/>
                      <a:pt x="4" y="8"/>
                    </a:cubicBezTo>
                    <a:cubicBezTo>
                      <a:pt x="6" y="6"/>
                      <a:pt x="8" y="4"/>
                      <a:pt x="10" y="3"/>
                    </a:cubicBezTo>
                    <a:cubicBezTo>
                      <a:pt x="9"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7" name="Freeform 37">
                <a:extLst>
                  <a:ext uri="{FF2B5EF4-FFF2-40B4-BE49-F238E27FC236}">
                    <a16:creationId xmlns:a16="http://schemas.microsoft.com/office/drawing/2014/main" id="{36D3DE7D-B15E-441F-B07A-50E4BF46B865}"/>
                  </a:ext>
                </a:extLst>
              </p:cNvPr>
              <p:cNvSpPr>
                <a:spLocks/>
              </p:cNvSpPr>
              <p:nvPr/>
            </p:nvSpPr>
            <p:spPr bwMode="auto">
              <a:xfrm>
                <a:off x="552" y="1868"/>
                <a:ext cx="17" cy="17"/>
              </a:xfrm>
              <a:custGeom>
                <a:avLst/>
                <a:gdLst>
                  <a:gd name="T0" fmla="*/ 6 w 9"/>
                  <a:gd name="T1" fmla="*/ 0 h 9"/>
                  <a:gd name="T2" fmla="*/ 0 w 9"/>
                  <a:gd name="T3" fmla="*/ 6 h 9"/>
                  <a:gd name="T4" fmla="*/ 3 w 9"/>
                  <a:gd name="T5" fmla="*/ 9 h 9"/>
                  <a:gd name="T6" fmla="*/ 9 w 9"/>
                  <a:gd name="T7" fmla="*/ 3 h 9"/>
                  <a:gd name="T8" fmla="*/ 6 w 9"/>
                  <a:gd name="T9" fmla="*/ 0 h 9"/>
                </a:gdLst>
                <a:ahLst/>
                <a:cxnLst>
                  <a:cxn ang="0">
                    <a:pos x="T0" y="T1"/>
                  </a:cxn>
                  <a:cxn ang="0">
                    <a:pos x="T2" y="T3"/>
                  </a:cxn>
                  <a:cxn ang="0">
                    <a:pos x="T4" y="T5"/>
                  </a:cxn>
                  <a:cxn ang="0">
                    <a:pos x="T6" y="T7"/>
                  </a:cxn>
                  <a:cxn ang="0">
                    <a:pos x="T8" y="T9"/>
                  </a:cxn>
                </a:cxnLst>
                <a:rect l="0" t="0" r="r" b="b"/>
                <a:pathLst>
                  <a:path w="9" h="9">
                    <a:moveTo>
                      <a:pt x="6" y="0"/>
                    </a:moveTo>
                    <a:cubicBezTo>
                      <a:pt x="4" y="2"/>
                      <a:pt x="2" y="4"/>
                      <a:pt x="0" y="6"/>
                    </a:cubicBezTo>
                    <a:cubicBezTo>
                      <a:pt x="1" y="7"/>
                      <a:pt x="2" y="8"/>
                      <a:pt x="3" y="9"/>
                    </a:cubicBezTo>
                    <a:cubicBezTo>
                      <a:pt x="5" y="7"/>
                      <a:pt x="7" y="5"/>
                      <a:pt x="9" y="3"/>
                    </a:cubicBezTo>
                    <a:cubicBezTo>
                      <a:pt x="8" y="2"/>
                      <a:pt x="7"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8" name="Freeform 38">
                <a:extLst>
                  <a:ext uri="{FF2B5EF4-FFF2-40B4-BE49-F238E27FC236}">
                    <a16:creationId xmlns:a16="http://schemas.microsoft.com/office/drawing/2014/main" id="{8C82E2C5-1560-4C6A-A604-35D16A833AD3}"/>
                  </a:ext>
                </a:extLst>
              </p:cNvPr>
              <p:cNvSpPr>
                <a:spLocks/>
              </p:cNvSpPr>
              <p:nvPr/>
            </p:nvSpPr>
            <p:spPr bwMode="auto">
              <a:xfrm>
                <a:off x="575" y="1887"/>
                <a:ext cx="17" cy="16"/>
              </a:xfrm>
              <a:custGeom>
                <a:avLst/>
                <a:gdLst>
                  <a:gd name="T0" fmla="*/ 6 w 9"/>
                  <a:gd name="T1" fmla="*/ 0 h 8"/>
                  <a:gd name="T2" fmla="*/ 0 w 9"/>
                  <a:gd name="T3" fmla="*/ 6 h 8"/>
                  <a:gd name="T4" fmla="*/ 4 w 9"/>
                  <a:gd name="T5" fmla="*/ 8 h 8"/>
                  <a:gd name="T6" fmla="*/ 9 w 9"/>
                  <a:gd name="T7" fmla="*/ 2 h 8"/>
                  <a:gd name="T8" fmla="*/ 6 w 9"/>
                  <a:gd name="T9" fmla="*/ 0 h 8"/>
                </a:gdLst>
                <a:ahLst/>
                <a:cxnLst>
                  <a:cxn ang="0">
                    <a:pos x="T0" y="T1"/>
                  </a:cxn>
                  <a:cxn ang="0">
                    <a:pos x="T2" y="T3"/>
                  </a:cxn>
                  <a:cxn ang="0">
                    <a:pos x="T4" y="T5"/>
                  </a:cxn>
                  <a:cxn ang="0">
                    <a:pos x="T6" y="T7"/>
                  </a:cxn>
                  <a:cxn ang="0">
                    <a:pos x="T8" y="T9"/>
                  </a:cxn>
                </a:cxnLst>
                <a:rect l="0" t="0" r="r" b="b"/>
                <a:pathLst>
                  <a:path w="9" h="8">
                    <a:moveTo>
                      <a:pt x="6" y="0"/>
                    </a:moveTo>
                    <a:cubicBezTo>
                      <a:pt x="4" y="2"/>
                      <a:pt x="2" y="4"/>
                      <a:pt x="0" y="6"/>
                    </a:cubicBezTo>
                    <a:cubicBezTo>
                      <a:pt x="1" y="7"/>
                      <a:pt x="3" y="8"/>
                      <a:pt x="4" y="8"/>
                    </a:cubicBezTo>
                    <a:cubicBezTo>
                      <a:pt x="5" y="6"/>
                      <a:pt x="7" y="4"/>
                      <a:pt x="9" y="2"/>
                    </a:cubicBezTo>
                    <a:cubicBezTo>
                      <a:pt x="8" y="2"/>
                      <a:pt x="7"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69" name="Freeform 39">
                <a:extLst>
                  <a:ext uri="{FF2B5EF4-FFF2-40B4-BE49-F238E27FC236}">
                    <a16:creationId xmlns:a16="http://schemas.microsoft.com/office/drawing/2014/main" id="{511155F3-8FA1-4066-98F0-519BBD34A30A}"/>
                  </a:ext>
                </a:extLst>
              </p:cNvPr>
              <p:cNvSpPr>
                <a:spLocks noEditPoints="1"/>
              </p:cNvSpPr>
              <p:nvPr/>
            </p:nvSpPr>
            <p:spPr bwMode="auto">
              <a:xfrm>
                <a:off x="2748" y="1376"/>
                <a:ext cx="3012" cy="705"/>
              </a:xfrm>
              <a:custGeom>
                <a:avLst/>
                <a:gdLst>
                  <a:gd name="T0" fmla="*/ 7 w 1572"/>
                  <a:gd name="T1" fmla="*/ 367 h 367"/>
                  <a:gd name="T2" fmla="*/ 0 w 1572"/>
                  <a:gd name="T3" fmla="*/ 362 h 367"/>
                  <a:gd name="T4" fmla="*/ 7 w 1572"/>
                  <a:gd name="T5" fmla="*/ 358 h 367"/>
                  <a:gd name="T6" fmla="*/ 40 w 1572"/>
                  <a:gd name="T7" fmla="*/ 349 h 367"/>
                  <a:gd name="T8" fmla="*/ 54 w 1572"/>
                  <a:gd name="T9" fmla="*/ 332 h 367"/>
                  <a:gd name="T10" fmla="*/ 46 w 1572"/>
                  <a:gd name="T11" fmla="*/ 346 h 367"/>
                  <a:gd name="T12" fmla="*/ 54 w 1572"/>
                  <a:gd name="T13" fmla="*/ 332 h 367"/>
                  <a:gd name="T14" fmla="*/ 60 w 1572"/>
                  <a:gd name="T15" fmla="*/ 329 h 367"/>
                  <a:gd name="T16" fmla="*/ 90 w 1572"/>
                  <a:gd name="T17" fmla="*/ 321 h 367"/>
                  <a:gd name="T18" fmla="*/ 105 w 1572"/>
                  <a:gd name="T19" fmla="*/ 304 h 367"/>
                  <a:gd name="T20" fmla="*/ 96 w 1572"/>
                  <a:gd name="T21" fmla="*/ 318 h 367"/>
                  <a:gd name="T22" fmla="*/ 105 w 1572"/>
                  <a:gd name="T23" fmla="*/ 304 h 367"/>
                  <a:gd name="T24" fmla="*/ 110 w 1572"/>
                  <a:gd name="T25" fmla="*/ 301 h 367"/>
                  <a:gd name="T26" fmla="*/ 139 w 1572"/>
                  <a:gd name="T27" fmla="*/ 294 h 367"/>
                  <a:gd name="T28" fmla="*/ 154 w 1572"/>
                  <a:gd name="T29" fmla="*/ 276 h 367"/>
                  <a:gd name="T30" fmla="*/ 145 w 1572"/>
                  <a:gd name="T31" fmla="*/ 291 h 367"/>
                  <a:gd name="T32" fmla="*/ 154 w 1572"/>
                  <a:gd name="T33" fmla="*/ 276 h 367"/>
                  <a:gd name="T34" fmla="*/ 160 w 1572"/>
                  <a:gd name="T35" fmla="*/ 273 h 367"/>
                  <a:gd name="T36" fmla="*/ 186 w 1572"/>
                  <a:gd name="T37" fmla="*/ 267 h 367"/>
                  <a:gd name="T38" fmla="*/ 179 w 1572"/>
                  <a:gd name="T39" fmla="*/ 262 h 367"/>
                  <a:gd name="T40" fmla="*/ 184 w 1572"/>
                  <a:gd name="T41" fmla="*/ 259 h 367"/>
                  <a:gd name="T42" fmla="*/ 211 w 1572"/>
                  <a:gd name="T43" fmla="*/ 253 h 367"/>
                  <a:gd name="T44" fmla="*/ 226 w 1572"/>
                  <a:gd name="T45" fmla="*/ 235 h 367"/>
                  <a:gd name="T46" fmla="*/ 215 w 1572"/>
                  <a:gd name="T47" fmla="*/ 250 h 367"/>
                  <a:gd name="T48" fmla="*/ 226 w 1572"/>
                  <a:gd name="T49" fmla="*/ 235 h 367"/>
                  <a:gd name="T50" fmla="*/ 231 w 1572"/>
                  <a:gd name="T51" fmla="*/ 232 h 367"/>
                  <a:gd name="T52" fmla="*/ 257 w 1572"/>
                  <a:gd name="T53" fmla="*/ 227 h 367"/>
                  <a:gd name="T54" fmla="*/ 274 w 1572"/>
                  <a:gd name="T55" fmla="*/ 208 h 367"/>
                  <a:gd name="T56" fmla="*/ 262 w 1572"/>
                  <a:gd name="T57" fmla="*/ 224 h 367"/>
                  <a:gd name="T58" fmla="*/ 274 w 1572"/>
                  <a:gd name="T59" fmla="*/ 208 h 367"/>
                  <a:gd name="T60" fmla="*/ 278 w 1572"/>
                  <a:gd name="T61" fmla="*/ 206 h 367"/>
                  <a:gd name="T62" fmla="*/ 304 w 1572"/>
                  <a:gd name="T63" fmla="*/ 201 h 367"/>
                  <a:gd name="T64" fmla="*/ 321 w 1572"/>
                  <a:gd name="T65" fmla="*/ 182 h 367"/>
                  <a:gd name="T66" fmla="*/ 309 w 1572"/>
                  <a:gd name="T67" fmla="*/ 198 h 367"/>
                  <a:gd name="T68" fmla="*/ 321 w 1572"/>
                  <a:gd name="T69" fmla="*/ 182 h 367"/>
                  <a:gd name="T70" fmla="*/ 325 w 1572"/>
                  <a:gd name="T71" fmla="*/ 180 h 367"/>
                  <a:gd name="T72" fmla="*/ 351 w 1572"/>
                  <a:gd name="T73" fmla="*/ 175 h 367"/>
                  <a:gd name="T74" fmla="*/ 368 w 1572"/>
                  <a:gd name="T75" fmla="*/ 156 h 367"/>
                  <a:gd name="T76" fmla="*/ 356 w 1572"/>
                  <a:gd name="T77" fmla="*/ 172 h 367"/>
                  <a:gd name="T78" fmla="*/ 368 w 1572"/>
                  <a:gd name="T79" fmla="*/ 156 h 367"/>
                  <a:gd name="T80" fmla="*/ 373 w 1572"/>
                  <a:gd name="T81" fmla="*/ 154 h 367"/>
                  <a:gd name="T82" fmla="*/ 423 w 1572"/>
                  <a:gd name="T83" fmla="*/ 136 h 367"/>
                  <a:gd name="T84" fmla="*/ 1492 w 1572"/>
                  <a:gd name="T85" fmla="*/ 19 h 367"/>
                  <a:gd name="T86" fmla="*/ 1568 w 1572"/>
                  <a:gd name="T87" fmla="*/ 71 h 367"/>
                  <a:gd name="T88" fmla="*/ 1492 w 1572"/>
                  <a:gd name="T89" fmla="*/ 19 h 367"/>
                  <a:gd name="T90" fmla="*/ 421 w 1572"/>
                  <a:gd name="T91" fmla="*/ 128 h 367"/>
                  <a:gd name="T92" fmla="*/ 724 w 1572"/>
                  <a:gd name="T93" fmla="*/ 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72" h="367">
                    <a:moveTo>
                      <a:pt x="0" y="362"/>
                    </a:moveTo>
                    <a:cubicBezTo>
                      <a:pt x="3" y="364"/>
                      <a:pt x="5" y="365"/>
                      <a:pt x="7" y="367"/>
                    </a:cubicBezTo>
                    <a:cubicBezTo>
                      <a:pt x="9" y="366"/>
                      <a:pt x="11" y="365"/>
                      <a:pt x="13" y="364"/>
                    </a:cubicBezTo>
                    <a:cubicBezTo>
                      <a:pt x="9" y="363"/>
                      <a:pt x="4" y="363"/>
                      <a:pt x="0" y="362"/>
                    </a:cubicBezTo>
                    <a:moveTo>
                      <a:pt x="27" y="347"/>
                    </a:moveTo>
                    <a:cubicBezTo>
                      <a:pt x="21" y="351"/>
                      <a:pt x="14" y="354"/>
                      <a:pt x="7" y="358"/>
                    </a:cubicBezTo>
                    <a:cubicBezTo>
                      <a:pt x="11" y="359"/>
                      <a:pt x="16" y="359"/>
                      <a:pt x="20" y="360"/>
                    </a:cubicBezTo>
                    <a:cubicBezTo>
                      <a:pt x="27" y="357"/>
                      <a:pt x="33" y="353"/>
                      <a:pt x="40" y="349"/>
                    </a:cubicBezTo>
                    <a:cubicBezTo>
                      <a:pt x="36" y="349"/>
                      <a:pt x="32" y="348"/>
                      <a:pt x="27" y="347"/>
                    </a:cubicBezTo>
                    <a:moveTo>
                      <a:pt x="54" y="332"/>
                    </a:moveTo>
                    <a:cubicBezTo>
                      <a:pt x="47" y="336"/>
                      <a:pt x="41" y="340"/>
                      <a:pt x="34" y="343"/>
                    </a:cubicBezTo>
                    <a:cubicBezTo>
                      <a:pt x="38" y="344"/>
                      <a:pt x="42" y="345"/>
                      <a:pt x="46" y="346"/>
                    </a:cubicBezTo>
                    <a:cubicBezTo>
                      <a:pt x="53" y="342"/>
                      <a:pt x="59" y="339"/>
                      <a:pt x="65" y="335"/>
                    </a:cubicBezTo>
                    <a:cubicBezTo>
                      <a:pt x="62" y="334"/>
                      <a:pt x="58" y="333"/>
                      <a:pt x="54" y="332"/>
                    </a:cubicBezTo>
                    <a:moveTo>
                      <a:pt x="80" y="318"/>
                    </a:moveTo>
                    <a:cubicBezTo>
                      <a:pt x="73" y="322"/>
                      <a:pt x="67" y="325"/>
                      <a:pt x="60" y="329"/>
                    </a:cubicBezTo>
                    <a:cubicBezTo>
                      <a:pt x="64" y="330"/>
                      <a:pt x="68" y="331"/>
                      <a:pt x="72" y="332"/>
                    </a:cubicBezTo>
                    <a:cubicBezTo>
                      <a:pt x="78" y="328"/>
                      <a:pt x="84" y="325"/>
                      <a:pt x="90" y="321"/>
                    </a:cubicBezTo>
                    <a:cubicBezTo>
                      <a:pt x="87" y="320"/>
                      <a:pt x="83" y="319"/>
                      <a:pt x="80" y="318"/>
                    </a:cubicBezTo>
                    <a:moveTo>
                      <a:pt x="105" y="304"/>
                    </a:moveTo>
                    <a:cubicBezTo>
                      <a:pt x="99" y="307"/>
                      <a:pt x="92" y="311"/>
                      <a:pt x="86" y="315"/>
                    </a:cubicBezTo>
                    <a:cubicBezTo>
                      <a:pt x="89" y="316"/>
                      <a:pt x="93" y="317"/>
                      <a:pt x="96" y="318"/>
                    </a:cubicBezTo>
                    <a:cubicBezTo>
                      <a:pt x="103" y="314"/>
                      <a:pt x="109" y="311"/>
                      <a:pt x="115" y="307"/>
                    </a:cubicBezTo>
                    <a:cubicBezTo>
                      <a:pt x="112" y="306"/>
                      <a:pt x="109" y="305"/>
                      <a:pt x="105" y="304"/>
                    </a:cubicBezTo>
                    <a:moveTo>
                      <a:pt x="130" y="290"/>
                    </a:moveTo>
                    <a:cubicBezTo>
                      <a:pt x="123" y="294"/>
                      <a:pt x="117" y="297"/>
                      <a:pt x="110" y="301"/>
                    </a:cubicBezTo>
                    <a:cubicBezTo>
                      <a:pt x="114" y="302"/>
                      <a:pt x="117" y="303"/>
                      <a:pt x="120" y="304"/>
                    </a:cubicBezTo>
                    <a:cubicBezTo>
                      <a:pt x="127" y="301"/>
                      <a:pt x="133" y="297"/>
                      <a:pt x="139" y="294"/>
                    </a:cubicBezTo>
                    <a:cubicBezTo>
                      <a:pt x="136" y="292"/>
                      <a:pt x="133" y="291"/>
                      <a:pt x="130" y="290"/>
                    </a:cubicBezTo>
                    <a:moveTo>
                      <a:pt x="154" y="276"/>
                    </a:moveTo>
                    <a:cubicBezTo>
                      <a:pt x="148" y="280"/>
                      <a:pt x="142" y="283"/>
                      <a:pt x="135" y="287"/>
                    </a:cubicBezTo>
                    <a:cubicBezTo>
                      <a:pt x="138" y="288"/>
                      <a:pt x="141" y="289"/>
                      <a:pt x="145" y="291"/>
                    </a:cubicBezTo>
                    <a:cubicBezTo>
                      <a:pt x="151" y="287"/>
                      <a:pt x="157" y="284"/>
                      <a:pt x="163" y="280"/>
                    </a:cubicBezTo>
                    <a:cubicBezTo>
                      <a:pt x="160" y="279"/>
                      <a:pt x="157" y="277"/>
                      <a:pt x="154" y="276"/>
                    </a:cubicBezTo>
                    <a:moveTo>
                      <a:pt x="179" y="262"/>
                    </a:moveTo>
                    <a:cubicBezTo>
                      <a:pt x="172" y="266"/>
                      <a:pt x="166" y="269"/>
                      <a:pt x="160" y="273"/>
                    </a:cubicBezTo>
                    <a:cubicBezTo>
                      <a:pt x="163" y="274"/>
                      <a:pt x="166" y="276"/>
                      <a:pt x="168" y="277"/>
                    </a:cubicBezTo>
                    <a:cubicBezTo>
                      <a:pt x="174" y="274"/>
                      <a:pt x="180" y="271"/>
                      <a:pt x="186" y="267"/>
                    </a:cubicBezTo>
                    <a:cubicBezTo>
                      <a:pt x="186" y="267"/>
                      <a:pt x="187" y="267"/>
                      <a:pt x="187" y="267"/>
                    </a:cubicBezTo>
                    <a:cubicBezTo>
                      <a:pt x="184" y="265"/>
                      <a:pt x="181" y="264"/>
                      <a:pt x="179" y="262"/>
                    </a:cubicBezTo>
                    <a:moveTo>
                      <a:pt x="203" y="249"/>
                    </a:moveTo>
                    <a:cubicBezTo>
                      <a:pt x="196" y="252"/>
                      <a:pt x="190" y="256"/>
                      <a:pt x="184" y="259"/>
                    </a:cubicBezTo>
                    <a:cubicBezTo>
                      <a:pt x="186" y="261"/>
                      <a:pt x="189" y="262"/>
                      <a:pt x="192" y="264"/>
                    </a:cubicBezTo>
                    <a:cubicBezTo>
                      <a:pt x="198" y="260"/>
                      <a:pt x="204" y="257"/>
                      <a:pt x="211" y="253"/>
                    </a:cubicBezTo>
                    <a:cubicBezTo>
                      <a:pt x="208" y="252"/>
                      <a:pt x="205" y="250"/>
                      <a:pt x="203" y="249"/>
                    </a:cubicBezTo>
                    <a:moveTo>
                      <a:pt x="226" y="235"/>
                    </a:moveTo>
                    <a:cubicBezTo>
                      <a:pt x="220" y="239"/>
                      <a:pt x="214" y="242"/>
                      <a:pt x="207" y="246"/>
                    </a:cubicBezTo>
                    <a:cubicBezTo>
                      <a:pt x="210" y="247"/>
                      <a:pt x="213" y="249"/>
                      <a:pt x="215" y="250"/>
                    </a:cubicBezTo>
                    <a:cubicBezTo>
                      <a:pt x="222" y="247"/>
                      <a:pt x="228" y="243"/>
                      <a:pt x="234" y="240"/>
                    </a:cubicBezTo>
                    <a:cubicBezTo>
                      <a:pt x="232" y="238"/>
                      <a:pt x="229" y="237"/>
                      <a:pt x="226" y="235"/>
                    </a:cubicBezTo>
                    <a:moveTo>
                      <a:pt x="250" y="222"/>
                    </a:moveTo>
                    <a:cubicBezTo>
                      <a:pt x="244" y="225"/>
                      <a:pt x="237" y="229"/>
                      <a:pt x="231" y="232"/>
                    </a:cubicBezTo>
                    <a:cubicBezTo>
                      <a:pt x="234" y="234"/>
                      <a:pt x="236" y="236"/>
                      <a:pt x="239" y="237"/>
                    </a:cubicBezTo>
                    <a:cubicBezTo>
                      <a:pt x="245" y="234"/>
                      <a:pt x="251" y="230"/>
                      <a:pt x="257" y="227"/>
                    </a:cubicBezTo>
                    <a:cubicBezTo>
                      <a:pt x="255" y="225"/>
                      <a:pt x="253" y="223"/>
                      <a:pt x="250" y="222"/>
                    </a:cubicBezTo>
                    <a:moveTo>
                      <a:pt x="274" y="208"/>
                    </a:moveTo>
                    <a:cubicBezTo>
                      <a:pt x="267" y="212"/>
                      <a:pt x="261" y="215"/>
                      <a:pt x="255" y="219"/>
                    </a:cubicBezTo>
                    <a:cubicBezTo>
                      <a:pt x="257" y="221"/>
                      <a:pt x="260" y="222"/>
                      <a:pt x="262" y="224"/>
                    </a:cubicBezTo>
                    <a:cubicBezTo>
                      <a:pt x="268" y="221"/>
                      <a:pt x="275" y="217"/>
                      <a:pt x="281" y="214"/>
                    </a:cubicBezTo>
                    <a:cubicBezTo>
                      <a:pt x="278" y="212"/>
                      <a:pt x="276" y="210"/>
                      <a:pt x="274" y="208"/>
                    </a:cubicBezTo>
                    <a:moveTo>
                      <a:pt x="297" y="195"/>
                    </a:moveTo>
                    <a:cubicBezTo>
                      <a:pt x="291" y="199"/>
                      <a:pt x="285" y="202"/>
                      <a:pt x="278" y="206"/>
                    </a:cubicBezTo>
                    <a:cubicBezTo>
                      <a:pt x="281" y="207"/>
                      <a:pt x="283" y="209"/>
                      <a:pt x="285" y="211"/>
                    </a:cubicBezTo>
                    <a:cubicBezTo>
                      <a:pt x="292" y="208"/>
                      <a:pt x="298" y="204"/>
                      <a:pt x="304" y="201"/>
                    </a:cubicBezTo>
                    <a:cubicBezTo>
                      <a:pt x="302" y="199"/>
                      <a:pt x="300" y="197"/>
                      <a:pt x="297" y="195"/>
                    </a:cubicBezTo>
                    <a:moveTo>
                      <a:pt x="321" y="182"/>
                    </a:moveTo>
                    <a:cubicBezTo>
                      <a:pt x="315" y="186"/>
                      <a:pt x="308" y="189"/>
                      <a:pt x="302" y="193"/>
                    </a:cubicBezTo>
                    <a:cubicBezTo>
                      <a:pt x="304" y="194"/>
                      <a:pt x="306" y="196"/>
                      <a:pt x="309" y="198"/>
                    </a:cubicBezTo>
                    <a:cubicBezTo>
                      <a:pt x="315" y="195"/>
                      <a:pt x="321" y="191"/>
                      <a:pt x="327" y="188"/>
                    </a:cubicBezTo>
                    <a:cubicBezTo>
                      <a:pt x="325" y="186"/>
                      <a:pt x="323" y="184"/>
                      <a:pt x="321" y="182"/>
                    </a:cubicBezTo>
                    <a:moveTo>
                      <a:pt x="345" y="169"/>
                    </a:moveTo>
                    <a:cubicBezTo>
                      <a:pt x="338" y="172"/>
                      <a:pt x="332" y="176"/>
                      <a:pt x="325" y="180"/>
                    </a:cubicBezTo>
                    <a:cubicBezTo>
                      <a:pt x="328" y="181"/>
                      <a:pt x="330" y="183"/>
                      <a:pt x="332" y="185"/>
                    </a:cubicBezTo>
                    <a:cubicBezTo>
                      <a:pt x="338" y="182"/>
                      <a:pt x="345" y="178"/>
                      <a:pt x="351" y="175"/>
                    </a:cubicBezTo>
                    <a:cubicBezTo>
                      <a:pt x="349" y="173"/>
                      <a:pt x="347" y="171"/>
                      <a:pt x="345" y="169"/>
                    </a:cubicBezTo>
                    <a:moveTo>
                      <a:pt x="368" y="156"/>
                    </a:moveTo>
                    <a:cubicBezTo>
                      <a:pt x="362" y="160"/>
                      <a:pt x="356" y="163"/>
                      <a:pt x="349" y="166"/>
                    </a:cubicBezTo>
                    <a:cubicBezTo>
                      <a:pt x="352" y="168"/>
                      <a:pt x="354" y="170"/>
                      <a:pt x="356" y="172"/>
                    </a:cubicBezTo>
                    <a:cubicBezTo>
                      <a:pt x="362" y="169"/>
                      <a:pt x="368" y="165"/>
                      <a:pt x="374" y="162"/>
                    </a:cubicBezTo>
                    <a:cubicBezTo>
                      <a:pt x="372" y="160"/>
                      <a:pt x="370" y="158"/>
                      <a:pt x="368" y="156"/>
                    </a:cubicBezTo>
                    <a:moveTo>
                      <a:pt x="418" y="130"/>
                    </a:moveTo>
                    <a:cubicBezTo>
                      <a:pt x="403" y="138"/>
                      <a:pt x="388" y="146"/>
                      <a:pt x="373" y="154"/>
                    </a:cubicBezTo>
                    <a:cubicBezTo>
                      <a:pt x="375" y="156"/>
                      <a:pt x="377" y="158"/>
                      <a:pt x="379" y="160"/>
                    </a:cubicBezTo>
                    <a:cubicBezTo>
                      <a:pt x="393" y="152"/>
                      <a:pt x="408" y="144"/>
                      <a:pt x="423" y="136"/>
                    </a:cubicBezTo>
                    <a:cubicBezTo>
                      <a:pt x="421" y="134"/>
                      <a:pt x="420" y="132"/>
                      <a:pt x="418" y="130"/>
                    </a:cubicBezTo>
                    <a:moveTo>
                      <a:pt x="1492" y="19"/>
                    </a:moveTo>
                    <a:cubicBezTo>
                      <a:pt x="1491" y="21"/>
                      <a:pt x="1489" y="23"/>
                      <a:pt x="1488" y="26"/>
                    </a:cubicBezTo>
                    <a:cubicBezTo>
                      <a:pt x="1514" y="39"/>
                      <a:pt x="1541" y="54"/>
                      <a:pt x="1568" y="71"/>
                    </a:cubicBezTo>
                    <a:cubicBezTo>
                      <a:pt x="1572" y="64"/>
                      <a:pt x="1572" y="64"/>
                      <a:pt x="1572" y="64"/>
                    </a:cubicBezTo>
                    <a:cubicBezTo>
                      <a:pt x="1545" y="47"/>
                      <a:pt x="1519" y="32"/>
                      <a:pt x="1492" y="19"/>
                    </a:cubicBezTo>
                    <a:moveTo>
                      <a:pt x="706" y="0"/>
                    </a:moveTo>
                    <a:cubicBezTo>
                      <a:pt x="609" y="35"/>
                      <a:pt x="514" y="80"/>
                      <a:pt x="421" y="128"/>
                    </a:cubicBezTo>
                    <a:cubicBezTo>
                      <a:pt x="423" y="130"/>
                      <a:pt x="425" y="132"/>
                      <a:pt x="427" y="134"/>
                    </a:cubicBezTo>
                    <a:cubicBezTo>
                      <a:pt x="524" y="84"/>
                      <a:pt x="623" y="38"/>
                      <a:pt x="724" y="2"/>
                    </a:cubicBezTo>
                    <a:cubicBezTo>
                      <a:pt x="718" y="1"/>
                      <a:pt x="712" y="0"/>
                      <a:pt x="70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0" name="Freeform 40">
                <a:extLst>
                  <a:ext uri="{FF2B5EF4-FFF2-40B4-BE49-F238E27FC236}">
                    <a16:creationId xmlns:a16="http://schemas.microsoft.com/office/drawing/2014/main" id="{AB3F8FE3-6F32-41F4-8419-6A1AC58DA494}"/>
                  </a:ext>
                </a:extLst>
              </p:cNvPr>
              <p:cNvSpPr>
                <a:spLocks/>
              </p:cNvSpPr>
              <p:nvPr/>
            </p:nvSpPr>
            <p:spPr bwMode="auto">
              <a:xfrm>
                <a:off x="2748" y="2064"/>
                <a:ext cx="38" cy="12"/>
              </a:xfrm>
              <a:custGeom>
                <a:avLst/>
                <a:gdLst>
                  <a:gd name="T0" fmla="*/ 7 w 20"/>
                  <a:gd name="T1" fmla="*/ 0 h 6"/>
                  <a:gd name="T2" fmla="*/ 0 w 20"/>
                  <a:gd name="T3" fmla="*/ 4 h 6"/>
                  <a:gd name="T4" fmla="*/ 0 w 20"/>
                  <a:gd name="T5" fmla="*/ 4 h 6"/>
                  <a:gd name="T6" fmla="*/ 13 w 20"/>
                  <a:gd name="T7" fmla="*/ 6 h 6"/>
                  <a:gd name="T8" fmla="*/ 20 w 20"/>
                  <a:gd name="T9" fmla="*/ 2 h 6"/>
                  <a:gd name="T10" fmla="*/ 7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7" y="0"/>
                    </a:moveTo>
                    <a:cubicBezTo>
                      <a:pt x="4" y="1"/>
                      <a:pt x="2" y="3"/>
                      <a:pt x="0" y="4"/>
                    </a:cubicBezTo>
                    <a:cubicBezTo>
                      <a:pt x="0" y="4"/>
                      <a:pt x="0" y="4"/>
                      <a:pt x="0" y="4"/>
                    </a:cubicBezTo>
                    <a:cubicBezTo>
                      <a:pt x="4" y="5"/>
                      <a:pt x="9" y="5"/>
                      <a:pt x="13" y="6"/>
                    </a:cubicBezTo>
                    <a:cubicBezTo>
                      <a:pt x="15" y="5"/>
                      <a:pt x="18" y="3"/>
                      <a:pt x="20" y="2"/>
                    </a:cubicBezTo>
                    <a:cubicBezTo>
                      <a:pt x="16" y="1"/>
                      <a:pt x="11"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1" name="Freeform 41">
                <a:extLst>
                  <a:ext uri="{FF2B5EF4-FFF2-40B4-BE49-F238E27FC236}">
                    <a16:creationId xmlns:a16="http://schemas.microsoft.com/office/drawing/2014/main" id="{D948E0AE-5106-46D2-B024-CF879D4DFB0D}"/>
                  </a:ext>
                </a:extLst>
              </p:cNvPr>
              <p:cNvSpPr>
                <a:spLocks/>
              </p:cNvSpPr>
              <p:nvPr/>
            </p:nvSpPr>
            <p:spPr bwMode="auto">
              <a:xfrm>
                <a:off x="2800" y="2035"/>
                <a:ext cx="36" cy="12"/>
              </a:xfrm>
              <a:custGeom>
                <a:avLst/>
                <a:gdLst>
                  <a:gd name="T0" fmla="*/ 7 w 19"/>
                  <a:gd name="T1" fmla="*/ 0 h 6"/>
                  <a:gd name="T2" fmla="*/ 0 w 19"/>
                  <a:gd name="T3" fmla="*/ 4 h 6"/>
                  <a:gd name="T4" fmla="*/ 13 w 19"/>
                  <a:gd name="T5" fmla="*/ 6 h 6"/>
                  <a:gd name="T6" fmla="*/ 19 w 19"/>
                  <a:gd name="T7" fmla="*/ 3 h 6"/>
                  <a:gd name="T8" fmla="*/ 7 w 19"/>
                  <a:gd name="T9" fmla="*/ 0 h 6"/>
                </a:gdLst>
                <a:ahLst/>
                <a:cxnLst>
                  <a:cxn ang="0">
                    <a:pos x="T0" y="T1"/>
                  </a:cxn>
                  <a:cxn ang="0">
                    <a:pos x="T2" y="T3"/>
                  </a:cxn>
                  <a:cxn ang="0">
                    <a:pos x="T4" y="T5"/>
                  </a:cxn>
                  <a:cxn ang="0">
                    <a:pos x="T6" y="T7"/>
                  </a:cxn>
                  <a:cxn ang="0">
                    <a:pos x="T8" y="T9"/>
                  </a:cxn>
                </a:cxnLst>
                <a:rect l="0" t="0" r="r" b="b"/>
                <a:pathLst>
                  <a:path w="19" h="6">
                    <a:moveTo>
                      <a:pt x="7" y="0"/>
                    </a:moveTo>
                    <a:cubicBezTo>
                      <a:pt x="5" y="2"/>
                      <a:pt x="3" y="3"/>
                      <a:pt x="0" y="4"/>
                    </a:cubicBezTo>
                    <a:cubicBezTo>
                      <a:pt x="5" y="5"/>
                      <a:pt x="9" y="6"/>
                      <a:pt x="13" y="6"/>
                    </a:cubicBezTo>
                    <a:cubicBezTo>
                      <a:pt x="15" y="5"/>
                      <a:pt x="17" y="4"/>
                      <a:pt x="19" y="3"/>
                    </a:cubicBezTo>
                    <a:cubicBezTo>
                      <a:pt x="15" y="2"/>
                      <a:pt x="11"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2" name="Freeform 42">
                <a:extLst>
                  <a:ext uri="{FF2B5EF4-FFF2-40B4-BE49-F238E27FC236}">
                    <a16:creationId xmlns:a16="http://schemas.microsoft.com/office/drawing/2014/main" id="{D2C076B9-2261-44E5-BD2E-5AD38C9E97AF}"/>
                  </a:ext>
                </a:extLst>
              </p:cNvPr>
              <p:cNvSpPr>
                <a:spLocks/>
              </p:cNvSpPr>
              <p:nvPr/>
            </p:nvSpPr>
            <p:spPr bwMode="auto">
              <a:xfrm>
                <a:off x="2851" y="2008"/>
                <a:ext cx="35" cy="12"/>
              </a:xfrm>
              <a:custGeom>
                <a:avLst/>
                <a:gdLst>
                  <a:gd name="T0" fmla="*/ 6 w 18"/>
                  <a:gd name="T1" fmla="*/ 0 h 6"/>
                  <a:gd name="T2" fmla="*/ 0 w 18"/>
                  <a:gd name="T3" fmla="*/ 3 h 6"/>
                  <a:gd name="T4" fmla="*/ 11 w 18"/>
                  <a:gd name="T5" fmla="*/ 6 h 6"/>
                  <a:gd name="T6" fmla="*/ 18 w 18"/>
                  <a:gd name="T7" fmla="*/ 3 h 6"/>
                  <a:gd name="T8" fmla="*/ 6 w 18"/>
                  <a:gd name="T9" fmla="*/ 0 h 6"/>
                </a:gdLst>
                <a:ahLst/>
                <a:cxnLst>
                  <a:cxn ang="0">
                    <a:pos x="T0" y="T1"/>
                  </a:cxn>
                  <a:cxn ang="0">
                    <a:pos x="T2" y="T3"/>
                  </a:cxn>
                  <a:cxn ang="0">
                    <a:pos x="T4" y="T5"/>
                  </a:cxn>
                  <a:cxn ang="0">
                    <a:pos x="T6" y="T7"/>
                  </a:cxn>
                  <a:cxn ang="0">
                    <a:pos x="T8" y="T9"/>
                  </a:cxn>
                </a:cxnLst>
                <a:rect l="0" t="0" r="r" b="b"/>
                <a:pathLst>
                  <a:path w="18" h="6">
                    <a:moveTo>
                      <a:pt x="6" y="0"/>
                    </a:moveTo>
                    <a:cubicBezTo>
                      <a:pt x="4" y="1"/>
                      <a:pt x="2" y="2"/>
                      <a:pt x="0" y="3"/>
                    </a:cubicBezTo>
                    <a:cubicBezTo>
                      <a:pt x="4" y="4"/>
                      <a:pt x="8" y="5"/>
                      <a:pt x="11" y="6"/>
                    </a:cubicBezTo>
                    <a:cubicBezTo>
                      <a:pt x="13" y="5"/>
                      <a:pt x="15" y="4"/>
                      <a:pt x="18" y="3"/>
                    </a:cubicBezTo>
                    <a:cubicBezTo>
                      <a:pt x="14" y="2"/>
                      <a:pt x="10"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3" name="Freeform 43">
                <a:extLst>
                  <a:ext uri="{FF2B5EF4-FFF2-40B4-BE49-F238E27FC236}">
                    <a16:creationId xmlns:a16="http://schemas.microsoft.com/office/drawing/2014/main" id="{9D7F60B6-AA94-466B-BB0C-455775AC0FD8}"/>
                  </a:ext>
                </a:extLst>
              </p:cNvPr>
              <p:cNvSpPr>
                <a:spLocks/>
              </p:cNvSpPr>
              <p:nvPr/>
            </p:nvSpPr>
            <p:spPr bwMode="auto">
              <a:xfrm>
                <a:off x="2901" y="1981"/>
                <a:ext cx="31" cy="12"/>
              </a:xfrm>
              <a:custGeom>
                <a:avLst/>
                <a:gdLst>
                  <a:gd name="T0" fmla="*/ 6 w 16"/>
                  <a:gd name="T1" fmla="*/ 0 h 6"/>
                  <a:gd name="T2" fmla="*/ 0 w 16"/>
                  <a:gd name="T3" fmla="*/ 3 h 6"/>
                  <a:gd name="T4" fmla="*/ 10 w 16"/>
                  <a:gd name="T5" fmla="*/ 6 h 6"/>
                  <a:gd name="T6" fmla="*/ 16 w 16"/>
                  <a:gd name="T7" fmla="*/ 3 h 6"/>
                  <a:gd name="T8" fmla="*/ 6 w 16"/>
                  <a:gd name="T9" fmla="*/ 0 h 6"/>
                </a:gdLst>
                <a:ahLst/>
                <a:cxnLst>
                  <a:cxn ang="0">
                    <a:pos x="T0" y="T1"/>
                  </a:cxn>
                  <a:cxn ang="0">
                    <a:pos x="T2" y="T3"/>
                  </a:cxn>
                  <a:cxn ang="0">
                    <a:pos x="T4" y="T5"/>
                  </a:cxn>
                  <a:cxn ang="0">
                    <a:pos x="T6" y="T7"/>
                  </a:cxn>
                  <a:cxn ang="0">
                    <a:pos x="T8" y="T9"/>
                  </a:cxn>
                </a:cxnLst>
                <a:rect l="0" t="0" r="r" b="b"/>
                <a:pathLst>
                  <a:path w="16" h="6">
                    <a:moveTo>
                      <a:pt x="6" y="0"/>
                    </a:moveTo>
                    <a:cubicBezTo>
                      <a:pt x="4" y="1"/>
                      <a:pt x="2" y="2"/>
                      <a:pt x="0" y="3"/>
                    </a:cubicBezTo>
                    <a:cubicBezTo>
                      <a:pt x="3" y="4"/>
                      <a:pt x="7" y="5"/>
                      <a:pt x="10" y="6"/>
                    </a:cubicBezTo>
                    <a:cubicBezTo>
                      <a:pt x="12" y="5"/>
                      <a:pt x="14" y="4"/>
                      <a:pt x="16" y="3"/>
                    </a:cubicBezTo>
                    <a:cubicBezTo>
                      <a:pt x="13" y="2"/>
                      <a:pt x="9"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4" name="Freeform 44">
                <a:extLst>
                  <a:ext uri="{FF2B5EF4-FFF2-40B4-BE49-F238E27FC236}">
                    <a16:creationId xmlns:a16="http://schemas.microsoft.com/office/drawing/2014/main" id="{0194FB61-EF0E-41FE-A3EC-FADD3DB366E4}"/>
                  </a:ext>
                </a:extLst>
              </p:cNvPr>
              <p:cNvSpPr>
                <a:spLocks/>
              </p:cNvSpPr>
              <p:nvPr/>
            </p:nvSpPr>
            <p:spPr bwMode="auto">
              <a:xfrm>
                <a:off x="2949" y="1955"/>
                <a:ext cx="29" cy="11"/>
              </a:xfrm>
              <a:custGeom>
                <a:avLst/>
                <a:gdLst>
                  <a:gd name="T0" fmla="*/ 5 w 15"/>
                  <a:gd name="T1" fmla="*/ 0 h 6"/>
                  <a:gd name="T2" fmla="*/ 0 w 15"/>
                  <a:gd name="T3" fmla="*/ 3 h 6"/>
                  <a:gd name="T4" fmla="*/ 10 w 15"/>
                  <a:gd name="T5" fmla="*/ 6 h 6"/>
                  <a:gd name="T6" fmla="*/ 15 w 15"/>
                  <a:gd name="T7" fmla="*/ 3 h 6"/>
                  <a:gd name="T8" fmla="*/ 5 w 15"/>
                  <a:gd name="T9" fmla="*/ 0 h 6"/>
                </a:gdLst>
                <a:ahLst/>
                <a:cxnLst>
                  <a:cxn ang="0">
                    <a:pos x="T0" y="T1"/>
                  </a:cxn>
                  <a:cxn ang="0">
                    <a:pos x="T2" y="T3"/>
                  </a:cxn>
                  <a:cxn ang="0">
                    <a:pos x="T4" y="T5"/>
                  </a:cxn>
                  <a:cxn ang="0">
                    <a:pos x="T6" y="T7"/>
                  </a:cxn>
                  <a:cxn ang="0">
                    <a:pos x="T8" y="T9"/>
                  </a:cxn>
                </a:cxnLst>
                <a:rect l="0" t="0" r="r" b="b"/>
                <a:pathLst>
                  <a:path w="15" h="6">
                    <a:moveTo>
                      <a:pt x="5" y="0"/>
                    </a:moveTo>
                    <a:cubicBezTo>
                      <a:pt x="4" y="1"/>
                      <a:pt x="2" y="2"/>
                      <a:pt x="0" y="3"/>
                    </a:cubicBezTo>
                    <a:cubicBezTo>
                      <a:pt x="4" y="4"/>
                      <a:pt x="7" y="5"/>
                      <a:pt x="10" y="6"/>
                    </a:cubicBezTo>
                    <a:cubicBezTo>
                      <a:pt x="12" y="5"/>
                      <a:pt x="14" y="4"/>
                      <a:pt x="15" y="3"/>
                    </a:cubicBezTo>
                    <a:cubicBezTo>
                      <a:pt x="12" y="2"/>
                      <a:pt x="9"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5" name="Freeform 45">
                <a:extLst>
                  <a:ext uri="{FF2B5EF4-FFF2-40B4-BE49-F238E27FC236}">
                    <a16:creationId xmlns:a16="http://schemas.microsoft.com/office/drawing/2014/main" id="{5E927B58-0D6C-43E0-BFBD-59648E9C066D}"/>
                  </a:ext>
                </a:extLst>
              </p:cNvPr>
              <p:cNvSpPr>
                <a:spLocks/>
              </p:cNvSpPr>
              <p:nvPr/>
            </p:nvSpPr>
            <p:spPr bwMode="auto">
              <a:xfrm>
                <a:off x="2997" y="1928"/>
                <a:ext cx="29" cy="13"/>
              </a:xfrm>
              <a:custGeom>
                <a:avLst/>
                <a:gdLst>
                  <a:gd name="T0" fmla="*/ 5 w 15"/>
                  <a:gd name="T1" fmla="*/ 0 h 7"/>
                  <a:gd name="T2" fmla="*/ 0 w 15"/>
                  <a:gd name="T3" fmla="*/ 3 h 7"/>
                  <a:gd name="T4" fmla="*/ 9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3" y="1"/>
                      <a:pt x="2" y="2"/>
                      <a:pt x="0" y="3"/>
                    </a:cubicBezTo>
                    <a:cubicBezTo>
                      <a:pt x="3" y="4"/>
                      <a:pt x="6" y="5"/>
                      <a:pt x="9" y="7"/>
                    </a:cubicBezTo>
                    <a:cubicBezTo>
                      <a:pt x="11" y="6"/>
                      <a:pt x="13" y="5"/>
                      <a:pt x="15" y="4"/>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6" name="Freeform 46">
                <a:extLst>
                  <a:ext uri="{FF2B5EF4-FFF2-40B4-BE49-F238E27FC236}">
                    <a16:creationId xmlns:a16="http://schemas.microsoft.com/office/drawing/2014/main" id="{81655AC5-CECB-49EF-9FE7-7F0939A4172A}"/>
                  </a:ext>
                </a:extLst>
              </p:cNvPr>
              <p:cNvSpPr>
                <a:spLocks/>
              </p:cNvSpPr>
              <p:nvPr/>
            </p:nvSpPr>
            <p:spPr bwMode="auto">
              <a:xfrm>
                <a:off x="3043" y="1901"/>
                <a:ext cx="27" cy="13"/>
              </a:xfrm>
              <a:custGeom>
                <a:avLst/>
                <a:gdLst>
                  <a:gd name="T0" fmla="*/ 6 w 14"/>
                  <a:gd name="T1" fmla="*/ 0 h 7"/>
                  <a:gd name="T2" fmla="*/ 0 w 14"/>
                  <a:gd name="T3" fmla="*/ 3 h 7"/>
                  <a:gd name="T4" fmla="*/ 9 w 14"/>
                  <a:gd name="T5" fmla="*/ 7 h 7"/>
                  <a:gd name="T6" fmla="*/ 14 w 14"/>
                  <a:gd name="T7" fmla="*/ 4 h 7"/>
                  <a:gd name="T8" fmla="*/ 6 w 14"/>
                  <a:gd name="T9" fmla="*/ 0 h 7"/>
                </a:gdLst>
                <a:ahLst/>
                <a:cxnLst>
                  <a:cxn ang="0">
                    <a:pos x="T0" y="T1"/>
                  </a:cxn>
                  <a:cxn ang="0">
                    <a:pos x="T2" y="T3"/>
                  </a:cxn>
                  <a:cxn ang="0">
                    <a:pos x="T4" y="T5"/>
                  </a:cxn>
                  <a:cxn ang="0">
                    <a:pos x="T6" y="T7"/>
                  </a:cxn>
                  <a:cxn ang="0">
                    <a:pos x="T8" y="T9"/>
                  </a:cxn>
                </a:cxnLst>
                <a:rect l="0" t="0" r="r" b="b"/>
                <a:pathLst>
                  <a:path w="14" h="7">
                    <a:moveTo>
                      <a:pt x="6" y="0"/>
                    </a:moveTo>
                    <a:cubicBezTo>
                      <a:pt x="4" y="1"/>
                      <a:pt x="2" y="2"/>
                      <a:pt x="0" y="3"/>
                    </a:cubicBezTo>
                    <a:cubicBezTo>
                      <a:pt x="3" y="4"/>
                      <a:pt x="6" y="6"/>
                      <a:pt x="9" y="7"/>
                    </a:cubicBezTo>
                    <a:cubicBezTo>
                      <a:pt x="11" y="6"/>
                      <a:pt x="13" y="5"/>
                      <a:pt x="14" y="4"/>
                    </a:cubicBezTo>
                    <a:cubicBezTo>
                      <a:pt x="12" y="3"/>
                      <a:pt x="9"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7" name="Freeform 47">
                <a:extLst>
                  <a:ext uri="{FF2B5EF4-FFF2-40B4-BE49-F238E27FC236}">
                    <a16:creationId xmlns:a16="http://schemas.microsoft.com/office/drawing/2014/main" id="{163E1CA6-52C7-4AA8-AF92-3F571E0D6B2C}"/>
                  </a:ext>
                </a:extLst>
              </p:cNvPr>
              <p:cNvSpPr>
                <a:spLocks/>
              </p:cNvSpPr>
              <p:nvPr/>
            </p:nvSpPr>
            <p:spPr bwMode="auto">
              <a:xfrm>
                <a:off x="3091" y="1874"/>
                <a:ext cx="25" cy="15"/>
              </a:xfrm>
              <a:custGeom>
                <a:avLst/>
                <a:gdLst>
                  <a:gd name="T0" fmla="*/ 5 w 13"/>
                  <a:gd name="T1" fmla="*/ 0 h 8"/>
                  <a:gd name="T2" fmla="*/ 3 w 13"/>
                  <a:gd name="T3" fmla="*/ 1 h 8"/>
                  <a:gd name="T4" fmla="*/ 0 w 13"/>
                  <a:gd name="T5" fmla="*/ 3 h 8"/>
                  <a:gd name="T6" fmla="*/ 8 w 13"/>
                  <a:gd name="T7" fmla="*/ 8 h 8"/>
                  <a:gd name="T8" fmla="*/ 13 w 13"/>
                  <a:gd name="T9" fmla="*/ 5 h 8"/>
                  <a:gd name="T10" fmla="*/ 5 w 13"/>
                  <a:gd name="T11" fmla="*/ 0 h 8"/>
                </a:gdLst>
                <a:ahLst/>
                <a:cxnLst>
                  <a:cxn ang="0">
                    <a:pos x="T0" y="T1"/>
                  </a:cxn>
                  <a:cxn ang="0">
                    <a:pos x="T2" y="T3"/>
                  </a:cxn>
                  <a:cxn ang="0">
                    <a:pos x="T4" y="T5"/>
                  </a:cxn>
                  <a:cxn ang="0">
                    <a:pos x="T6" y="T7"/>
                  </a:cxn>
                  <a:cxn ang="0">
                    <a:pos x="T8" y="T9"/>
                  </a:cxn>
                  <a:cxn ang="0">
                    <a:pos x="T10" y="T11"/>
                  </a:cxn>
                </a:cxnLst>
                <a:rect l="0" t="0" r="r" b="b"/>
                <a:pathLst>
                  <a:path w="13" h="8">
                    <a:moveTo>
                      <a:pt x="5" y="0"/>
                    </a:moveTo>
                    <a:cubicBezTo>
                      <a:pt x="4" y="1"/>
                      <a:pt x="4" y="1"/>
                      <a:pt x="3" y="1"/>
                    </a:cubicBezTo>
                    <a:cubicBezTo>
                      <a:pt x="2" y="2"/>
                      <a:pt x="1" y="3"/>
                      <a:pt x="0" y="3"/>
                    </a:cubicBezTo>
                    <a:cubicBezTo>
                      <a:pt x="2" y="5"/>
                      <a:pt x="5" y="6"/>
                      <a:pt x="8" y="8"/>
                    </a:cubicBezTo>
                    <a:cubicBezTo>
                      <a:pt x="10" y="7"/>
                      <a:pt x="11" y="6"/>
                      <a:pt x="13" y="5"/>
                    </a:cubicBezTo>
                    <a:cubicBezTo>
                      <a:pt x="10" y="3"/>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8" name="Freeform 48">
                <a:extLst>
                  <a:ext uri="{FF2B5EF4-FFF2-40B4-BE49-F238E27FC236}">
                    <a16:creationId xmlns:a16="http://schemas.microsoft.com/office/drawing/2014/main" id="{1DF69062-7FDD-4F7F-8DD3-E286974691A7}"/>
                  </a:ext>
                </a:extLst>
              </p:cNvPr>
              <p:cNvSpPr>
                <a:spLocks/>
              </p:cNvSpPr>
              <p:nvPr/>
            </p:nvSpPr>
            <p:spPr bwMode="auto">
              <a:xfrm>
                <a:off x="3137" y="1849"/>
                <a:ext cx="23" cy="13"/>
              </a:xfrm>
              <a:custGeom>
                <a:avLst/>
                <a:gdLst>
                  <a:gd name="T0" fmla="*/ 4 w 12"/>
                  <a:gd name="T1" fmla="*/ 0 h 7"/>
                  <a:gd name="T2" fmla="*/ 0 w 12"/>
                  <a:gd name="T3" fmla="*/ 3 h 7"/>
                  <a:gd name="T4" fmla="*/ 8 w 12"/>
                  <a:gd name="T5" fmla="*/ 7 h 7"/>
                  <a:gd name="T6" fmla="*/ 12 w 12"/>
                  <a:gd name="T7" fmla="*/ 4 h 7"/>
                  <a:gd name="T8" fmla="*/ 4 w 12"/>
                  <a:gd name="T9" fmla="*/ 0 h 7"/>
                </a:gdLst>
                <a:ahLst/>
                <a:cxnLst>
                  <a:cxn ang="0">
                    <a:pos x="T0" y="T1"/>
                  </a:cxn>
                  <a:cxn ang="0">
                    <a:pos x="T2" y="T3"/>
                  </a:cxn>
                  <a:cxn ang="0">
                    <a:pos x="T4" y="T5"/>
                  </a:cxn>
                  <a:cxn ang="0">
                    <a:pos x="T6" y="T7"/>
                  </a:cxn>
                  <a:cxn ang="0">
                    <a:pos x="T8" y="T9"/>
                  </a:cxn>
                </a:cxnLst>
                <a:rect l="0" t="0" r="r" b="b"/>
                <a:pathLst>
                  <a:path w="12" h="7">
                    <a:moveTo>
                      <a:pt x="4" y="0"/>
                    </a:moveTo>
                    <a:cubicBezTo>
                      <a:pt x="3" y="1"/>
                      <a:pt x="1" y="2"/>
                      <a:pt x="0" y="3"/>
                    </a:cubicBezTo>
                    <a:cubicBezTo>
                      <a:pt x="2" y="4"/>
                      <a:pt x="5" y="6"/>
                      <a:pt x="8" y="7"/>
                    </a:cubicBezTo>
                    <a:cubicBezTo>
                      <a:pt x="9" y="6"/>
                      <a:pt x="11" y="5"/>
                      <a:pt x="12" y="4"/>
                    </a:cubicBezTo>
                    <a:cubicBezTo>
                      <a:pt x="10" y="3"/>
                      <a:pt x="7"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79" name="Freeform 49">
                <a:extLst>
                  <a:ext uri="{FF2B5EF4-FFF2-40B4-BE49-F238E27FC236}">
                    <a16:creationId xmlns:a16="http://schemas.microsoft.com/office/drawing/2014/main" id="{C8A37A2A-7539-4445-9810-16F7C11E9E0A}"/>
                  </a:ext>
                </a:extLst>
              </p:cNvPr>
              <p:cNvSpPr>
                <a:spLocks/>
              </p:cNvSpPr>
              <p:nvPr/>
            </p:nvSpPr>
            <p:spPr bwMode="auto">
              <a:xfrm>
                <a:off x="3181" y="1822"/>
                <a:ext cx="25" cy="15"/>
              </a:xfrm>
              <a:custGeom>
                <a:avLst/>
                <a:gdLst>
                  <a:gd name="T0" fmla="*/ 5 w 13"/>
                  <a:gd name="T1" fmla="*/ 0 h 8"/>
                  <a:gd name="T2" fmla="*/ 0 w 13"/>
                  <a:gd name="T3" fmla="*/ 3 h 8"/>
                  <a:gd name="T4" fmla="*/ 8 w 13"/>
                  <a:gd name="T5" fmla="*/ 8 h 8"/>
                  <a:gd name="T6" fmla="*/ 13 w 13"/>
                  <a:gd name="T7" fmla="*/ 5 h 8"/>
                  <a:gd name="T8" fmla="*/ 5 w 13"/>
                  <a:gd name="T9" fmla="*/ 0 h 8"/>
                </a:gdLst>
                <a:ahLst/>
                <a:cxnLst>
                  <a:cxn ang="0">
                    <a:pos x="T0" y="T1"/>
                  </a:cxn>
                  <a:cxn ang="0">
                    <a:pos x="T2" y="T3"/>
                  </a:cxn>
                  <a:cxn ang="0">
                    <a:pos x="T4" y="T5"/>
                  </a:cxn>
                  <a:cxn ang="0">
                    <a:pos x="T6" y="T7"/>
                  </a:cxn>
                  <a:cxn ang="0">
                    <a:pos x="T8" y="T9"/>
                  </a:cxn>
                </a:cxnLst>
                <a:rect l="0" t="0" r="r" b="b"/>
                <a:pathLst>
                  <a:path w="13" h="8">
                    <a:moveTo>
                      <a:pt x="5" y="0"/>
                    </a:moveTo>
                    <a:cubicBezTo>
                      <a:pt x="4" y="1"/>
                      <a:pt x="2" y="2"/>
                      <a:pt x="0" y="3"/>
                    </a:cubicBezTo>
                    <a:cubicBezTo>
                      <a:pt x="3" y="5"/>
                      <a:pt x="6" y="6"/>
                      <a:pt x="8" y="8"/>
                    </a:cubicBezTo>
                    <a:cubicBezTo>
                      <a:pt x="10" y="7"/>
                      <a:pt x="11" y="6"/>
                      <a:pt x="13" y="5"/>
                    </a:cubicBezTo>
                    <a:cubicBezTo>
                      <a:pt x="10" y="4"/>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0" name="Freeform 50">
                <a:extLst>
                  <a:ext uri="{FF2B5EF4-FFF2-40B4-BE49-F238E27FC236}">
                    <a16:creationId xmlns:a16="http://schemas.microsoft.com/office/drawing/2014/main" id="{BE8D3D33-C2D3-4C39-9E5D-62F8FCF791B7}"/>
                  </a:ext>
                </a:extLst>
              </p:cNvPr>
              <p:cNvSpPr>
                <a:spLocks/>
              </p:cNvSpPr>
              <p:nvPr/>
            </p:nvSpPr>
            <p:spPr bwMode="auto">
              <a:xfrm>
                <a:off x="3227" y="1797"/>
                <a:ext cx="23" cy="15"/>
              </a:xfrm>
              <a:custGeom>
                <a:avLst/>
                <a:gdLst>
                  <a:gd name="T0" fmla="*/ 5 w 12"/>
                  <a:gd name="T1" fmla="*/ 0 h 8"/>
                  <a:gd name="T2" fmla="*/ 0 w 12"/>
                  <a:gd name="T3" fmla="*/ 3 h 8"/>
                  <a:gd name="T4" fmla="*/ 7 w 12"/>
                  <a:gd name="T5" fmla="*/ 8 h 8"/>
                  <a:gd name="T6" fmla="*/ 12 w 12"/>
                  <a:gd name="T7" fmla="*/ 5 h 8"/>
                  <a:gd name="T8" fmla="*/ 5 w 12"/>
                  <a:gd name="T9" fmla="*/ 0 h 8"/>
                </a:gdLst>
                <a:ahLst/>
                <a:cxnLst>
                  <a:cxn ang="0">
                    <a:pos x="T0" y="T1"/>
                  </a:cxn>
                  <a:cxn ang="0">
                    <a:pos x="T2" y="T3"/>
                  </a:cxn>
                  <a:cxn ang="0">
                    <a:pos x="T4" y="T5"/>
                  </a:cxn>
                  <a:cxn ang="0">
                    <a:pos x="T6" y="T7"/>
                  </a:cxn>
                  <a:cxn ang="0">
                    <a:pos x="T8" y="T9"/>
                  </a:cxn>
                </a:cxnLst>
                <a:rect l="0" t="0" r="r" b="b"/>
                <a:pathLst>
                  <a:path w="12" h="8">
                    <a:moveTo>
                      <a:pt x="5" y="0"/>
                    </a:moveTo>
                    <a:cubicBezTo>
                      <a:pt x="3" y="1"/>
                      <a:pt x="2" y="2"/>
                      <a:pt x="0" y="3"/>
                    </a:cubicBezTo>
                    <a:cubicBezTo>
                      <a:pt x="3" y="4"/>
                      <a:pt x="5" y="6"/>
                      <a:pt x="7" y="8"/>
                    </a:cubicBezTo>
                    <a:cubicBezTo>
                      <a:pt x="9" y="7"/>
                      <a:pt x="11" y="6"/>
                      <a:pt x="12" y="5"/>
                    </a:cubicBezTo>
                    <a:cubicBezTo>
                      <a:pt x="10" y="3"/>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1" name="Freeform 51">
                <a:extLst>
                  <a:ext uri="{FF2B5EF4-FFF2-40B4-BE49-F238E27FC236}">
                    <a16:creationId xmlns:a16="http://schemas.microsoft.com/office/drawing/2014/main" id="{57FF6DDC-576D-4E86-A14C-0492E0213092}"/>
                  </a:ext>
                </a:extLst>
              </p:cNvPr>
              <p:cNvSpPr>
                <a:spLocks/>
              </p:cNvSpPr>
              <p:nvPr/>
            </p:nvSpPr>
            <p:spPr bwMode="auto">
              <a:xfrm>
                <a:off x="3273" y="1772"/>
                <a:ext cx="21" cy="15"/>
              </a:xfrm>
              <a:custGeom>
                <a:avLst/>
                <a:gdLst>
                  <a:gd name="T0" fmla="*/ 4 w 11"/>
                  <a:gd name="T1" fmla="*/ 0 h 8"/>
                  <a:gd name="T2" fmla="*/ 0 w 11"/>
                  <a:gd name="T3" fmla="*/ 2 h 8"/>
                  <a:gd name="T4" fmla="*/ 7 w 11"/>
                  <a:gd name="T5" fmla="*/ 8 h 8"/>
                  <a:gd name="T6" fmla="*/ 11 w 11"/>
                  <a:gd name="T7" fmla="*/ 5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cubicBezTo>
                      <a:pt x="3" y="1"/>
                      <a:pt x="1" y="1"/>
                      <a:pt x="0" y="2"/>
                    </a:cubicBezTo>
                    <a:cubicBezTo>
                      <a:pt x="2" y="4"/>
                      <a:pt x="4" y="6"/>
                      <a:pt x="7" y="8"/>
                    </a:cubicBezTo>
                    <a:cubicBezTo>
                      <a:pt x="8" y="7"/>
                      <a:pt x="10" y="6"/>
                      <a:pt x="11" y="5"/>
                    </a:cubicBezTo>
                    <a:cubicBezTo>
                      <a:pt x="9" y="3"/>
                      <a:pt x="7"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2" name="Freeform 52">
                <a:extLst>
                  <a:ext uri="{FF2B5EF4-FFF2-40B4-BE49-F238E27FC236}">
                    <a16:creationId xmlns:a16="http://schemas.microsoft.com/office/drawing/2014/main" id="{A6951FA6-F264-4F1A-BC38-6442BA1E3709}"/>
                  </a:ext>
                </a:extLst>
              </p:cNvPr>
              <p:cNvSpPr>
                <a:spLocks/>
              </p:cNvSpPr>
              <p:nvPr/>
            </p:nvSpPr>
            <p:spPr bwMode="auto">
              <a:xfrm>
                <a:off x="3317" y="1747"/>
                <a:ext cx="23" cy="15"/>
              </a:xfrm>
              <a:custGeom>
                <a:avLst/>
                <a:gdLst>
                  <a:gd name="T0" fmla="*/ 5 w 12"/>
                  <a:gd name="T1" fmla="*/ 0 h 8"/>
                  <a:gd name="T2" fmla="*/ 0 w 12"/>
                  <a:gd name="T3" fmla="*/ 2 h 8"/>
                  <a:gd name="T4" fmla="*/ 7 w 12"/>
                  <a:gd name="T5" fmla="*/ 8 h 8"/>
                  <a:gd name="T6" fmla="*/ 12 w 12"/>
                  <a:gd name="T7" fmla="*/ 5 h 8"/>
                  <a:gd name="T8" fmla="*/ 5 w 12"/>
                  <a:gd name="T9" fmla="*/ 0 h 8"/>
                </a:gdLst>
                <a:ahLst/>
                <a:cxnLst>
                  <a:cxn ang="0">
                    <a:pos x="T0" y="T1"/>
                  </a:cxn>
                  <a:cxn ang="0">
                    <a:pos x="T2" y="T3"/>
                  </a:cxn>
                  <a:cxn ang="0">
                    <a:pos x="T4" y="T5"/>
                  </a:cxn>
                  <a:cxn ang="0">
                    <a:pos x="T6" y="T7"/>
                  </a:cxn>
                  <a:cxn ang="0">
                    <a:pos x="T8" y="T9"/>
                  </a:cxn>
                </a:cxnLst>
                <a:rect l="0" t="0" r="r" b="b"/>
                <a:pathLst>
                  <a:path w="12" h="8">
                    <a:moveTo>
                      <a:pt x="5" y="0"/>
                    </a:moveTo>
                    <a:cubicBezTo>
                      <a:pt x="3" y="0"/>
                      <a:pt x="2" y="1"/>
                      <a:pt x="0" y="2"/>
                    </a:cubicBezTo>
                    <a:cubicBezTo>
                      <a:pt x="3" y="4"/>
                      <a:pt x="5" y="6"/>
                      <a:pt x="7" y="8"/>
                    </a:cubicBezTo>
                    <a:cubicBezTo>
                      <a:pt x="9" y="7"/>
                      <a:pt x="10" y="6"/>
                      <a:pt x="12" y="5"/>
                    </a:cubicBezTo>
                    <a:cubicBezTo>
                      <a:pt x="9"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3" name="Freeform 53">
                <a:extLst>
                  <a:ext uri="{FF2B5EF4-FFF2-40B4-BE49-F238E27FC236}">
                    <a16:creationId xmlns:a16="http://schemas.microsoft.com/office/drawing/2014/main" id="{67592005-1EDF-4812-82D2-59AD43CB9D88}"/>
                  </a:ext>
                </a:extLst>
              </p:cNvPr>
              <p:cNvSpPr>
                <a:spLocks/>
              </p:cNvSpPr>
              <p:nvPr/>
            </p:nvSpPr>
            <p:spPr bwMode="auto">
              <a:xfrm>
                <a:off x="3363" y="1722"/>
                <a:ext cx="21" cy="16"/>
              </a:xfrm>
              <a:custGeom>
                <a:avLst/>
                <a:gdLst>
                  <a:gd name="T0" fmla="*/ 4 w 11"/>
                  <a:gd name="T1" fmla="*/ 0 h 8"/>
                  <a:gd name="T2" fmla="*/ 0 w 11"/>
                  <a:gd name="T3" fmla="*/ 2 h 8"/>
                  <a:gd name="T4" fmla="*/ 6 w 11"/>
                  <a:gd name="T5" fmla="*/ 8 h 8"/>
                  <a:gd name="T6" fmla="*/ 11 w 11"/>
                  <a:gd name="T7" fmla="*/ 5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cubicBezTo>
                      <a:pt x="3" y="0"/>
                      <a:pt x="1" y="1"/>
                      <a:pt x="0" y="2"/>
                    </a:cubicBezTo>
                    <a:cubicBezTo>
                      <a:pt x="2" y="4"/>
                      <a:pt x="4" y="6"/>
                      <a:pt x="6" y="8"/>
                    </a:cubicBezTo>
                    <a:cubicBezTo>
                      <a:pt x="8" y="7"/>
                      <a:pt x="9" y="6"/>
                      <a:pt x="11" y="5"/>
                    </a:cubicBezTo>
                    <a:cubicBezTo>
                      <a:pt x="9" y="3"/>
                      <a:pt x="7"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4" name="Freeform 54">
                <a:extLst>
                  <a:ext uri="{FF2B5EF4-FFF2-40B4-BE49-F238E27FC236}">
                    <a16:creationId xmlns:a16="http://schemas.microsoft.com/office/drawing/2014/main" id="{CD8B19C2-5B63-49D0-A2AE-D29F529EEFFE}"/>
                  </a:ext>
                </a:extLst>
              </p:cNvPr>
              <p:cNvSpPr>
                <a:spLocks/>
              </p:cNvSpPr>
              <p:nvPr/>
            </p:nvSpPr>
            <p:spPr bwMode="auto">
              <a:xfrm>
                <a:off x="3409" y="1695"/>
                <a:ext cx="21" cy="18"/>
              </a:xfrm>
              <a:custGeom>
                <a:avLst/>
                <a:gdLst>
                  <a:gd name="T0" fmla="*/ 4 w 11"/>
                  <a:gd name="T1" fmla="*/ 0 h 9"/>
                  <a:gd name="T2" fmla="*/ 0 w 11"/>
                  <a:gd name="T3" fmla="*/ 3 h 9"/>
                  <a:gd name="T4" fmla="*/ 6 w 11"/>
                  <a:gd name="T5" fmla="*/ 9 h 9"/>
                  <a:gd name="T6" fmla="*/ 11 w 11"/>
                  <a:gd name="T7" fmla="*/ 6 h 9"/>
                  <a:gd name="T8" fmla="*/ 4 w 11"/>
                  <a:gd name="T9" fmla="*/ 0 h 9"/>
                </a:gdLst>
                <a:ahLst/>
                <a:cxnLst>
                  <a:cxn ang="0">
                    <a:pos x="T0" y="T1"/>
                  </a:cxn>
                  <a:cxn ang="0">
                    <a:pos x="T2" y="T3"/>
                  </a:cxn>
                  <a:cxn ang="0">
                    <a:pos x="T4" y="T5"/>
                  </a:cxn>
                  <a:cxn ang="0">
                    <a:pos x="T6" y="T7"/>
                  </a:cxn>
                  <a:cxn ang="0">
                    <a:pos x="T8" y="T9"/>
                  </a:cxn>
                </a:cxnLst>
                <a:rect l="0" t="0" r="r" b="b"/>
                <a:pathLst>
                  <a:path w="11" h="9">
                    <a:moveTo>
                      <a:pt x="4" y="0"/>
                    </a:moveTo>
                    <a:cubicBezTo>
                      <a:pt x="3" y="1"/>
                      <a:pt x="1" y="2"/>
                      <a:pt x="0" y="3"/>
                    </a:cubicBezTo>
                    <a:cubicBezTo>
                      <a:pt x="2" y="5"/>
                      <a:pt x="4" y="7"/>
                      <a:pt x="6" y="9"/>
                    </a:cubicBezTo>
                    <a:cubicBezTo>
                      <a:pt x="8" y="8"/>
                      <a:pt x="9" y="7"/>
                      <a:pt x="11" y="6"/>
                    </a:cubicBezTo>
                    <a:cubicBezTo>
                      <a:pt x="9" y="4"/>
                      <a:pt x="7"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5" name="Freeform 55">
                <a:extLst>
                  <a:ext uri="{FF2B5EF4-FFF2-40B4-BE49-F238E27FC236}">
                    <a16:creationId xmlns:a16="http://schemas.microsoft.com/office/drawing/2014/main" id="{BD91DB4D-565B-4D15-BC5F-A4B5D92B26F8}"/>
                  </a:ext>
                </a:extLst>
              </p:cNvPr>
              <p:cNvSpPr>
                <a:spLocks/>
              </p:cNvSpPr>
              <p:nvPr/>
            </p:nvSpPr>
            <p:spPr bwMode="auto">
              <a:xfrm>
                <a:off x="3453" y="1672"/>
                <a:ext cx="21" cy="16"/>
              </a:xfrm>
              <a:custGeom>
                <a:avLst/>
                <a:gdLst>
                  <a:gd name="T0" fmla="*/ 5 w 11"/>
                  <a:gd name="T1" fmla="*/ 0 h 8"/>
                  <a:gd name="T2" fmla="*/ 0 w 11"/>
                  <a:gd name="T3" fmla="*/ 2 h 8"/>
                  <a:gd name="T4" fmla="*/ 6 w 11"/>
                  <a:gd name="T5" fmla="*/ 8 h 8"/>
                  <a:gd name="T6" fmla="*/ 11 w 11"/>
                  <a:gd name="T7" fmla="*/ 6 h 8"/>
                  <a:gd name="T8" fmla="*/ 5 w 11"/>
                  <a:gd name="T9" fmla="*/ 0 h 8"/>
                </a:gdLst>
                <a:ahLst/>
                <a:cxnLst>
                  <a:cxn ang="0">
                    <a:pos x="T0" y="T1"/>
                  </a:cxn>
                  <a:cxn ang="0">
                    <a:pos x="T2" y="T3"/>
                  </a:cxn>
                  <a:cxn ang="0">
                    <a:pos x="T4" y="T5"/>
                  </a:cxn>
                  <a:cxn ang="0">
                    <a:pos x="T6" y="T7"/>
                  </a:cxn>
                  <a:cxn ang="0">
                    <a:pos x="T8" y="T9"/>
                  </a:cxn>
                </a:cxnLst>
                <a:rect l="0" t="0" r="r" b="b"/>
                <a:pathLst>
                  <a:path w="11" h="8">
                    <a:moveTo>
                      <a:pt x="5" y="0"/>
                    </a:moveTo>
                    <a:cubicBezTo>
                      <a:pt x="3" y="1"/>
                      <a:pt x="2" y="1"/>
                      <a:pt x="0" y="2"/>
                    </a:cubicBezTo>
                    <a:cubicBezTo>
                      <a:pt x="2" y="4"/>
                      <a:pt x="4" y="6"/>
                      <a:pt x="6" y="8"/>
                    </a:cubicBezTo>
                    <a:cubicBezTo>
                      <a:pt x="8" y="7"/>
                      <a:pt x="9" y="7"/>
                      <a:pt x="11" y="6"/>
                    </a:cubicBezTo>
                    <a:cubicBezTo>
                      <a:pt x="9" y="4"/>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6" name="Freeform 56">
                <a:extLst>
                  <a:ext uri="{FF2B5EF4-FFF2-40B4-BE49-F238E27FC236}">
                    <a16:creationId xmlns:a16="http://schemas.microsoft.com/office/drawing/2014/main" id="{396A8D88-CC7B-4CC1-90F2-D651F62315A6}"/>
                  </a:ext>
                </a:extLst>
              </p:cNvPr>
              <p:cNvSpPr>
                <a:spLocks noEditPoints="1"/>
              </p:cNvSpPr>
              <p:nvPr/>
            </p:nvSpPr>
            <p:spPr bwMode="auto">
              <a:xfrm>
                <a:off x="588" y="1897"/>
                <a:ext cx="205" cy="140"/>
              </a:xfrm>
              <a:custGeom>
                <a:avLst/>
                <a:gdLst>
                  <a:gd name="T0" fmla="*/ 16 w 107"/>
                  <a:gd name="T1" fmla="*/ 9 h 73"/>
                  <a:gd name="T2" fmla="*/ 10 w 107"/>
                  <a:gd name="T3" fmla="*/ 14 h 73"/>
                  <a:gd name="T4" fmla="*/ 87 w 107"/>
                  <a:gd name="T5" fmla="*/ 70 h 73"/>
                  <a:gd name="T6" fmla="*/ 107 w 107"/>
                  <a:gd name="T7" fmla="*/ 73 h 73"/>
                  <a:gd name="T8" fmla="*/ 16 w 107"/>
                  <a:gd name="T9" fmla="*/ 9 h 73"/>
                  <a:gd name="T10" fmla="*/ 5 w 107"/>
                  <a:gd name="T11" fmla="*/ 0 h 73"/>
                  <a:gd name="T12" fmla="*/ 0 w 107"/>
                  <a:gd name="T13" fmla="*/ 6 h 73"/>
                  <a:gd name="T14" fmla="*/ 6 w 107"/>
                  <a:gd name="T15" fmla="*/ 11 h 73"/>
                  <a:gd name="T16" fmla="*/ 12 w 107"/>
                  <a:gd name="T17" fmla="*/ 6 h 73"/>
                  <a:gd name="T18" fmla="*/ 5 w 107"/>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73">
                    <a:moveTo>
                      <a:pt x="16" y="9"/>
                    </a:moveTo>
                    <a:cubicBezTo>
                      <a:pt x="14" y="10"/>
                      <a:pt x="12" y="12"/>
                      <a:pt x="10" y="14"/>
                    </a:cubicBezTo>
                    <a:cubicBezTo>
                      <a:pt x="36" y="34"/>
                      <a:pt x="61" y="52"/>
                      <a:pt x="87" y="70"/>
                    </a:cubicBezTo>
                    <a:cubicBezTo>
                      <a:pt x="94" y="71"/>
                      <a:pt x="101" y="72"/>
                      <a:pt x="107" y="73"/>
                    </a:cubicBezTo>
                    <a:cubicBezTo>
                      <a:pt x="75" y="52"/>
                      <a:pt x="44" y="30"/>
                      <a:pt x="16" y="9"/>
                    </a:cubicBezTo>
                    <a:moveTo>
                      <a:pt x="5" y="0"/>
                    </a:moveTo>
                    <a:cubicBezTo>
                      <a:pt x="3" y="2"/>
                      <a:pt x="1" y="4"/>
                      <a:pt x="0" y="6"/>
                    </a:cubicBezTo>
                    <a:cubicBezTo>
                      <a:pt x="2" y="8"/>
                      <a:pt x="4" y="9"/>
                      <a:pt x="6" y="11"/>
                    </a:cubicBezTo>
                    <a:cubicBezTo>
                      <a:pt x="8" y="9"/>
                      <a:pt x="10" y="7"/>
                      <a:pt x="12" y="6"/>
                    </a:cubicBezTo>
                    <a:cubicBezTo>
                      <a:pt x="10" y="4"/>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7" name="Freeform 57">
                <a:extLst>
                  <a:ext uri="{FF2B5EF4-FFF2-40B4-BE49-F238E27FC236}">
                    <a16:creationId xmlns:a16="http://schemas.microsoft.com/office/drawing/2014/main" id="{376A49DA-365A-4EC1-9C2E-0CD0D7C141EF}"/>
                  </a:ext>
                </a:extLst>
              </p:cNvPr>
              <p:cNvSpPr>
                <a:spLocks/>
              </p:cNvSpPr>
              <p:nvPr/>
            </p:nvSpPr>
            <p:spPr bwMode="auto">
              <a:xfrm>
                <a:off x="600" y="1908"/>
                <a:ext cx="19" cy="16"/>
              </a:xfrm>
              <a:custGeom>
                <a:avLst/>
                <a:gdLst>
                  <a:gd name="T0" fmla="*/ 6 w 10"/>
                  <a:gd name="T1" fmla="*/ 0 h 8"/>
                  <a:gd name="T2" fmla="*/ 0 w 10"/>
                  <a:gd name="T3" fmla="*/ 5 h 8"/>
                  <a:gd name="T4" fmla="*/ 4 w 10"/>
                  <a:gd name="T5" fmla="*/ 8 h 8"/>
                  <a:gd name="T6" fmla="*/ 10 w 10"/>
                  <a:gd name="T7" fmla="*/ 3 h 8"/>
                  <a:gd name="T8" fmla="*/ 6 w 10"/>
                  <a:gd name="T9" fmla="*/ 0 h 8"/>
                </a:gdLst>
                <a:ahLst/>
                <a:cxnLst>
                  <a:cxn ang="0">
                    <a:pos x="T0" y="T1"/>
                  </a:cxn>
                  <a:cxn ang="0">
                    <a:pos x="T2" y="T3"/>
                  </a:cxn>
                  <a:cxn ang="0">
                    <a:pos x="T4" y="T5"/>
                  </a:cxn>
                  <a:cxn ang="0">
                    <a:pos x="T6" y="T7"/>
                  </a:cxn>
                  <a:cxn ang="0">
                    <a:pos x="T8" y="T9"/>
                  </a:cxn>
                </a:cxnLst>
                <a:rect l="0" t="0" r="r" b="b"/>
                <a:pathLst>
                  <a:path w="10" h="8">
                    <a:moveTo>
                      <a:pt x="6" y="0"/>
                    </a:moveTo>
                    <a:cubicBezTo>
                      <a:pt x="4" y="1"/>
                      <a:pt x="2" y="3"/>
                      <a:pt x="0" y="5"/>
                    </a:cubicBezTo>
                    <a:cubicBezTo>
                      <a:pt x="2" y="6"/>
                      <a:pt x="3" y="7"/>
                      <a:pt x="4" y="8"/>
                    </a:cubicBezTo>
                    <a:cubicBezTo>
                      <a:pt x="6" y="6"/>
                      <a:pt x="8" y="4"/>
                      <a:pt x="10" y="3"/>
                    </a:cubicBezTo>
                    <a:cubicBezTo>
                      <a:pt x="9" y="2"/>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8" name="Freeform 58">
                <a:extLst>
                  <a:ext uri="{FF2B5EF4-FFF2-40B4-BE49-F238E27FC236}">
                    <a16:creationId xmlns:a16="http://schemas.microsoft.com/office/drawing/2014/main" id="{1B00CC16-3D85-4AD1-A167-F3EBBC43F10C}"/>
                  </a:ext>
                </a:extLst>
              </p:cNvPr>
              <p:cNvSpPr>
                <a:spLocks noEditPoints="1"/>
              </p:cNvSpPr>
              <p:nvPr/>
            </p:nvSpPr>
            <p:spPr bwMode="auto">
              <a:xfrm>
                <a:off x="788" y="2052"/>
                <a:ext cx="1966" cy="346"/>
              </a:xfrm>
              <a:custGeom>
                <a:avLst/>
                <a:gdLst>
                  <a:gd name="T0" fmla="*/ 994 w 1026"/>
                  <a:gd name="T1" fmla="*/ 25 h 180"/>
                  <a:gd name="T2" fmla="*/ 544 w 1026"/>
                  <a:gd name="T3" fmla="*/ 172 h 180"/>
                  <a:gd name="T4" fmla="*/ 535 w 1026"/>
                  <a:gd name="T5" fmla="*/ 172 h 180"/>
                  <a:gd name="T6" fmla="*/ 506 w 1026"/>
                  <a:gd name="T7" fmla="*/ 170 h 180"/>
                  <a:gd name="T8" fmla="*/ 490 w 1026"/>
                  <a:gd name="T9" fmla="*/ 177 h 180"/>
                  <a:gd name="T10" fmla="*/ 535 w 1026"/>
                  <a:gd name="T11" fmla="*/ 180 h 180"/>
                  <a:gd name="T12" fmla="*/ 544 w 1026"/>
                  <a:gd name="T13" fmla="*/ 180 h 180"/>
                  <a:gd name="T14" fmla="*/ 1008 w 1026"/>
                  <a:gd name="T15" fmla="*/ 27 h 180"/>
                  <a:gd name="T16" fmla="*/ 994 w 1026"/>
                  <a:gd name="T17" fmla="*/ 25 h 180"/>
                  <a:gd name="T18" fmla="*/ 1019 w 1026"/>
                  <a:gd name="T19" fmla="*/ 12 h 180"/>
                  <a:gd name="T20" fmla="*/ 1002 w 1026"/>
                  <a:gd name="T21" fmla="*/ 21 h 180"/>
                  <a:gd name="T22" fmla="*/ 1016 w 1026"/>
                  <a:gd name="T23" fmla="*/ 23 h 180"/>
                  <a:gd name="T24" fmla="*/ 1026 w 1026"/>
                  <a:gd name="T25" fmla="*/ 17 h 180"/>
                  <a:gd name="T26" fmla="*/ 1019 w 1026"/>
                  <a:gd name="T27" fmla="*/ 12 h 180"/>
                  <a:gd name="T28" fmla="*/ 0 w 1026"/>
                  <a:gd name="T29" fmla="*/ 0 h 180"/>
                  <a:gd name="T30" fmla="*/ 153 w 1026"/>
                  <a:gd name="T31" fmla="*/ 86 h 180"/>
                  <a:gd name="T32" fmla="*/ 473 w 1026"/>
                  <a:gd name="T33" fmla="*/ 176 h 180"/>
                  <a:gd name="T34" fmla="*/ 489 w 1026"/>
                  <a:gd name="T35" fmla="*/ 169 h 180"/>
                  <a:gd name="T36" fmla="*/ 20 w 1026"/>
                  <a:gd name="T37" fmla="*/ 3 h 180"/>
                  <a:gd name="T38" fmla="*/ 0 w 1026"/>
                  <a:gd name="T3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6" h="180">
                    <a:moveTo>
                      <a:pt x="994" y="25"/>
                    </a:moveTo>
                    <a:cubicBezTo>
                      <a:pt x="834" y="109"/>
                      <a:pt x="682" y="172"/>
                      <a:pt x="544" y="172"/>
                    </a:cubicBezTo>
                    <a:cubicBezTo>
                      <a:pt x="541" y="172"/>
                      <a:pt x="538" y="172"/>
                      <a:pt x="535" y="172"/>
                    </a:cubicBezTo>
                    <a:cubicBezTo>
                      <a:pt x="525" y="171"/>
                      <a:pt x="516" y="171"/>
                      <a:pt x="506" y="170"/>
                    </a:cubicBezTo>
                    <a:cubicBezTo>
                      <a:pt x="501" y="173"/>
                      <a:pt x="495" y="175"/>
                      <a:pt x="490" y="177"/>
                    </a:cubicBezTo>
                    <a:cubicBezTo>
                      <a:pt x="505" y="179"/>
                      <a:pt x="520" y="179"/>
                      <a:pt x="535" y="180"/>
                    </a:cubicBezTo>
                    <a:cubicBezTo>
                      <a:pt x="538" y="180"/>
                      <a:pt x="541" y="180"/>
                      <a:pt x="544" y="180"/>
                    </a:cubicBezTo>
                    <a:cubicBezTo>
                      <a:pt x="687" y="180"/>
                      <a:pt x="843" y="114"/>
                      <a:pt x="1008" y="27"/>
                    </a:cubicBezTo>
                    <a:cubicBezTo>
                      <a:pt x="1004" y="26"/>
                      <a:pt x="999" y="26"/>
                      <a:pt x="994" y="25"/>
                    </a:cubicBezTo>
                    <a:moveTo>
                      <a:pt x="1019" y="12"/>
                    </a:moveTo>
                    <a:cubicBezTo>
                      <a:pt x="1013" y="15"/>
                      <a:pt x="1007" y="18"/>
                      <a:pt x="1002" y="21"/>
                    </a:cubicBezTo>
                    <a:cubicBezTo>
                      <a:pt x="1006" y="22"/>
                      <a:pt x="1011" y="22"/>
                      <a:pt x="1016" y="23"/>
                    </a:cubicBezTo>
                    <a:cubicBezTo>
                      <a:pt x="1020" y="21"/>
                      <a:pt x="1023" y="19"/>
                      <a:pt x="1026" y="17"/>
                    </a:cubicBezTo>
                    <a:cubicBezTo>
                      <a:pt x="1024" y="15"/>
                      <a:pt x="1021" y="14"/>
                      <a:pt x="1019" y="12"/>
                    </a:cubicBezTo>
                    <a:moveTo>
                      <a:pt x="0" y="0"/>
                    </a:moveTo>
                    <a:cubicBezTo>
                      <a:pt x="51" y="33"/>
                      <a:pt x="102" y="62"/>
                      <a:pt x="153" y="86"/>
                    </a:cubicBezTo>
                    <a:cubicBezTo>
                      <a:pt x="259" y="136"/>
                      <a:pt x="366" y="166"/>
                      <a:pt x="473" y="176"/>
                    </a:cubicBezTo>
                    <a:cubicBezTo>
                      <a:pt x="478" y="174"/>
                      <a:pt x="483" y="172"/>
                      <a:pt x="489" y="169"/>
                    </a:cubicBezTo>
                    <a:cubicBezTo>
                      <a:pt x="309" y="156"/>
                      <a:pt x="149" y="85"/>
                      <a:pt x="20" y="3"/>
                    </a:cubicBezTo>
                    <a:cubicBezTo>
                      <a:pt x="13" y="2"/>
                      <a:pt x="7"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89" name="Freeform 59">
                <a:extLst>
                  <a:ext uri="{FF2B5EF4-FFF2-40B4-BE49-F238E27FC236}">
                    <a16:creationId xmlns:a16="http://schemas.microsoft.com/office/drawing/2014/main" id="{9E3C5717-3831-4627-BCEE-6463C5DCC15A}"/>
                  </a:ext>
                </a:extLst>
              </p:cNvPr>
              <p:cNvSpPr>
                <a:spLocks/>
              </p:cNvSpPr>
              <p:nvPr/>
            </p:nvSpPr>
            <p:spPr bwMode="auto">
              <a:xfrm>
                <a:off x="2692" y="2093"/>
                <a:ext cx="42" cy="11"/>
              </a:xfrm>
              <a:custGeom>
                <a:avLst/>
                <a:gdLst>
                  <a:gd name="T0" fmla="*/ 8 w 22"/>
                  <a:gd name="T1" fmla="*/ 0 h 6"/>
                  <a:gd name="T2" fmla="*/ 0 w 22"/>
                  <a:gd name="T3" fmla="*/ 4 h 6"/>
                  <a:gd name="T4" fmla="*/ 14 w 22"/>
                  <a:gd name="T5" fmla="*/ 6 h 6"/>
                  <a:gd name="T6" fmla="*/ 22 w 22"/>
                  <a:gd name="T7" fmla="*/ 2 h 6"/>
                  <a:gd name="T8" fmla="*/ 8 w 22"/>
                  <a:gd name="T9" fmla="*/ 0 h 6"/>
                </a:gdLst>
                <a:ahLst/>
                <a:cxnLst>
                  <a:cxn ang="0">
                    <a:pos x="T0" y="T1"/>
                  </a:cxn>
                  <a:cxn ang="0">
                    <a:pos x="T2" y="T3"/>
                  </a:cxn>
                  <a:cxn ang="0">
                    <a:pos x="T4" y="T5"/>
                  </a:cxn>
                  <a:cxn ang="0">
                    <a:pos x="T6" y="T7"/>
                  </a:cxn>
                  <a:cxn ang="0">
                    <a:pos x="T8" y="T9"/>
                  </a:cxn>
                </a:cxnLst>
                <a:rect l="0" t="0" r="r" b="b"/>
                <a:pathLst>
                  <a:path w="22" h="6">
                    <a:moveTo>
                      <a:pt x="8" y="0"/>
                    </a:moveTo>
                    <a:cubicBezTo>
                      <a:pt x="5" y="1"/>
                      <a:pt x="3" y="3"/>
                      <a:pt x="0" y="4"/>
                    </a:cubicBezTo>
                    <a:cubicBezTo>
                      <a:pt x="5" y="5"/>
                      <a:pt x="10" y="5"/>
                      <a:pt x="14" y="6"/>
                    </a:cubicBezTo>
                    <a:cubicBezTo>
                      <a:pt x="17" y="4"/>
                      <a:pt x="19" y="3"/>
                      <a:pt x="22" y="2"/>
                    </a:cubicBezTo>
                    <a:cubicBezTo>
                      <a:pt x="17" y="1"/>
                      <a:pt x="12"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0" name="Freeform 60">
                <a:extLst>
                  <a:ext uri="{FF2B5EF4-FFF2-40B4-BE49-F238E27FC236}">
                    <a16:creationId xmlns:a16="http://schemas.microsoft.com/office/drawing/2014/main" id="{43E043C0-5790-4430-8016-BC2F0BD968F0}"/>
                  </a:ext>
                </a:extLst>
              </p:cNvPr>
              <p:cNvSpPr>
                <a:spLocks noEditPoints="1"/>
              </p:cNvSpPr>
              <p:nvPr/>
            </p:nvSpPr>
            <p:spPr bwMode="auto">
              <a:xfrm>
                <a:off x="594" y="942"/>
                <a:ext cx="2767" cy="955"/>
              </a:xfrm>
              <a:custGeom>
                <a:avLst/>
                <a:gdLst>
                  <a:gd name="T0" fmla="*/ 16 w 1444"/>
                  <a:gd name="T1" fmla="*/ 481 h 497"/>
                  <a:gd name="T2" fmla="*/ 0 w 1444"/>
                  <a:gd name="T3" fmla="*/ 495 h 497"/>
                  <a:gd name="T4" fmla="*/ 2 w 1444"/>
                  <a:gd name="T5" fmla="*/ 497 h 497"/>
                  <a:gd name="T6" fmla="*/ 16 w 1444"/>
                  <a:gd name="T7" fmla="*/ 481 h 497"/>
                  <a:gd name="T8" fmla="*/ 97 w 1444"/>
                  <a:gd name="T9" fmla="*/ 393 h 497"/>
                  <a:gd name="T10" fmla="*/ 74 w 1444"/>
                  <a:gd name="T11" fmla="*/ 412 h 497"/>
                  <a:gd name="T12" fmla="*/ 20 w 1444"/>
                  <a:gd name="T13" fmla="*/ 471 h 497"/>
                  <a:gd name="T14" fmla="*/ 18 w 1444"/>
                  <a:gd name="T15" fmla="*/ 472 h 497"/>
                  <a:gd name="T16" fmla="*/ 46 w 1444"/>
                  <a:gd name="T17" fmla="*/ 447 h 497"/>
                  <a:gd name="T18" fmla="*/ 97 w 1444"/>
                  <a:gd name="T19" fmla="*/ 393 h 497"/>
                  <a:gd name="T20" fmla="*/ 153 w 1444"/>
                  <a:gd name="T21" fmla="*/ 339 h 497"/>
                  <a:gd name="T22" fmla="*/ 132 w 1444"/>
                  <a:gd name="T23" fmla="*/ 352 h 497"/>
                  <a:gd name="T24" fmla="*/ 98 w 1444"/>
                  <a:gd name="T25" fmla="*/ 386 h 497"/>
                  <a:gd name="T26" fmla="*/ 112 w 1444"/>
                  <a:gd name="T27" fmla="*/ 376 h 497"/>
                  <a:gd name="T28" fmla="*/ 122 w 1444"/>
                  <a:gd name="T29" fmla="*/ 368 h 497"/>
                  <a:gd name="T30" fmla="*/ 153 w 1444"/>
                  <a:gd name="T31" fmla="*/ 339 h 497"/>
                  <a:gd name="T32" fmla="*/ 188 w 1444"/>
                  <a:gd name="T33" fmla="*/ 306 h 497"/>
                  <a:gd name="T34" fmla="*/ 171 w 1444"/>
                  <a:gd name="T35" fmla="*/ 316 h 497"/>
                  <a:gd name="T36" fmla="*/ 153 w 1444"/>
                  <a:gd name="T37" fmla="*/ 333 h 497"/>
                  <a:gd name="T38" fmla="*/ 173 w 1444"/>
                  <a:gd name="T39" fmla="*/ 320 h 497"/>
                  <a:gd name="T40" fmla="*/ 188 w 1444"/>
                  <a:gd name="T41" fmla="*/ 306 h 497"/>
                  <a:gd name="T42" fmla="*/ 201 w 1444"/>
                  <a:gd name="T43" fmla="*/ 290 h 497"/>
                  <a:gd name="T44" fmla="*/ 196 w 1444"/>
                  <a:gd name="T45" fmla="*/ 293 h 497"/>
                  <a:gd name="T46" fmla="*/ 188 w 1444"/>
                  <a:gd name="T47" fmla="*/ 300 h 497"/>
                  <a:gd name="T48" fmla="*/ 204 w 1444"/>
                  <a:gd name="T49" fmla="*/ 291 h 497"/>
                  <a:gd name="T50" fmla="*/ 201 w 1444"/>
                  <a:gd name="T51" fmla="*/ 290 h 497"/>
                  <a:gd name="T52" fmla="*/ 211 w 1444"/>
                  <a:gd name="T53" fmla="*/ 285 h 497"/>
                  <a:gd name="T54" fmla="*/ 208 w 1444"/>
                  <a:gd name="T55" fmla="*/ 287 h 497"/>
                  <a:gd name="T56" fmla="*/ 209 w 1444"/>
                  <a:gd name="T57" fmla="*/ 287 h 497"/>
                  <a:gd name="T58" fmla="*/ 211 w 1444"/>
                  <a:gd name="T59" fmla="*/ 285 h 497"/>
                  <a:gd name="T60" fmla="*/ 213 w 1444"/>
                  <a:gd name="T61" fmla="*/ 278 h 497"/>
                  <a:gd name="T62" fmla="*/ 213 w 1444"/>
                  <a:gd name="T63" fmla="*/ 278 h 497"/>
                  <a:gd name="T64" fmla="*/ 212 w 1444"/>
                  <a:gd name="T65" fmla="*/ 279 h 497"/>
                  <a:gd name="T66" fmla="*/ 213 w 1444"/>
                  <a:gd name="T67" fmla="*/ 279 h 497"/>
                  <a:gd name="T68" fmla="*/ 215 w 1444"/>
                  <a:gd name="T69" fmla="*/ 278 h 497"/>
                  <a:gd name="T70" fmla="*/ 213 w 1444"/>
                  <a:gd name="T71" fmla="*/ 278 h 497"/>
                  <a:gd name="T72" fmla="*/ 224 w 1444"/>
                  <a:gd name="T73" fmla="*/ 273 h 497"/>
                  <a:gd name="T74" fmla="*/ 224 w 1444"/>
                  <a:gd name="T75" fmla="*/ 274 h 497"/>
                  <a:gd name="T76" fmla="*/ 224 w 1444"/>
                  <a:gd name="T77" fmla="*/ 274 h 497"/>
                  <a:gd name="T78" fmla="*/ 224 w 1444"/>
                  <a:gd name="T79" fmla="*/ 273 h 497"/>
                  <a:gd name="T80" fmla="*/ 427 w 1444"/>
                  <a:gd name="T81" fmla="*/ 121 h 497"/>
                  <a:gd name="T82" fmla="*/ 372 w 1444"/>
                  <a:gd name="T83" fmla="*/ 156 h 497"/>
                  <a:gd name="T84" fmla="*/ 239 w 1444"/>
                  <a:gd name="T85" fmla="*/ 256 h 497"/>
                  <a:gd name="T86" fmla="*/ 248 w 1444"/>
                  <a:gd name="T87" fmla="*/ 254 h 497"/>
                  <a:gd name="T88" fmla="*/ 432 w 1444"/>
                  <a:gd name="T89" fmla="*/ 124 h 497"/>
                  <a:gd name="T90" fmla="*/ 427 w 1444"/>
                  <a:gd name="T91" fmla="*/ 121 h 497"/>
                  <a:gd name="T92" fmla="*/ 1242 w 1444"/>
                  <a:gd name="T93" fmla="*/ 106 h 497"/>
                  <a:gd name="T94" fmla="*/ 1237 w 1444"/>
                  <a:gd name="T95" fmla="*/ 108 h 497"/>
                  <a:gd name="T96" fmla="*/ 1440 w 1444"/>
                  <a:gd name="T97" fmla="*/ 258 h 497"/>
                  <a:gd name="T98" fmla="*/ 1444 w 1444"/>
                  <a:gd name="T99" fmla="*/ 256 h 497"/>
                  <a:gd name="T100" fmla="*/ 1242 w 1444"/>
                  <a:gd name="T101" fmla="*/ 106 h 497"/>
                  <a:gd name="T102" fmla="*/ 841 w 1444"/>
                  <a:gd name="T103" fmla="*/ 0 h 497"/>
                  <a:gd name="T104" fmla="*/ 800 w 1444"/>
                  <a:gd name="T105" fmla="*/ 1 h 497"/>
                  <a:gd name="T106" fmla="*/ 431 w 1444"/>
                  <a:gd name="T107" fmla="*/ 119 h 497"/>
                  <a:gd name="T108" fmla="*/ 436 w 1444"/>
                  <a:gd name="T109" fmla="*/ 122 h 497"/>
                  <a:gd name="T110" fmla="*/ 800 w 1444"/>
                  <a:gd name="T111" fmla="*/ 5 h 497"/>
                  <a:gd name="T112" fmla="*/ 840 w 1444"/>
                  <a:gd name="T113" fmla="*/ 4 h 497"/>
                  <a:gd name="T114" fmla="*/ 1229 w 1444"/>
                  <a:gd name="T115" fmla="*/ 103 h 497"/>
                  <a:gd name="T116" fmla="*/ 1233 w 1444"/>
                  <a:gd name="T117" fmla="*/ 101 h 497"/>
                  <a:gd name="T118" fmla="*/ 841 w 1444"/>
                  <a:gd name="T119"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4" h="497">
                    <a:moveTo>
                      <a:pt x="16" y="481"/>
                    </a:moveTo>
                    <a:cubicBezTo>
                      <a:pt x="11" y="486"/>
                      <a:pt x="5" y="491"/>
                      <a:pt x="0" y="495"/>
                    </a:cubicBezTo>
                    <a:cubicBezTo>
                      <a:pt x="1" y="496"/>
                      <a:pt x="1" y="496"/>
                      <a:pt x="2" y="497"/>
                    </a:cubicBezTo>
                    <a:cubicBezTo>
                      <a:pt x="7" y="492"/>
                      <a:pt x="11" y="486"/>
                      <a:pt x="16" y="481"/>
                    </a:cubicBezTo>
                    <a:moveTo>
                      <a:pt x="97" y="393"/>
                    </a:moveTo>
                    <a:cubicBezTo>
                      <a:pt x="89" y="399"/>
                      <a:pt x="82" y="406"/>
                      <a:pt x="74" y="412"/>
                    </a:cubicBezTo>
                    <a:cubicBezTo>
                      <a:pt x="56" y="431"/>
                      <a:pt x="38" y="450"/>
                      <a:pt x="20" y="471"/>
                    </a:cubicBezTo>
                    <a:cubicBezTo>
                      <a:pt x="19" y="471"/>
                      <a:pt x="19" y="472"/>
                      <a:pt x="18" y="472"/>
                    </a:cubicBezTo>
                    <a:cubicBezTo>
                      <a:pt x="27" y="464"/>
                      <a:pt x="37" y="456"/>
                      <a:pt x="46" y="447"/>
                    </a:cubicBezTo>
                    <a:cubicBezTo>
                      <a:pt x="63" y="429"/>
                      <a:pt x="80" y="411"/>
                      <a:pt x="97" y="393"/>
                    </a:cubicBezTo>
                    <a:moveTo>
                      <a:pt x="153" y="339"/>
                    </a:moveTo>
                    <a:cubicBezTo>
                      <a:pt x="146" y="343"/>
                      <a:pt x="139" y="348"/>
                      <a:pt x="132" y="352"/>
                    </a:cubicBezTo>
                    <a:cubicBezTo>
                      <a:pt x="121" y="363"/>
                      <a:pt x="110" y="375"/>
                      <a:pt x="98" y="386"/>
                    </a:cubicBezTo>
                    <a:cubicBezTo>
                      <a:pt x="103" y="383"/>
                      <a:pt x="107" y="379"/>
                      <a:pt x="112" y="376"/>
                    </a:cubicBezTo>
                    <a:cubicBezTo>
                      <a:pt x="115" y="373"/>
                      <a:pt x="119" y="371"/>
                      <a:pt x="122" y="368"/>
                    </a:cubicBezTo>
                    <a:cubicBezTo>
                      <a:pt x="132" y="358"/>
                      <a:pt x="142" y="348"/>
                      <a:pt x="153" y="339"/>
                    </a:cubicBezTo>
                    <a:moveTo>
                      <a:pt x="188" y="306"/>
                    </a:moveTo>
                    <a:cubicBezTo>
                      <a:pt x="183" y="309"/>
                      <a:pt x="177" y="312"/>
                      <a:pt x="171" y="316"/>
                    </a:cubicBezTo>
                    <a:cubicBezTo>
                      <a:pt x="165" y="321"/>
                      <a:pt x="159" y="327"/>
                      <a:pt x="153" y="333"/>
                    </a:cubicBezTo>
                    <a:cubicBezTo>
                      <a:pt x="160" y="328"/>
                      <a:pt x="166" y="324"/>
                      <a:pt x="173" y="320"/>
                    </a:cubicBezTo>
                    <a:cubicBezTo>
                      <a:pt x="178" y="315"/>
                      <a:pt x="183" y="310"/>
                      <a:pt x="188" y="306"/>
                    </a:cubicBezTo>
                    <a:moveTo>
                      <a:pt x="201" y="290"/>
                    </a:moveTo>
                    <a:cubicBezTo>
                      <a:pt x="200" y="291"/>
                      <a:pt x="198" y="292"/>
                      <a:pt x="196" y="293"/>
                    </a:cubicBezTo>
                    <a:cubicBezTo>
                      <a:pt x="194" y="295"/>
                      <a:pt x="191" y="298"/>
                      <a:pt x="188" y="300"/>
                    </a:cubicBezTo>
                    <a:cubicBezTo>
                      <a:pt x="194" y="297"/>
                      <a:pt x="199" y="294"/>
                      <a:pt x="204" y="291"/>
                    </a:cubicBezTo>
                    <a:cubicBezTo>
                      <a:pt x="203" y="291"/>
                      <a:pt x="202" y="290"/>
                      <a:pt x="201" y="290"/>
                    </a:cubicBezTo>
                    <a:moveTo>
                      <a:pt x="211" y="285"/>
                    </a:moveTo>
                    <a:cubicBezTo>
                      <a:pt x="210" y="286"/>
                      <a:pt x="209" y="286"/>
                      <a:pt x="208" y="287"/>
                    </a:cubicBezTo>
                    <a:cubicBezTo>
                      <a:pt x="209" y="287"/>
                      <a:pt x="209" y="287"/>
                      <a:pt x="209" y="287"/>
                    </a:cubicBezTo>
                    <a:cubicBezTo>
                      <a:pt x="210" y="286"/>
                      <a:pt x="211" y="286"/>
                      <a:pt x="211" y="285"/>
                    </a:cubicBezTo>
                    <a:moveTo>
                      <a:pt x="213" y="278"/>
                    </a:moveTo>
                    <a:cubicBezTo>
                      <a:pt x="213" y="278"/>
                      <a:pt x="213" y="278"/>
                      <a:pt x="213" y="278"/>
                    </a:cubicBezTo>
                    <a:cubicBezTo>
                      <a:pt x="213" y="278"/>
                      <a:pt x="212" y="279"/>
                      <a:pt x="212" y="279"/>
                    </a:cubicBezTo>
                    <a:cubicBezTo>
                      <a:pt x="212" y="279"/>
                      <a:pt x="213" y="279"/>
                      <a:pt x="213" y="279"/>
                    </a:cubicBezTo>
                    <a:cubicBezTo>
                      <a:pt x="213" y="279"/>
                      <a:pt x="214" y="278"/>
                      <a:pt x="215" y="278"/>
                    </a:cubicBezTo>
                    <a:cubicBezTo>
                      <a:pt x="214" y="278"/>
                      <a:pt x="214" y="278"/>
                      <a:pt x="213" y="278"/>
                    </a:cubicBezTo>
                    <a:moveTo>
                      <a:pt x="224" y="273"/>
                    </a:moveTo>
                    <a:cubicBezTo>
                      <a:pt x="224" y="273"/>
                      <a:pt x="224" y="273"/>
                      <a:pt x="224" y="274"/>
                    </a:cubicBezTo>
                    <a:cubicBezTo>
                      <a:pt x="224" y="274"/>
                      <a:pt x="224" y="274"/>
                      <a:pt x="224" y="274"/>
                    </a:cubicBezTo>
                    <a:cubicBezTo>
                      <a:pt x="224" y="273"/>
                      <a:pt x="224" y="273"/>
                      <a:pt x="224" y="273"/>
                    </a:cubicBezTo>
                    <a:moveTo>
                      <a:pt x="427" y="121"/>
                    </a:moveTo>
                    <a:cubicBezTo>
                      <a:pt x="409" y="132"/>
                      <a:pt x="391" y="144"/>
                      <a:pt x="372" y="156"/>
                    </a:cubicBezTo>
                    <a:cubicBezTo>
                      <a:pt x="328" y="185"/>
                      <a:pt x="283" y="219"/>
                      <a:pt x="239" y="256"/>
                    </a:cubicBezTo>
                    <a:cubicBezTo>
                      <a:pt x="242" y="255"/>
                      <a:pt x="245" y="255"/>
                      <a:pt x="248" y="254"/>
                    </a:cubicBezTo>
                    <a:cubicBezTo>
                      <a:pt x="305" y="206"/>
                      <a:pt x="367" y="162"/>
                      <a:pt x="432" y="124"/>
                    </a:cubicBezTo>
                    <a:cubicBezTo>
                      <a:pt x="430" y="123"/>
                      <a:pt x="429" y="122"/>
                      <a:pt x="427" y="121"/>
                    </a:cubicBezTo>
                    <a:moveTo>
                      <a:pt x="1242" y="106"/>
                    </a:moveTo>
                    <a:cubicBezTo>
                      <a:pt x="1240" y="107"/>
                      <a:pt x="1239" y="107"/>
                      <a:pt x="1237" y="108"/>
                    </a:cubicBezTo>
                    <a:cubicBezTo>
                      <a:pt x="1312" y="150"/>
                      <a:pt x="1378" y="202"/>
                      <a:pt x="1440" y="258"/>
                    </a:cubicBezTo>
                    <a:cubicBezTo>
                      <a:pt x="1442" y="257"/>
                      <a:pt x="1443" y="257"/>
                      <a:pt x="1444" y="256"/>
                    </a:cubicBezTo>
                    <a:cubicBezTo>
                      <a:pt x="1383" y="200"/>
                      <a:pt x="1316" y="148"/>
                      <a:pt x="1242" y="106"/>
                    </a:cubicBezTo>
                    <a:moveTo>
                      <a:pt x="841" y="0"/>
                    </a:moveTo>
                    <a:cubicBezTo>
                      <a:pt x="827" y="0"/>
                      <a:pt x="813" y="0"/>
                      <a:pt x="800" y="1"/>
                    </a:cubicBezTo>
                    <a:cubicBezTo>
                      <a:pt x="681" y="6"/>
                      <a:pt x="557" y="46"/>
                      <a:pt x="431" y="119"/>
                    </a:cubicBezTo>
                    <a:cubicBezTo>
                      <a:pt x="433" y="120"/>
                      <a:pt x="434" y="121"/>
                      <a:pt x="436" y="122"/>
                    </a:cubicBezTo>
                    <a:cubicBezTo>
                      <a:pt x="549" y="56"/>
                      <a:pt x="672" y="10"/>
                      <a:pt x="800" y="5"/>
                    </a:cubicBezTo>
                    <a:cubicBezTo>
                      <a:pt x="813" y="4"/>
                      <a:pt x="827" y="4"/>
                      <a:pt x="840" y="4"/>
                    </a:cubicBezTo>
                    <a:cubicBezTo>
                      <a:pt x="992" y="4"/>
                      <a:pt x="1119" y="43"/>
                      <a:pt x="1229" y="103"/>
                    </a:cubicBezTo>
                    <a:cubicBezTo>
                      <a:pt x="1230" y="102"/>
                      <a:pt x="1232" y="102"/>
                      <a:pt x="1233" y="101"/>
                    </a:cubicBezTo>
                    <a:cubicBezTo>
                      <a:pt x="1122" y="39"/>
                      <a:pt x="994" y="0"/>
                      <a:pt x="8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391" name="Freeform 61">
                <a:extLst>
                  <a:ext uri="{FF2B5EF4-FFF2-40B4-BE49-F238E27FC236}">
                    <a16:creationId xmlns:a16="http://schemas.microsoft.com/office/drawing/2014/main" id="{D92BD6C1-EC17-4096-B978-F269BBF7FCB5}"/>
                  </a:ext>
                </a:extLst>
              </p:cNvPr>
              <p:cNvSpPr>
                <a:spLocks/>
              </p:cNvSpPr>
              <p:nvPr/>
            </p:nvSpPr>
            <p:spPr bwMode="auto">
              <a:xfrm>
                <a:off x="979" y="1494"/>
                <a:ext cx="16" cy="7"/>
              </a:xfrm>
              <a:custGeom>
                <a:avLst/>
                <a:gdLst>
                  <a:gd name="T0" fmla="*/ 7 w 8"/>
                  <a:gd name="T1" fmla="*/ 0 h 4"/>
                  <a:gd name="T2" fmla="*/ 0 w 8"/>
                  <a:gd name="T3" fmla="*/ 3 h 4"/>
                  <a:gd name="T4" fmla="*/ 3 w 8"/>
                  <a:gd name="T5" fmla="*/ 4 h 4"/>
                  <a:gd name="T6" fmla="*/ 5 w 8"/>
                  <a:gd name="T7" fmla="*/ 3 h 4"/>
                  <a:gd name="T8" fmla="*/ 8 w 8"/>
                  <a:gd name="T9" fmla="*/ 0 h 4"/>
                  <a:gd name="T10" fmla="*/ 7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7" y="0"/>
                    </a:moveTo>
                    <a:cubicBezTo>
                      <a:pt x="5" y="1"/>
                      <a:pt x="2" y="2"/>
                      <a:pt x="0" y="3"/>
                    </a:cubicBezTo>
                    <a:cubicBezTo>
                      <a:pt x="1" y="3"/>
                      <a:pt x="2" y="4"/>
                      <a:pt x="3" y="4"/>
                    </a:cubicBezTo>
                    <a:cubicBezTo>
                      <a:pt x="4" y="4"/>
                      <a:pt x="4" y="3"/>
                      <a:pt x="5" y="3"/>
                    </a:cubicBezTo>
                    <a:cubicBezTo>
                      <a:pt x="6" y="2"/>
                      <a:pt x="7" y="1"/>
                      <a:pt x="8" y="0"/>
                    </a:cubicBezTo>
                    <a:cubicBezTo>
                      <a:pt x="8" y="0"/>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2" name="Freeform 62">
                <a:extLst>
                  <a:ext uri="{FF2B5EF4-FFF2-40B4-BE49-F238E27FC236}">
                    <a16:creationId xmlns:a16="http://schemas.microsoft.com/office/drawing/2014/main" id="{59D0CDDD-7BD9-4FD6-A742-DBB127B6E92A}"/>
                  </a:ext>
                </a:extLst>
              </p:cNvPr>
              <p:cNvSpPr>
                <a:spLocks/>
              </p:cNvSpPr>
              <p:nvPr/>
            </p:nvSpPr>
            <p:spPr bwMode="auto">
              <a:xfrm>
                <a:off x="998" y="1478"/>
                <a:ext cx="4" cy="2"/>
              </a:xfrm>
              <a:custGeom>
                <a:avLst/>
                <a:gdLst>
                  <a:gd name="T0" fmla="*/ 1 w 2"/>
                  <a:gd name="T1" fmla="*/ 0 h 1"/>
                  <a:gd name="T2" fmla="*/ 0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1"/>
                    </a:cubicBezTo>
                    <a:cubicBezTo>
                      <a:pt x="1" y="0"/>
                      <a:pt x="1"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3" name="Freeform 63">
                <a:extLst>
                  <a:ext uri="{FF2B5EF4-FFF2-40B4-BE49-F238E27FC236}">
                    <a16:creationId xmlns:a16="http://schemas.microsoft.com/office/drawing/2014/main" id="{45E6286A-9CE6-416D-BDEB-C71990321F2C}"/>
                  </a:ext>
                </a:extLst>
              </p:cNvPr>
              <p:cNvSpPr>
                <a:spLocks/>
              </p:cNvSpPr>
              <p:nvPr/>
            </p:nvSpPr>
            <p:spPr bwMode="auto">
              <a:xfrm>
                <a:off x="1002" y="1469"/>
                <a:ext cx="21" cy="7"/>
              </a:xfrm>
              <a:custGeom>
                <a:avLst/>
                <a:gdLst>
                  <a:gd name="T0" fmla="*/ 11 w 11"/>
                  <a:gd name="T1" fmla="*/ 0 h 4"/>
                  <a:gd name="T2" fmla="*/ 0 w 11"/>
                  <a:gd name="T3" fmla="*/ 4 h 4"/>
                  <a:gd name="T4" fmla="*/ 2 w 11"/>
                  <a:gd name="T5" fmla="*/ 4 h 4"/>
                  <a:gd name="T6" fmla="*/ 11 w 11"/>
                  <a:gd name="T7" fmla="*/ 0 h 4"/>
                  <a:gd name="T8" fmla="*/ 11 w 11"/>
                  <a:gd name="T9" fmla="*/ 0 h 4"/>
                </a:gdLst>
                <a:ahLst/>
                <a:cxnLst>
                  <a:cxn ang="0">
                    <a:pos x="T0" y="T1"/>
                  </a:cxn>
                  <a:cxn ang="0">
                    <a:pos x="T2" y="T3"/>
                  </a:cxn>
                  <a:cxn ang="0">
                    <a:pos x="T4" y="T5"/>
                  </a:cxn>
                  <a:cxn ang="0">
                    <a:pos x="T6" y="T7"/>
                  </a:cxn>
                  <a:cxn ang="0">
                    <a:pos x="T8" y="T9"/>
                  </a:cxn>
                </a:cxnLst>
                <a:rect l="0" t="0" r="r" b="b"/>
                <a:pathLst>
                  <a:path w="11" h="4">
                    <a:moveTo>
                      <a:pt x="11" y="0"/>
                    </a:moveTo>
                    <a:cubicBezTo>
                      <a:pt x="7" y="1"/>
                      <a:pt x="4" y="2"/>
                      <a:pt x="0" y="4"/>
                    </a:cubicBezTo>
                    <a:cubicBezTo>
                      <a:pt x="1" y="4"/>
                      <a:pt x="1" y="4"/>
                      <a:pt x="2" y="4"/>
                    </a:cubicBezTo>
                    <a:cubicBezTo>
                      <a:pt x="5" y="2"/>
                      <a:pt x="8" y="1"/>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4" name="Freeform 64">
                <a:extLst>
                  <a:ext uri="{FF2B5EF4-FFF2-40B4-BE49-F238E27FC236}">
                    <a16:creationId xmlns:a16="http://schemas.microsoft.com/office/drawing/2014/main" id="{6BBEAAA7-1680-461C-BF47-F601FDD67796}"/>
                  </a:ext>
                </a:extLst>
              </p:cNvPr>
              <p:cNvSpPr>
                <a:spLocks/>
              </p:cNvSpPr>
              <p:nvPr/>
            </p:nvSpPr>
            <p:spPr bwMode="auto">
              <a:xfrm>
                <a:off x="1050" y="1430"/>
                <a:ext cx="19" cy="6"/>
              </a:xfrm>
              <a:custGeom>
                <a:avLst/>
                <a:gdLst>
                  <a:gd name="T0" fmla="*/ 10 w 10"/>
                  <a:gd name="T1" fmla="*/ 0 h 3"/>
                  <a:gd name="T2" fmla="*/ 1 w 10"/>
                  <a:gd name="T3" fmla="*/ 2 h 3"/>
                  <a:gd name="T4" fmla="*/ 0 w 10"/>
                  <a:gd name="T5" fmla="*/ 3 h 3"/>
                  <a:gd name="T6" fmla="*/ 10 w 10"/>
                  <a:gd name="T7" fmla="*/ 0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cubicBezTo>
                      <a:pt x="7" y="1"/>
                      <a:pt x="4" y="1"/>
                      <a:pt x="1" y="2"/>
                    </a:cubicBezTo>
                    <a:cubicBezTo>
                      <a:pt x="0" y="2"/>
                      <a:pt x="0" y="3"/>
                      <a:pt x="0" y="3"/>
                    </a:cubicBezTo>
                    <a:cubicBezTo>
                      <a:pt x="3" y="2"/>
                      <a:pt x="6" y="1"/>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5" name="Freeform 65">
                <a:extLst>
                  <a:ext uri="{FF2B5EF4-FFF2-40B4-BE49-F238E27FC236}">
                    <a16:creationId xmlns:a16="http://schemas.microsoft.com/office/drawing/2014/main" id="{1EC810EA-891E-476A-AD4B-F41473B56D1F}"/>
                  </a:ext>
                </a:extLst>
              </p:cNvPr>
              <p:cNvSpPr>
                <a:spLocks/>
              </p:cNvSpPr>
              <p:nvPr/>
            </p:nvSpPr>
            <p:spPr bwMode="auto">
              <a:xfrm>
                <a:off x="1040" y="1430"/>
                <a:ext cx="29" cy="12"/>
              </a:xfrm>
              <a:custGeom>
                <a:avLst/>
                <a:gdLst>
                  <a:gd name="T0" fmla="*/ 15 w 15"/>
                  <a:gd name="T1" fmla="*/ 0 h 6"/>
                  <a:gd name="T2" fmla="*/ 5 w 15"/>
                  <a:gd name="T3" fmla="*/ 3 h 6"/>
                  <a:gd name="T4" fmla="*/ 0 w 15"/>
                  <a:gd name="T5" fmla="*/ 6 h 6"/>
                  <a:gd name="T6" fmla="*/ 12 w 15"/>
                  <a:gd name="T7" fmla="*/ 2 h 6"/>
                  <a:gd name="T8" fmla="*/ 15 w 15"/>
                  <a:gd name="T9" fmla="*/ 0 h 6"/>
                </a:gdLst>
                <a:ahLst/>
                <a:cxnLst>
                  <a:cxn ang="0">
                    <a:pos x="T0" y="T1"/>
                  </a:cxn>
                  <a:cxn ang="0">
                    <a:pos x="T2" y="T3"/>
                  </a:cxn>
                  <a:cxn ang="0">
                    <a:pos x="T4" y="T5"/>
                  </a:cxn>
                  <a:cxn ang="0">
                    <a:pos x="T6" y="T7"/>
                  </a:cxn>
                  <a:cxn ang="0">
                    <a:pos x="T8" y="T9"/>
                  </a:cxn>
                </a:cxnLst>
                <a:rect l="0" t="0" r="r" b="b"/>
                <a:pathLst>
                  <a:path w="15" h="6">
                    <a:moveTo>
                      <a:pt x="15" y="0"/>
                    </a:moveTo>
                    <a:cubicBezTo>
                      <a:pt x="11" y="1"/>
                      <a:pt x="8" y="2"/>
                      <a:pt x="5" y="3"/>
                    </a:cubicBezTo>
                    <a:cubicBezTo>
                      <a:pt x="3" y="4"/>
                      <a:pt x="2" y="5"/>
                      <a:pt x="0" y="6"/>
                    </a:cubicBezTo>
                    <a:cubicBezTo>
                      <a:pt x="4" y="5"/>
                      <a:pt x="8" y="4"/>
                      <a:pt x="12" y="2"/>
                    </a:cubicBezTo>
                    <a:cubicBezTo>
                      <a:pt x="13" y="2"/>
                      <a:pt x="14" y="1"/>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6" name="Freeform 66">
                <a:extLst>
                  <a:ext uri="{FF2B5EF4-FFF2-40B4-BE49-F238E27FC236}">
                    <a16:creationId xmlns:a16="http://schemas.microsoft.com/office/drawing/2014/main" id="{2F7991F3-BAAC-4F9D-9C48-58FBD8CDD4A9}"/>
                  </a:ext>
                </a:extLst>
              </p:cNvPr>
              <p:cNvSpPr>
                <a:spLocks/>
              </p:cNvSpPr>
              <p:nvPr/>
            </p:nvSpPr>
            <p:spPr bwMode="auto">
              <a:xfrm>
                <a:off x="1025" y="1434"/>
                <a:ext cx="38" cy="23"/>
              </a:xfrm>
              <a:custGeom>
                <a:avLst/>
                <a:gdLst>
                  <a:gd name="T0" fmla="*/ 20 w 20"/>
                  <a:gd name="T1" fmla="*/ 0 h 12"/>
                  <a:gd name="T2" fmla="*/ 8 w 20"/>
                  <a:gd name="T3" fmla="*/ 4 h 12"/>
                  <a:gd name="T4" fmla="*/ 0 w 20"/>
                  <a:gd name="T5" fmla="*/ 12 h 12"/>
                  <a:gd name="T6" fmla="*/ 13 w 20"/>
                  <a:gd name="T7" fmla="*/ 6 h 12"/>
                  <a:gd name="T8" fmla="*/ 20 w 20"/>
                  <a:gd name="T9" fmla="*/ 0 h 12"/>
                </a:gdLst>
                <a:ahLst/>
                <a:cxnLst>
                  <a:cxn ang="0">
                    <a:pos x="T0" y="T1"/>
                  </a:cxn>
                  <a:cxn ang="0">
                    <a:pos x="T2" y="T3"/>
                  </a:cxn>
                  <a:cxn ang="0">
                    <a:pos x="T4" y="T5"/>
                  </a:cxn>
                  <a:cxn ang="0">
                    <a:pos x="T6" y="T7"/>
                  </a:cxn>
                  <a:cxn ang="0">
                    <a:pos x="T8" y="T9"/>
                  </a:cxn>
                </a:cxnLst>
                <a:rect l="0" t="0" r="r" b="b"/>
                <a:pathLst>
                  <a:path w="20" h="12">
                    <a:moveTo>
                      <a:pt x="20" y="0"/>
                    </a:moveTo>
                    <a:cubicBezTo>
                      <a:pt x="16" y="2"/>
                      <a:pt x="12" y="3"/>
                      <a:pt x="8" y="4"/>
                    </a:cubicBezTo>
                    <a:cubicBezTo>
                      <a:pt x="6" y="7"/>
                      <a:pt x="3" y="9"/>
                      <a:pt x="0" y="12"/>
                    </a:cubicBezTo>
                    <a:cubicBezTo>
                      <a:pt x="4" y="10"/>
                      <a:pt x="9" y="8"/>
                      <a:pt x="13" y="6"/>
                    </a:cubicBezTo>
                    <a:cubicBezTo>
                      <a:pt x="15" y="4"/>
                      <a:pt x="18" y="2"/>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7" name="Freeform 67">
                <a:extLst>
                  <a:ext uri="{FF2B5EF4-FFF2-40B4-BE49-F238E27FC236}">
                    <a16:creationId xmlns:a16="http://schemas.microsoft.com/office/drawing/2014/main" id="{3C6B06F6-6DDC-42C6-977B-D11CBC851009}"/>
                  </a:ext>
                </a:extLst>
              </p:cNvPr>
              <p:cNvSpPr>
                <a:spLocks/>
              </p:cNvSpPr>
              <p:nvPr/>
            </p:nvSpPr>
            <p:spPr bwMode="auto">
              <a:xfrm>
                <a:off x="1002" y="1446"/>
                <a:ext cx="48" cy="30"/>
              </a:xfrm>
              <a:custGeom>
                <a:avLst/>
                <a:gdLst>
                  <a:gd name="T0" fmla="*/ 25 w 25"/>
                  <a:gd name="T1" fmla="*/ 0 h 16"/>
                  <a:gd name="T2" fmla="*/ 12 w 25"/>
                  <a:gd name="T3" fmla="*/ 6 h 16"/>
                  <a:gd name="T4" fmla="*/ 0 w 25"/>
                  <a:gd name="T5" fmla="*/ 16 h 16"/>
                  <a:gd name="T6" fmla="*/ 0 w 25"/>
                  <a:gd name="T7" fmla="*/ 16 h 16"/>
                  <a:gd name="T8" fmla="*/ 11 w 25"/>
                  <a:gd name="T9" fmla="*/ 12 h 16"/>
                  <a:gd name="T10" fmla="*/ 11 w 25"/>
                  <a:gd name="T11" fmla="*/ 11 h 16"/>
                  <a:gd name="T12" fmla="*/ 13 w 25"/>
                  <a:gd name="T13" fmla="*/ 11 h 16"/>
                  <a:gd name="T14" fmla="*/ 25 w 25"/>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25" y="0"/>
                    </a:moveTo>
                    <a:cubicBezTo>
                      <a:pt x="21" y="2"/>
                      <a:pt x="16" y="4"/>
                      <a:pt x="12" y="6"/>
                    </a:cubicBezTo>
                    <a:cubicBezTo>
                      <a:pt x="8" y="9"/>
                      <a:pt x="4" y="13"/>
                      <a:pt x="0" y="16"/>
                    </a:cubicBezTo>
                    <a:cubicBezTo>
                      <a:pt x="0" y="16"/>
                      <a:pt x="0" y="16"/>
                      <a:pt x="0" y="16"/>
                    </a:cubicBezTo>
                    <a:cubicBezTo>
                      <a:pt x="4" y="14"/>
                      <a:pt x="7" y="13"/>
                      <a:pt x="11" y="12"/>
                    </a:cubicBezTo>
                    <a:cubicBezTo>
                      <a:pt x="11" y="11"/>
                      <a:pt x="11" y="11"/>
                      <a:pt x="11" y="11"/>
                    </a:cubicBezTo>
                    <a:cubicBezTo>
                      <a:pt x="12" y="11"/>
                      <a:pt x="12" y="11"/>
                      <a:pt x="13" y="11"/>
                    </a:cubicBezTo>
                    <a:cubicBezTo>
                      <a:pt x="17" y="7"/>
                      <a:pt x="21" y="4"/>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8" name="Freeform 68">
                <a:extLst>
                  <a:ext uri="{FF2B5EF4-FFF2-40B4-BE49-F238E27FC236}">
                    <a16:creationId xmlns:a16="http://schemas.microsoft.com/office/drawing/2014/main" id="{612ADE58-9691-4D7E-9B2F-FACA498224F8}"/>
                  </a:ext>
                </a:extLst>
              </p:cNvPr>
              <p:cNvSpPr>
                <a:spLocks/>
              </p:cNvSpPr>
              <p:nvPr/>
            </p:nvSpPr>
            <p:spPr bwMode="auto">
              <a:xfrm>
                <a:off x="970" y="1467"/>
                <a:ext cx="57" cy="38"/>
              </a:xfrm>
              <a:custGeom>
                <a:avLst/>
                <a:gdLst>
                  <a:gd name="T0" fmla="*/ 30 w 30"/>
                  <a:gd name="T1" fmla="*/ 0 h 20"/>
                  <a:gd name="T2" fmla="*/ 28 w 30"/>
                  <a:gd name="T3" fmla="*/ 0 h 20"/>
                  <a:gd name="T4" fmla="*/ 28 w 30"/>
                  <a:gd name="T5" fmla="*/ 1 h 20"/>
                  <a:gd name="T6" fmla="*/ 19 w 30"/>
                  <a:gd name="T7" fmla="*/ 5 h 20"/>
                  <a:gd name="T8" fmla="*/ 17 w 30"/>
                  <a:gd name="T9" fmla="*/ 6 h 20"/>
                  <a:gd name="T10" fmla="*/ 15 w 30"/>
                  <a:gd name="T11" fmla="*/ 7 h 20"/>
                  <a:gd name="T12" fmla="*/ 0 w 30"/>
                  <a:gd name="T13" fmla="*/ 20 h 20"/>
                  <a:gd name="T14" fmla="*/ 5 w 30"/>
                  <a:gd name="T15" fmla="*/ 17 h 20"/>
                  <a:gd name="T16" fmla="*/ 12 w 30"/>
                  <a:gd name="T17" fmla="*/ 14 h 20"/>
                  <a:gd name="T18" fmla="*/ 15 w 30"/>
                  <a:gd name="T19" fmla="*/ 12 h 20"/>
                  <a:gd name="T20" fmla="*/ 30 w 30"/>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0">
                    <a:moveTo>
                      <a:pt x="30" y="0"/>
                    </a:moveTo>
                    <a:cubicBezTo>
                      <a:pt x="29" y="0"/>
                      <a:pt x="29" y="0"/>
                      <a:pt x="28" y="0"/>
                    </a:cubicBezTo>
                    <a:cubicBezTo>
                      <a:pt x="28" y="0"/>
                      <a:pt x="28" y="0"/>
                      <a:pt x="28" y="1"/>
                    </a:cubicBezTo>
                    <a:cubicBezTo>
                      <a:pt x="25" y="2"/>
                      <a:pt x="22" y="3"/>
                      <a:pt x="19" y="5"/>
                    </a:cubicBezTo>
                    <a:cubicBezTo>
                      <a:pt x="18" y="5"/>
                      <a:pt x="17" y="6"/>
                      <a:pt x="17" y="6"/>
                    </a:cubicBezTo>
                    <a:cubicBezTo>
                      <a:pt x="16" y="6"/>
                      <a:pt x="16" y="6"/>
                      <a:pt x="15" y="7"/>
                    </a:cubicBezTo>
                    <a:cubicBezTo>
                      <a:pt x="10" y="11"/>
                      <a:pt x="5" y="15"/>
                      <a:pt x="0" y="20"/>
                    </a:cubicBezTo>
                    <a:cubicBezTo>
                      <a:pt x="2" y="19"/>
                      <a:pt x="4" y="18"/>
                      <a:pt x="5" y="17"/>
                    </a:cubicBezTo>
                    <a:cubicBezTo>
                      <a:pt x="7" y="16"/>
                      <a:pt x="10" y="15"/>
                      <a:pt x="12" y="14"/>
                    </a:cubicBezTo>
                    <a:cubicBezTo>
                      <a:pt x="13" y="13"/>
                      <a:pt x="14" y="13"/>
                      <a:pt x="15" y="12"/>
                    </a:cubicBezTo>
                    <a:cubicBezTo>
                      <a:pt x="20" y="8"/>
                      <a:pt x="25" y="4"/>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9" name="Freeform 69">
                <a:extLst>
                  <a:ext uri="{FF2B5EF4-FFF2-40B4-BE49-F238E27FC236}">
                    <a16:creationId xmlns:a16="http://schemas.microsoft.com/office/drawing/2014/main" id="{F8BA03B1-DF60-4C44-957D-F58E9D9F001D}"/>
                  </a:ext>
                </a:extLst>
              </p:cNvPr>
              <p:cNvSpPr>
                <a:spLocks/>
              </p:cNvSpPr>
              <p:nvPr/>
            </p:nvSpPr>
            <p:spPr bwMode="auto">
              <a:xfrm>
                <a:off x="922" y="1499"/>
                <a:ext cx="67" cy="50"/>
              </a:xfrm>
              <a:custGeom>
                <a:avLst/>
                <a:gdLst>
                  <a:gd name="T0" fmla="*/ 35 w 35"/>
                  <a:gd name="T1" fmla="*/ 0 h 26"/>
                  <a:gd name="T2" fmla="*/ 33 w 35"/>
                  <a:gd name="T3" fmla="*/ 1 h 26"/>
                  <a:gd name="T4" fmla="*/ 17 w 35"/>
                  <a:gd name="T5" fmla="*/ 10 h 26"/>
                  <a:gd name="T6" fmla="*/ 0 w 35"/>
                  <a:gd name="T7" fmla="*/ 26 h 26"/>
                  <a:gd name="T8" fmla="*/ 17 w 35"/>
                  <a:gd name="T9" fmla="*/ 16 h 26"/>
                  <a:gd name="T10" fmla="*/ 35 w 35"/>
                  <a:gd name="T11" fmla="*/ 0 h 26"/>
                </a:gdLst>
                <a:ahLst/>
                <a:cxnLst>
                  <a:cxn ang="0">
                    <a:pos x="T0" y="T1"/>
                  </a:cxn>
                  <a:cxn ang="0">
                    <a:pos x="T2" y="T3"/>
                  </a:cxn>
                  <a:cxn ang="0">
                    <a:pos x="T4" y="T5"/>
                  </a:cxn>
                  <a:cxn ang="0">
                    <a:pos x="T6" y="T7"/>
                  </a:cxn>
                  <a:cxn ang="0">
                    <a:pos x="T8" y="T9"/>
                  </a:cxn>
                  <a:cxn ang="0">
                    <a:pos x="T10" y="T11"/>
                  </a:cxn>
                </a:cxnLst>
                <a:rect l="0" t="0" r="r" b="b"/>
                <a:pathLst>
                  <a:path w="35" h="26">
                    <a:moveTo>
                      <a:pt x="35" y="0"/>
                    </a:moveTo>
                    <a:cubicBezTo>
                      <a:pt x="34" y="0"/>
                      <a:pt x="34" y="1"/>
                      <a:pt x="33" y="1"/>
                    </a:cubicBezTo>
                    <a:cubicBezTo>
                      <a:pt x="28" y="4"/>
                      <a:pt x="23" y="7"/>
                      <a:pt x="17" y="10"/>
                    </a:cubicBezTo>
                    <a:cubicBezTo>
                      <a:pt x="12" y="15"/>
                      <a:pt x="6" y="20"/>
                      <a:pt x="0" y="26"/>
                    </a:cubicBezTo>
                    <a:cubicBezTo>
                      <a:pt x="6" y="22"/>
                      <a:pt x="12" y="19"/>
                      <a:pt x="17" y="16"/>
                    </a:cubicBezTo>
                    <a:cubicBezTo>
                      <a:pt x="23" y="10"/>
                      <a:pt x="29" y="5"/>
                      <a:pt x="3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0" name="Freeform 70">
                <a:extLst>
                  <a:ext uri="{FF2B5EF4-FFF2-40B4-BE49-F238E27FC236}">
                    <a16:creationId xmlns:a16="http://schemas.microsoft.com/office/drawing/2014/main" id="{475DCD93-472D-48AB-BE9C-E5E0926ADD7A}"/>
                  </a:ext>
                </a:extLst>
              </p:cNvPr>
              <p:cNvSpPr>
                <a:spLocks/>
              </p:cNvSpPr>
              <p:nvPr/>
            </p:nvSpPr>
            <p:spPr bwMode="auto">
              <a:xfrm>
                <a:off x="847" y="1557"/>
                <a:ext cx="79" cy="61"/>
              </a:xfrm>
              <a:custGeom>
                <a:avLst/>
                <a:gdLst>
                  <a:gd name="T0" fmla="*/ 41 w 41"/>
                  <a:gd name="T1" fmla="*/ 0 h 32"/>
                  <a:gd name="T2" fmla="*/ 21 w 41"/>
                  <a:gd name="T3" fmla="*/ 13 h 32"/>
                  <a:gd name="T4" fmla="*/ 0 w 41"/>
                  <a:gd name="T5" fmla="*/ 32 h 32"/>
                  <a:gd name="T6" fmla="*/ 21 w 41"/>
                  <a:gd name="T7" fmla="*/ 19 h 32"/>
                  <a:gd name="T8" fmla="*/ 41 w 41"/>
                  <a:gd name="T9" fmla="*/ 0 h 32"/>
                </a:gdLst>
                <a:ahLst/>
                <a:cxnLst>
                  <a:cxn ang="0">
                    <a:pos x="T0" y="T1"/>
                  </a:cxn>
                  <a:cxn ang="0">
                    <a:pos x="T2" y="T3"/>
                  </a:cxn>
                  <a:cxn ang="0">
                    <a:pos x="T4" y="T5"/>
                  </a:cxn>
                  <a:cxn ang="0">
                    <a:pos x="T6" y="T7"/>
                  </a:cxn>
                  <a:cxn ang="0">
                    <a:pos x="T8" y="T9"/>
                  </a:cxn>
                </a:cxnLst>
                <a:rect l="0" t="0" r="r" b="b"/>
                <a:pathLst>
                  <a:path w="41" h="32">
                    <a:moveTo>
                      <a:pt x="41" y="0"/>
                    </a:moveTo>
                    <a:cubicBezTo>
                      <a:pt x="34" y="4"/>
                      <a:pt x="28" y="8"/>
                      <a:pt x="21" y="13"/>
                    </a:cubicBezTo>
                    <a:cubicBezTo>
                      <a:pt x="14" y="19"/>
                      <a:pt x="7" y="26"/>
                      <a:pt x="0" y="32"/>
                    </a:cubicBezTo>
                    <a:cubicBezTo>
                      <a:pt x="7" y="28"/>
                      <a:pt x="14" y="23"/>
                      <a:pt x="21" y="19"/>
                    </a:cubicBezTo>
                    <a:cubicBezTo>
                      <a:pt x="27" y="12"/>
                      <a:pt x="34" y="6"/>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1" name="Freeform 71">
                <a:extLst>
                  <a:ext uri="{FF2B5EF4-FFF2-40B4-BE49-F238E27FC236}">
                    <a16:creationId xmlns:a16="http://schemas.microsoft.com/office/drawing/2014/main" id="{D89CBEB0-69AE-4EB5-A441-C640DCBB3995}"/>
                  </a:ext>
                </a:extLst>
              </p:cNvPr>
              <p:cNvSpPr>
                <a:spLocks/>
              </p:cNvSpPr>
              <p:nvPr/>
            </p:nvSpPr>
            <p:spPr bwMode="auto">
              <a:xfrm>
                <a:off x="736" y="1649"/>
                <a:ext cx="92" cy="85"/>
              </a:xfrm>
              <a:custGeom>
                <a:avLst/>
                <a:gdLst>
                  <a:gd name="T0" fmla="*/ 48 w 48"/>
                  <a:gd name="T1" fmla="*/ 0 h 44"/>
                  <a:gd name="T2" fmla="*/ 38 w 48"/>
                  <a:gd name="T3" fmla="*/ 8 h 44"/>
                  <a:gd name="T4" fmla="*/ 24 w 48"/>
                  <a:gd name="T5" fmla="*/ 18 h 44"/>
                  <a:gd name="T6" fmla="*/ 0 w 48"/>
                  <a:gd name="T7" fmla="*/ 44 h 44"/>
                  <a:gd name="T8" fmla="*/ 23 w 48"/>
                  <a:gd name="T9" fmla="*/ 25 h 44"/>
                  <a:gd name="T10" fmla="*/ 48 w 48"/>
                  <a:gd name="T11" fmla="*/ 0 h 44"/>
                </a:gdLst>
                <a:ahLst/>
                <a:cxnLst>
                  <a:cxn ang="0">
                    <a:pos x="T0" y="T1"/>
                  </a:cxn>
                  <a:cxn ang="0">
                    <a:pos x="T2" y="T3"/>
                  </a:cxn>
                  <a:cxn ang="0">
                    <a:pos x="T4" y="T5"/>
                  </a:cxn>
                  <a:cxn ang="0">
                    <a:pos x="T6" y="T7"/>
                  </a:cxn>
                  <a:cxn ang="0">
                    <a:pos x="T8" y="T9"/>
                  </a:cxn>
                  <a:cxn ang="0">
                    <a:pos x="T10" y="T11"/>
                  </a:cxn>
                </a:cxnLst>
                <a:rect l="0" t="0" r="r" b="b"/>
                <a:pathLst>
                  <a:path w="48" h="44">
                    <a:moveTo>
                      <a:pt x="48" y="0"/>
                    </a:moveTo>
                    <a:cubicBezTo>
                      <a:pt x="45" y="3"/>
                      <a:pt x="41" y="5"/>
                      <a:pt x="38" y="8"/>
                    </a:cubicBezTo>
                    <a:cubicBezTo>
                      <a:pt x="33" y="11"/>
                      <a:pt x="29" y="15"/>
                      <a:pt x="24" y="18"/>
                    </a:cubicBezTo>
                    <a:cubicBezTo>
                      <a:pt x="16" y="27"/>
                      <a:pt x="8" y="35"/>
                      <a:pt x="0" y="44"/>
                    </a:cubicBezTo>
                    <a:cubicBezTo>
                      <a:pt x="8" y="38"/>
                      <a:pt x="15" y="31"/>
                      <a:pt x="23" y="25"/>
                    </a:cubicBezTo>
                    <a:cubicBezTo>
                      <a:pt x="32" y="17"/>
                      <a:pt x="40" y="8"/>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2" name="Freeform 72">
                <a:extLst>
                  <a:ext uri="{FF2B5EF4-FFF2-40B4-BE49-F238E27FC236}">
                    <a16:creationId xmlns:a16="http://schemas.microsoft.com/office/drawing/2014/main" id="{58789683-CA0E-4D1A-9046-6DA44C533F0E}"/>
                  </a:ext>
                </a:extLst>
              </p:cNvPr>
              <p:cNvSpPr>
                <a:spLocks/>
              </p:cNvSpPr>
              <p:nvPr/>
            </p:nvSpPr>
            <p:spPr bwMode="auto">
              <a:xfrm>
                <a:off x="592" y="1801"/>
                <a:ext cx="90" cy="92"/>
              </a:xfrm>
              <a:custGeom>
                <a:avLst/>
                <a:gdLst>
                  <a:gd name="T0" fmla="*/ 47 w 47"/>
                  <a:gd name="T1" fmla="*/ 0 h 48"/>
                  <a:gd name="T2" fmla="*/ 19 w 47"/>
                  <a:gd name="T3" fmla="*/ 25 h 48"/>
                  <a:gd name="T4" fmla="*/ 0 w 47"/>
                  <a:gd name="T5" fmla="*/ 47 h 48"/>
                  <a:gd name="T6" fmla="*/ 1 w 47"/>
                  <a:gd name="T7" fmla="*/ 48 h 48"/>
                  <a:gd name="T8" fmla="*/ 17 w 47"/>
                  <a:gd name="T9" fmla="*/ 34 h 48"/>
                  <a:gd name="T10" fmla="*/ 24 w 47"/>
                  <a:gd name="T11" fmla="*/ 26 h 48"/>
                  <a:gd name="T12" fmla="*/ 47 w 4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7" h="48">
                    <a:moveTo>
                      <a:pt x="47" y="0"/>
                    </a:moveTo>
                    <a:cubicBezTo>
                      <a:pt x="38" y="9"/>
                      <a:pt x="28" y="17"/>
                      <a:pt x="19" y="25"/>
                    </a:cubicBezTo>
                    <a:cubicBezTo>
                      <a:pt x="13" y="33"/>
                      <a:pt x="6" y="40"/>
                      <a:pt x="0" y="47"/>
                    </a:cubicBezTo>
                    <a:cubicBezTo>
                      <a:pt x="0" y="48"/>
                      <a:pt x="1" y="48"/>
                      <a:pt x="1" y="48"/>
                    </a:cubicBezTo>
                    <a:cubicBezTo>
                      <a:pt x="6" y="44"/>
                      <a:pt x="12" y="39"/>
                      <a:pt x="17" y="34"/>
                    </a:cubicBezTo>
                    <a:cubicBezTo>
                      <a:pt x="19" y="31"/>
                      <a:pt x="22" y="29"/>
                      <a:pt x="24" y="26"/>
                    </a:cubicBezTo>
                    <a:cubicBezTo>
                      <a:pt x="31" y="18"/>
                      <a:pt x="39" y="9"/>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3" name="Freeform 73">
                <a:extLst>
                  <a:ext uri="{FF2B5EF4-FFF2-40B4-BE49-F238E27FC236}">
                    <a16:creationId xmlns:a16="http://schemas.microsoft.com/office/drawing/2014/main" id="{BEA3CBCE-0361-434E-B1F0-31DCC9474201}"/>
                  </a:ext>
                </a:extLst>
              </p:cNvPr>
              <p:cNvSpPr>
                <a:spLocks noEditPoints="1"/>
              </p:cNvSpPr>
              <p:nvPr/>
            </p:nvSpPr>
            <p:spPr bwMode="auto">
              <a:xfrm>
                <a:off x="3367" y="1446"/>
                <a:ext cx="1109" cy="943"/>
              </a:xfrm>
              <a:custGeom>
                <a:avLst/>
                <a:gdLst>
                  <a:gd name="T0" fmla="*/ 561 w 579"/>
                  <a:gd name="T1" fmla="*/ 487 h 491"/>
                  <a:gd name="T2" fmla="*/ 573 w 579"/>
                  <a:gd name="T3" fmla="*/ 491 h 491"/>
                  <a:gd name="T4" fmla="*/ 571 w 579"/>
                  <a:gd name="T5" fmla="*/ 486 h 491"/>
                  <a:gd name="T6" fmla="*/ 513 w 579"/>
                  <a:gd name="T7" fmla="*/ 469 h 491"/>
                  <a:gd name="T8" fmla="*/ 560 w 579"/>
                  <a:gd name="T9" fmla="*/ 483 h 491"/>
                  <a:gd name="T10" fmla="*/ 481 w 579"/>
                  <a:gd name="T11" fmla="*/ 448 h 491"/>
                  <a:gd name="T12" fmla="*/ 504 w 579"/>
                  <a:gd name="T13" fmla="*/ 465 h 491"/>
                  <a:gd name="T14" fmla="*/ 481 w 579"/>
                  <a:gd name="T15" fmla="*/ 448 h 491"/>
                  <a:gd name="T16" fmla="*/ 440 w 579"/>
                  <a:gd name="T17" fmla="*/ 427 h 491"/>
                  <a:gd name="T18" fmla="*/ 473 w 579"/>
                  <a:gd name="T19" fmla="*/ 444 h 491"/>
                  <a:gd name="T20" fmla="*/ 416 w 579"/>
                  <a:gd name="T21" fmla="*/ 406 h 491"/>
                  <a:gd name="T22" fmla="*/ 433 w 579"/>
                  <a:gd name="T23" fmla="*/ 423 h 491"/>
                  <a:gd name="T24" fmla="*/ 416 w 579"/>
                  <a:gd name="T25" fmla="*/ 406 h 491"/>
                  <a:gd name="T26" fmla="*/ 382 w 579"/>
                  <a:gd name="T27" fmla="*/ 384 h 491"/>
                  <a:gd name="T28" fmla="*/ 410 w 579"/>
                  <a:gd name="T29" fmla="*/ 401 h 491"/>
                  <a:gd name="T30" fmla="*/ 363 w 579"/>
                  <a:gd name="T31" fmla="*/ 362 h 491"/>
                  <a:gd name="T32" fmla="*/ 377 w 579"/>
                  <a:gd name="T33" fmla="*/ 379 h 491"/>
                  <a:gd name="T34" fmla="*/ 363 w 579"/>
                  <a:gd name="T35" fmla="*/ 362 h 491"/>
                  <a:gd name="T36" fmla="*/ 333 w 579"/>
                  <a:gd name="T37" fmla="*/ 340 h 491"/>
                  <a:gd name="T38" fmla="*/ 357 w 579"/>
                  <a:gd name="T39" fmla="*/ 357 h 491"/>
                  <a:gd name="T40" fmla="*/ 315 w 579"/>
                  <a:gd name="T41" fmla="*/ 318 h 491"/>
                  <a:gd name="T42" fmla="*/ 328 w 579"/>
                  <a:gd name="T43" fmla="*/ 336 h 491"/>
                  <a:gd name="T44" fmla="*/ 315 w 579"/>
                  <a:gd name="T45" fmla="*/ 318 h 491"/>
                  <a:gd name="T46" fmla="*/ 287 w 579"/>
                  <a:gd name="T47" fmla="*/ 297 h 491"/>
                  <a:gd name="T48" fmla="*/ 310 w 579"/>
                  <a:gd name="T49" fmla="*/ 314 h 491"/>
                  <a:gd name="T50" fmla="*/ 292 w 579"/>
                  <a:gd name="T51" fmla="*/ 297 h 491"/>
                  <a:gd name="T52" fmla="*/ 283 w 579"/>
                  <a:gd name="T53" fmla="*/ 292 h 491"/>
                  <a:gd name="T54" fmla="*/ 271 w 579"/>
                  <a:gd name="T55" fmla="*/ 275 h 491"/>
                  <a:gd name="T56" fmla="*/ 244 w 579"/>
                  <a:gd name="T57" fmla="*/ 253 h 491"/>
                  <a:gd name="T58" fmla="*/ 265 w 579"/>
                  <a:gd name="T59" fmla="*/ 270 h 491"/>
                  <a:gd name="T60" fmla="*/ 250 w 579"/>
                  <a:gd name="T61" fmla="*/ 253 h 491"/>
                  <a:gd name="T62" fmla="*/ 224 w 579"/>
                  <a:gd name="T63" fmla="*/ 231 h 491"/>
                  <a:gd name="T64" fmla="*/ 245 w 579"/>
                  <a:gd name="T65" fmla="*/ 248 h 491"/>
                  <a:gd name="T66" fmla="*/ 224 w 579"/>
                  <a:gd name="T67" fmla="*/ 231 h 491"/>
                  <a:gd name="T68" fmla="*/ 100 w 579"/>
                  <a:gd name="T69" fmla="*/ 100 h 491"/>
                  <a:gd name="T70" fmla="*/ 219 w 579"/>
                  <a:gd name="T71" fmla="*/ 226 h 491"/>
                  <a:gd name="T72" fmla="*/ 185 w 579"/>
                  <a:gd name="T73" fmla="*/ 184 h 491"/>
                  <a:gd name="T74" fmla="*/ 4 w 579"/>
                  <a:gd name="T75" fmla="*/ 0 h 491"/>
                  <a:gd name="T76" fmla="*/ 95 w 579"/>
                  <a:gd name="T77" fmla="*/ 94 h 491"/>
                  <a:gd name="T78" fmla="*/ 4 w 579"/>
                  <a:gd name="T79"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9" h="491">
                    <a:moveTo>
                      <a:pt x="571" y="486"/>
                    </a:moveTo>
                    <a:cubicBezTo>
                      <a:pt x="568" y="487"/>
                      <a:pt x="565" y="487"/>
                      <a:pt x="561" y="487"/>
                    </a:cubicBezTo>
                    <a:cubicBezTo>
                      <a:pt x="562" y="488"/>
                      <a:pt x="562" y="488"/>
                      <a:pt x="563" y="488"/>
                    </a:cubicBezTo>
                    <a:cubicBezTo>
                      <a:pt x="566" y="489"/>
                      <a:pt x="570" y="490"/>
                      <a:pt x="573" y="491"/>
                    </a:cubicBezTo>
                    <a:cubicBezTo>
                      <a:pt x="575" y="490"/>
                      <a:pt x="577" y="490"/>
                      <a:pt x="579" y="489"/>
                    </a:cubicBezTo>
                    <a:cubicBezTo>
                      <a:pt x="577" y="488"/>
                      <a:pt x="574" y="487"/>
                      <a:pt x="571" y="486"/>
                    </a:cubicBezTo>
                    <a:moveTo>
                      <a:pt x="521" y="468"/>
                    </a:moveTo>
                    <a:cubicBezTo>
                      <a:pt x="518" y="468"/>
                      <a:pt x="516" y="468"/>
                      <a:pt x="513" y="469"/>
                    </a:cubicBezTo>
                    <a:cubicBezTo>
                      <a:pt x="525" y="474"/>
                      <a:pt x="538" y="479"/>
                      <a:pt x="550" y="484"/>
                    </a:cubicBezTo>
                    <a:cubicBezTo>
                      <a:pt x="553" y="484"/>
                      <a:pt x="557" y="483"/>
                      <a:pt x="560" y="483"/>
                    </a:cubicBezTo>
                    <a:cubicBezTo>
                      <a:pt x="547" y="479"/>
                      <a:pt x="534" y="474"/>
                      <a:pt x="521" y="468"/>
                    </a:cubicBezTo>
                    <a:moveTo>
                      <a:pt x="481" y="448"/>
                    </a:moveTo>
                    <a:cubicBezTo>
                      <a:pt x="479" y="448"/>
                      <a:pt x="476" y="448"/>
                      <a:pt x="474" y="448"/>
                    </a:cubicBezTo>
                    <a:cubicBezTo>
                      <a:pt x="484" y="454"/>
                      <a:pt x="494" y="460"/>
                      <a:pt x="504" y="465"/>
                    </a:cubicBezTo>
                    <a:cubicBezTo>
                      <a:pt x="507" y="464"/>
                      <a:pt x="509" y="464"/>
                      <a:pt x="512" y="464"/>
                    </a:cubicBezTo>
                    <a:cubicBezTo>
                      <a:pt x="502" y="459"/>
                      <a:pt x="491" y="454"/>
                      <a:pt x="481" y="448"/>
                    </a:cubicBezTo>
                    <a:moveTo>
                      <a:pt x="447" y="427"/>
                    </a:moveTo>
                    <a:cubicBezTo>
                      <a:pt x="445" y="427"/>
                      <a:pt x="442" y="427"/>
                      <a:pt x="440" y="427"/>
                    </a:cubicBezTo>
                    <a:cubicBezTo>
                      <a:pt x="449" y="433"/>
                      <a:pt x="457" y="439"/>
                      <a:pt x="466" y="444"/>
                    </a:cubicBezTo>
                    <a:cubicBezTo>
                      <a:pt x="469" y="444"/>
                      <a:pt x="471" y="444"/>
                      <a:pt x="473" y="444"/>
                    </a:cubicBezTo>
                    <a:cubicBezTo>
                      <a:pt x="464" y="438"/>
                      <a:pt x="456" y="433"/>
                      <a:pt x="447" y="427"/>
                    </a:cubicBezTo>
                    <a:moveTo>
                      <a:pt x="416" y="406"/>
                    </a:moveTo>
                    <a:cubicBezTo>
                      <a:pt x="414" y="406"/>
                      <a:pt x="412" y="406"/>
                      <a:pt x="410" y="406"/>
                    </a:cubicBezTo>
                    <a:cubicBezTo>
                      <a:pt x="418" y="412"/>
                      <a:pt x="426" y="417"/>
                      <a:pt x="433" y="423"/>
                    </a:cubicBezTo>
                    <a:cubicBezTo>
                      <a:pt x="436" y="423"/>
                      <a:pt x="438" y="423"/>
                      <a:pt x="440" y="422"/>
                    </a:cubicBezTo>
                    <a:cubicBezTo>
                      <a:pt x="432" y="417"/>
                      <a:pt x="424" y="411"/>
                      <a:pt x="416" y="406"/>
                    </a:cubicBezTo>
                    <a:moveTo>
                      <a:pt x="389" y="384"/>
                    </a:moveTo>
                    <a:cubicBezTo>
                      <a:pt x="387" y="384"/>
                      <a:pt x="385" y="384"/>
                      <a:pt x="382" y="384"/>
                    </a:cubicBezTo>
                    <a:cubicBezTo>
                      <a:pt x="390" y="390"/>
                      <a:pt x="397" y="396"/>
                      <a:pt x="404" y="401"/>
                    </a:cubicBezTo>
                    <a:cubicBezTo>
                      <a:pt x="406" y="401"/>
                      <a:pt x="408" y="401"/>
                      <a:pt x="410" y="401"/>
                    </a:cubicBezTo>
                    <a:cubicBezTo>
                      <a:pt x="403" y="395"/>
                      <a:pt x="396" y="390"/>
                      <a:pt x="389" y="384"/>
                    </a:cubicBezTo>
                    <a:moveTo>
                      <a:pt x="363" y="362"/>
                    </a:moveTo>
                    <a:cubicBezTo>
                      <a:pt x="361" y="362"/>
                      <a:pt x="359" y="362"/>
                      <a:pt x="357" y="362"/>
                    </a:cubicBezTo>
                    <a:cubicBezTo>
                      <a:pt x="364" y="368"/>
                      <a:pt x="370" y="374"/>
                      <a:pt x="377" y="379"/>
                    </a:cubicBezTo>
                    <a:cubicBezTo>
                      <a:pt x="379" y="379"/>
                      <a:pt x="381" y="379"/>
                      <a:pt x="383" y="379"/>
                    </a:cubicBezTo>
                    <a:cubicBezTo>
                      <a:pt x="376" y="374"/>
                      <a:pt x="369" y="368"/>
                      <a:pt x="363" y="362"/>
                    </a:cubicBezTo>
                    <a:moveTo>
                      <a:pt x="338" y="340"/>
                    </a:moveTo>
                    <a:cubicBezTo>
                      <a:pt x="337" y="340"/>
                      <a:pt x="335" y="340"/>
                      <a:pt x="333" y="340"/>
                    </a:cubicBezTo>
                    <a:cubicBezTo>
                      <a:pt x="339" y="346"/>
                      <a:pt x="345" y="352"/>
                      <a:pt x="352" y="358"/>
                    </a:cubicBezTo>
                    <a:cubicBezTo>
                      <a:pt x="354" y="358"/>
                      <a:pt x="356" y="358"/>
                      <a:pt x="357" y="357"/>
                    </a:cubicBezTo>
                    <a:cubicBezTo>
                      <a:pt x="351" y="352"/>
                      <a:pt x="345" y="346"/>
                      <a:pt x="338" y="340"/>
                    </a:cubicBezTo>
                    <a:moveTo>
                      <a:pt x="315" y="318"/>
                    </a:moveTo>
                    <a:cubicBezTo>
                      <a:pt x="313" y="318"/>
                      <a:pt x="311" y="318"/>
                      <a:pt x="310" y="318"/>
                    </a:cubicBezTo>
                    <a:cubicBezTo>
                      <a:pt x="316" y="324"/>
                      <a:pt x="322" y="330"/>
                      <a:pt x="328" y="336"/>
                    </a:cubicBezTo>
                    <a:cubicBezTo>
                      <a:pt x="330" y="336"/>
                      <a:pt x="331" y="336"/>
                      <a:pt x="333" y="336"/>
                    </a:cubicBezTo>
                    <a:cubicBezTo>
                      <a:pt x="327" y="330"/>
                      <a:pt x="321" y="324"/>
                      <a:pt x="315" y="318"/>
                    </a:cubicBezTo>
                    <a:moveTo>
                      <a:pt x="292" y="297"/>
                    </a:moveTo>
                    <a:cubicBezTo>
                      <a:pt x="291" y="297"/>
                      <a:pt x="289" y="297"/>
                      <a:pt x="287" y="297"/>
                    </a:cubicBezTo>
                    <a:cubicBezTo>
                      <a:pt x="293" y="302"/>
                      <a:pt x="299" y="308"/>
                      <a:pt x="305" y="314"/>
                    </a:cubicBezTo>
                    <a:cubicBezTo>
                      <a:pt x="307" y="314"/>
                      <a:pt x="308" y="314"/>
                      <a:pt x="310" y="314"/>
                    </a:cubicBezTo>
                    <a:cubicBezTo>
                      <a:pt x="304" y="308"/>
                      <a:pt x="299" y="302"/>
                      <a:pt x="293" y="297"/>
                    </a:cubicBezTo>
                    <a:cubicBezTo>
                      <a:pt x="293" y="297"/>
                      <a:pt x="292" y="297"/>
                      <a:pt x="292" y="297"/>
                    </a:cubicBezTo>
                    <a:moveTo>
                      <a:pt x="266" y="275"/>
                    </a:moveTo>
                    <a:cubicBezTo>
                      <a:pt x="271" y="280"/>
                      <a:pt x="277" y="286"/>
                      <a:pt x="283" y="292"/>
                    </a:cubicBezTo>
                    <a:cubicBezTo>
                      <a:pt x="284" y="292"/>
                      <a:pt x="286" y="292"/>
                      <a:pt x="288" y="292"/>
                    </a:cubicBezTo>
                    <a:cubicBezTo>
                      <a:pt x="282" y="286"/>
                      <a:pt x="277" y="280"/>
                      <a:pt x="271" y="275"/>
                    </a:cubicBezTo>
                    <a:cubicBezTo>
                      <a:pt x="269" y="275"/>
                      <a:pt x="267" y="275"/>
                      <a:pt x="266" y="275"/>
                    </a:cubicBezTo>
                    <a:moveTo>
                      <a:pt x="244" y="253"/>
                    </a:moveTo>
                    <a:cubicBezTo>
                      <a:pt x="250" y="258"/>
                      <a:pt x="255" y="264"/>
                      <a:pt x="261" y="270"/>
                    </a:cubicBezTo>
                    <a:cubicBezTo>
                      <a:pt x="262" y="270"/>
                      <a:pt x="264" y="270"/>
                      <a:pt x="265" y="270"/>
                    </a:cubicBezTo>
                    <a:cubicBezTo>
                      <a:pt x="266" y="270"/>
                      <a:pt x="266" y="270"/>
                      <a:pt x="267" y="270"/>
                    </a:cubicBezTo>
                    <a:cubicBezTo>
                      <a:pt x="261" y="264"/>
                      <a:pt x="256" y="258"/>
                      <a:pt x="250" y="253"/>
                    </a:cubicBezTo>
                    <a:cubicBezTo>
                      <a:pt x="248" y="253"/>
                      <a:pt x="246" y="253"/>
                      <a:pt x="244" y="253"/>
                    </a:cubicBezTo>
                    <a:moveTo>
                      <a:pt x="224" y="231"/>
                    </a:moveTo>
                    <a:cubicBezTo>
                      <a:pt x="229" y="236"/>
                      <a:pt x="234" y="242"/>
                      <a:pt x="240" y="248"/>
                    </a:cubicBezTo>
                    <a:cubicBezTo>
                      <a:pt x="242" y="248"/>
                      <a:pt x="244" y="248"/>
                      <a:pt x="245" y="248"/>
                    </a:cubicBezTo>
                    <a:cubicBezTo>
                      <a:pt x="240" y="242"/>
                      <a:pt x="235" y="237"/>
                      <a:pt x="229" y="231"/>
                    </a:cubicBezTo>
                    <a:cubicBezTo>
                      <a:pt x="227" y="231"/>
                      <a:pt x="226" y="231"/>
                      <a:pt x="224" y="231"/>
                    </a:cubicBezTo>
                    <a:moveTo>
                      <a:pt x="104" y="98"/>
                    </a:moveTo>
                    <a:cubicBezTo>
                      <a:pt x="103" y="99"/>
                      <a:pt x="102" y="99"/>
                      <a:pt x="100" y="100"/>
                    </a:cubicBezTo>
                    <a:cubicBezTo>
                      <a:pt x="128" y="129"/>
                      <a:pt x="156" y="158"/>
                      <a:pt x="183" y="187"/>
                    </a:cubicBezTo>
                    <a:cubicBezTo>
                      <a:pt x="195" y="200"/>
                      <a:pt x="207" y="213"/>
                      <a:pt x="219" y="226"/>
                    </a:cubicBezTo>
                    <a:cubicBezTo>
                      <a:pt x="221" y="226"/>
                      <a:pt x="223" y="226"/>
                      <a:pt x="225" y="226"/>
                    </a:cubicBezTo>
                    <a:cubicBezTo>
                      <a:pt x="212" y="212"/>
                      <a:pt x="199" y="198"/>
                      <a:pt x="185" y="184"/>
                    </a:cubicBezTo>
                    <a:cubicBezTo>
                      <a:pt x="159" y="156"/>
                      <a:pt x="132" y="127"/>
                      <a:pt x="104" y="98"/>
                    </a:cubicBezTo>
                    <a:moveTo>
                      <a:pt x="4" y="0"/>
                    </a:moveTo>
                    <a:cubicBezTo>
                      <a:pt x="3" y="1"/>
                      <a:pt x="1" y="1"/>
                      <a:pt x="0" y="2"/>
                    </a:cubicBezTo>
                    <a:cubicBezTo>
                      <a:pt x="33" y="32"/>
                      <a:pt x="64" y="63"/>
                      <a:pt x="95" y="94"/>
                    </a:cubicBezTo>
                    <a:cubicBezTo>
                      <a:pt x="96" y="93"/>
                      <a:pt x="97" y="93"/>
                      <a:pt x="98" y="92"/>
                    </a:cubicBezTo>
                    <a:cubicBezTo>
                      <a:pt x="68" y="61"/>
                      <a:pt x="37" y="3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4" name="Freeform 74">
                <a:extLst>
                  <a:ext uri="{FF2B5EF4-FFF2-40B4-BE49-F238E27FC236}">
                    <a16:creationId xmlns:a16="http://schemas.microsoft.com/office/drawing/2014/main" id="{BA53CCC7-B32A-4947-A882-525E67AC0E69}"/>
                  </a:ext>
                </a:extLst>
              </p:cNvPr>
              <p:cNvSpPr>
                <a:spLocks/>
              </p:cNvSpPr>
              <p:nvPr/>
            </p:nvSpPr>
            <p:spPr bwMode="auto">
              <a:xfrm>
                <a:off x="3786" y="1880"/>
                <a:ext cx="19" cy="9"/>
              </a:xfrm>
              <a:custGeom>
                <a:avLst/>
                <a:gdLst>
                  <a:gd name="T0" fmla="*/ 0 w 10"/>
                  <a:gd name="T1" fmla="*/ 0 h 5"/>
                  <a:gd name="T2" fmla="*/ 5 w 10"/>
                  <a:gd name="T3" fmla="*/ 5 h 5"/>
                  <a:gd name="T4" fmla="*/ 10 w 10"/>
                  <a:gd name="T5" fmla="*/ 5 h 5"/>
                  <a:gd name="T6" fmla="*/ 6 w 10"/>
                  <a:gd name="T7" fmla="*/ 0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cubicBezTo>
                      <a:pt x="2" y="1"/>
                      <a:pt x="3" y="3"/>
                      <a:pt x="5" y="5"/>
                    </a:cubicBezTo>
                    <a:cubicBezTo>
                      <a:pt x="7" y="5"/>
                      <a:pt x="8" y="5"/>
                      <a:pt x="10" y="5"/>
                    </a:cubicBezTo>
                    <a:cubicBezTo>
                      <a:pt x="9" y="3"/>
                      <a:pt x="7" y="2"/>
                      <a:pt x="6" y="0"/>
                    </a:cubicBezTo>
                    <a:cubicBezTo>
                      <a:pt x="4"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5" name="Freeform 75">
                <a:extLst>
                  <a:ext uri="{FF2B5EF4-FFF2-40B4-BE49-F238E27FC236}">
                    <a16:creationId xmlns:a16="http://schemas.microsoft.com/office/drawing/2014/main" id="{39739E2A-02A2-4BA5-B9D5-F7296000B28F}"/>
                  </a:ext>
                </a:extLst>
              </p:cNvPr>
              <p:cNvSpPr>
                <a:spLocks/>
              </p:cNvSpPr>
              <p:nvPr/>
            </p:nvSpPr>
            <p:spPr bwMode="auto">
              <a:xfrm>
                <a:off x="3827" y="1922"/>
                <a:ext cx="19" cy="9"/>
              </a:xfrm>
              <a:custGeom>
                <a:avLst/>
                <a:gdLst>
                  <a:gd name="T0" fmla="*/ 0 w 10"/>
                  <a:gd name="T1" fmla="*/ 0 h 5"/>
                  <a:gd name="T2" fmla="*/ 4 w 10"/>
                  <a:gd name="T3" fmla="*/ 5 h 5"/>
                  <a:gd name="T4" fmla="*/ 10 w 10"/>
                  <a:gd name="T5" fmla="*/ 5 h 5"/>
                  <a:gd name="T6" fmla="*/ 5 w 10"/>
                  <a:gd name="T7" fmla="*/ 0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cubicBezTo>
                      <a:pt x="1" y="1"/>
                      <a:pt x="3" y="3"/>
                      <a:pt x="4" y="5"/>
                    </a:cubicBezTo>
                    <a:cubicBezTo>
                      <a:pt x="6" y="5"/>
                      <a:pt x="8" y="5"/>
                      <a:pt x="10" y="5"/>
                    </a:cubicBezTo>
                    <a:cubicBezTo>
                      <a:pt x="9" y="3"/>
                      <a:pt x="7" y="2"/>
                      <a:pt x="5" y="0"/>
                    </a:cubicBezTo>
                    <a:cubicBezTo>
                      <a:pt x="4"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6" name="Freeform 76">
                <a:extLst>
                  <a:ext uri="{FF2B5EF4-FFF2-40B4-BE49-F238E27FC236}">
                    <a16:creationId xmlns:a16="http://schemas.microsoft.com/office/drawing/2014/main" id="{2A4BF4CB-CF2B-4328-9F48-AA5B5A88C345}"/>
                  </a:ext>
                </a:extLst>
              </p:cNvPr>
              <p:cNvSpPr>
                <a:spLocks/>
              </p:cNvSpPr>
              <p:nvPr/>
            </p:nvSpPr>
            <p:spPr bwMode="auto">
              <a:xfrm>
                <a:off x="3867" y="1964"/>
                <a:ext cx="19" cy="10"/>
              </a:xfrm>
              <a:custGeom>
                <a:avLst/>
                <a:gdLst>
                  <a:gd name="T0" fmla="*/ 4 w 10"/>
                  <a:gd name="T1" fmla="*/ 0 h 5"/>
                  <a:gd name="T2" fmla="*/ 0 w 10"/>
                  <a:gd name="T3" fmla="*/ 0 h 5"/>
                  <a:gd name="T4" fmla="*/ 5 w 10"/>
                  <a:gd name="T5" fmla="*/ 5 h 5"/>
                  <a:gd name="T6" fmla="*/ 10 w 10"/>
                  <a:gd name="T7" fmla="*/ 5 h 5"/>
                  <a:gd name="T8" fmla="*/ 6 w 10"/>
                  <a:gd name="T9" fmla="*/ 0 h 5"/>
                  <a:gd name="T10" fmla="*/ 4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4" y="0"/>
                    </a:moveTo>
                    <a:cubicBezTo>
                      <a:pt x="3" y="0"/>
                      <a:pt x="1" y="0"/>
                      <a:pt x="0" y="0"/>
                    </a:cubicBezTo>
                    <a:cubicBezTo>
                      <a:pt x="1" y="1"/>
                      <a:pt x="3" y="3"/>
                      <a:pt x="5" y="5"/>
                    </a:cubicBezTo>
                    <a:cubicBezTo>
                      <a:pt x="6" y="5"/>
                      <a:pt x="8" y="5"/>
                      <a:pt x="10" y="5"/>
                    </a:cubicBezTo>
                    <a:cubicBezTo>
                      <a:pt x="9" y="3"/>
                      <a:pt x="7" y="1"/>
                      <a:pt x="6" y="0"/>
                    </a:cubicBezTo>
                    <a:cubicBezTo>
                      <a:pt x="5"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7" name="Freeform 77">
                <a:extLst>
                  <a:ext uri="{FF2B5EF4-FFF2-40B4-BE49-F238E27FC236}">
                    <a16:creationId xmlns:a16="http://schemas.microsoft.com/office/drawing/2014/main" id="{E0F9591E-F051-4FE7-8BA3-5ED0208F615A}"/>
                  </a:ext>
                </a:extLst>
              </p:cNvPr>
              <p:cNvSpPr>
                <a:spLocks/>
              </p:cNvSpPr>
              <p:nvPr/>
            </p:nvSpPr>
            <p:spPr bwMode="auto">
              <a:xfrm>
                <a:off x="3909" y="2006"/>
                <a:ext cx="19" cy="10"/>
              </a:xfrm>
              <a:custGeom>
                <a:avLst/>
                <a:gdLst>
                  <a:gd name="T0" fmla="*/ 5 w 10"/>
                  <a:gd name="T1" fmla="*/ 0 h 5"/>
                  <a:gd name="T2" fmla="*/ 0 w 10"/>
                  <a:gd name="T3" fmla="*/ 0 h 5"/>
                  <a:gd name="T4" fmla="*/ 4 w 10"/>
                  <a:gd name="T5" fmla="*/ 5 h 5"/>
                  <a:gd name="T6" fmla="*/ 9 w 10"/>
                  <a:gd name="T7" fmla="*/ 5 h 5"/>
                  <a:gd name="T8" fmla="*/ 10 w 10"/>
                  <a:gd name="T9" fmla="*/ 5 h 5"/>
                  <a:gd name="T10" fmla="*/ 5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5" y="0"/>
                    </a:moveTo>
                    <a:cubicBezTo>
                      <a:pt x="3" y="0"/>
                      <a:pt x="1" y="0"/>
                      <a:pt x="0" y="0"/>
                    </a:cubicBezTo>
                    <a:cubicBezTo>
                      <a:pt x="1" y="1"/>
                      <a:pt x="3" y="3"/>
                      <a:pt x="4" y="5"/>
                    </a:cubicBezTo>
                    <a:cubicBezTo>
                      <a:pt x="6" y="5"/>
                      <a:pt x="8" y="5"/>
                      <a:pt x="9" y="5"/>
                    </a:cubicBezTo>
                    <a:cubicBezTo>
                      <a:pt x="9" y="5"/>
                      <a:pt x="10" y="5"/>
                      <a:pt x="10" y="5"/>
                    </a:cubicBezTo>
                    <a:cubicBezTo>
                      <a:pt x="8"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8" name="Freeform 78">
                <a:extLst>
                  <a:ext uri="{FF2B5EF4-FFF2-40B4-BE49-F238E27FC236}">
                    <a16:creationId xmlns:a16="http://schemas.microsoft.com/office/drawing/2014/main" id="{644DC20D-5272-44DE-B73E-05F415DA3AE7}"/>
                  </a:ext>
                </a:extLst>
              </p:cNvPr>
              <p:cNvSpPr>
                <a:spLocks/>
              </p:cNvSpPr>
              <p:nvPr/>
            </p:nvSpPr>
            <p:spPr bwMode="auto">
              <a:xfrm>
                <a:off x="3951" y="2049"/>
                <a:ext cx="19" cy="7"/>
              </a:xfrm>
              <a:custGeom>
                <a:avLst/>
                <a:gdLst>
                  <a:gd name="T0" fmla="*/ 5 w 10"/>
                  <a:gd name="T1" fmla="*/ 0 h 4"/>
                  <a:gd name="T2" fmla="*/ 0 w 10"/>
                  <a:gd name="T3" fmla="*/ 0 h 4"/>
                  <a:gd name="T4" fmla="*/ 5 w 10"/>
                  <a:gd name="T5" fmla="*/ 4 h 4"/>
                  <a:gd name="T6" fmla="*/ 10 w 10"/>
                  <a:gd name="T7" fmla="*/ 4 h 4"/>
                  <a:gd name="T8" fmla="*/ 5 w 10"/>
                  <a:gd name="T9" fmla="*/ 0 h 4"/>
                </a:gdLst>
                <a:ahLst/>
                <a:cxnLst>
                  <a:cxn ang="0">
                    <a:pos x="T0" y="T1"/>
                  </a:cxn>
                  <a:cxn ang="0">
                    <a:pos x="T2" y="T3"/>
                  </a:cxn>
                  <a:cxn ang="0">
                    <a:pos x="T4" y="T5"/>
                  </a:cxn>
                  <a:cxn ang="0">
                    <a:pos x="T6" y="T7"/>
                  </a:cxn>
                  <a:cxn ang="0">
                    <a:pos x="T8" y="T9"/>
                  </a:cxn>
                </a:cxnLst>
                <a:rect l="0" t="0" r="r" b="b"/>
                <a:pathLst>
                  <a:path w="10" h="4">
                    <a:moveTo>
                      <a:pt x="5" y="0"/>
                    </a:moveTo>
                    <a:cubicBezTo>
                      <a:pt x="3" y="0"/>
                      <a:pt x="2" y="0"/>
                      <a:pt x="0" y="0"/>
                    </a:cubicBezTo>
                    <a:cubicBezTo>
                      <a:pt x="1" y="1"/>
                      <a:pt x="3" y="3"/>
                      <a:pt x="5" y="4"/>
                    </a:cubicBezTo>
                    <a:cubicBezTo>
                      <a:pt x="6" y="4"/>
                      <a:pt x="8" y="4"/>
                      <a:pt x="10" y="4"/>
                    </a:cubicBezTo>
                    <a:cubicBezTo>
                      <a:pt x="9"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09" name="Freeform 79">
                <a:extLst>
                  <a:ext uri="{FF2B5EF4-FFF2-40B4-BE49-F238E27FC236}">
                    <a16:creationId xmlns:a16="http://schemas.microsoft.com/office/drawing/2014/main" id="{77CF66F6-D6D5-4EDC-9183-8EBA40F6D4A1}"/>
                  </a:ext>
                </a:extLst>
              </p:cNvPr>
              <p:cNvSpPr>
                <a:spLocks/>
              </p:cNvSpPr>
              <p:nvPr/>
            </p:nvSpPr>
            <p:spPr bwMode="auto">
              <a:xfrm>
                <a:off x="3995" y="2091"/>
                <a:ext cx="19" cy="8"/>
              </a:xfrm>
              <a:custGeom>
                <a:avLst/>
                <a:gdLst>
                  <a:gd name="T0" fmla="*/ 5 w 10"/>
                  <a:gd name="T1" fmla="*/ 0 h 4"/>
                  <a:gd name="T2" fmla="*/ 0 w 10"/>
                  <a:gd name="T3" fmla="*/ 0 h 4"/>
                  <a:gd name="T4" fmla="*/ 5 w 10"/>
                  <a:gd name="T5" fmla="*/ 4 h 4"/>
                  <a:gd name="T6" fmla="*/ 10 w 10"/>
                  <a:gd name="T7" fmla="*/ 4 h 4"/>
                  <a:gd name="T8" fmla="*/ 5 w 10"/>
                  <a:gd name="T9" fmla="*/ 0 h 4"/>
                </a:gdLst>
                <a:ahLst/>
                <a:cxnLst>
                  <a:cxn ang="0">
                    <a:pos x="T0" y="T1"/>
                  </a:cxn>
                  <a:cxn ang="0">
                    <a:pos x="T2" y="T3"/>
                  </a:cxn>
                  <a:cxn ang="0">
                    <a:pos x="T4" y="T5"/>
                  </a:cxn>
                  <a:cxn ang="0">
                    <a:pos x="T6" y="T7"/>
                  </a:cxn>
                  <a:cxn ang="0">
                    <a:pos x="T8" y="T9"/>
                  </a:cxn>
                </a:cxnLst>
                <a:rect l="0" t="0" r="r" b="b"/>
                <a:pathLst>
                  <a:path w="10" h="4">
                    <a:moveTo>
                      <a:pt x="5" y="0"/>
                    </a:moveTo>
                    <a:cubicBezTo>
                      <a:pt x="3" y="0"/>
                      <a:pt x="2" y="0"/>
                      <a:pt x="0" y="0"/>
                    </a:cubicBezTo>
                    <a:cubicBezTo>
                      <a:pt x="1" y="1"/>
                      <a:pt x="3" y="3"/>
                      <a:pt x="5" y="4"/>
                    </a:cubicBezTo>
                    <a:cubicBezTo>
                      <a:pt x="7" y="4"/>
                      <a:pt x="9" y="4"/>
                      <a:pt x="10" y="4"/>
                    </a:cubicBezTo>
                    <a:cubicBezTo>
                      <a:pt x="9"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0" name="Freeform 80">
                <a:extLst>
                  <a:ext uri="{FF2B5EF4-FFF2-40B4-BE49-F238E27FC236}">
                    <a16:creationId xmlns:a16="http://schemas.microsoft.com/office/drawing/2014/main" id="{D4B77EE1-EC57-4740-BCD7-5083E3549C92}"/>
                  </a:ext>
                </a:extLst>
              </p:cNvPr>
              <p:cNvSpPr>
                <a:spLocks/>
              </p:cNvSpPr>
              <p:nvPr/>
            </p:nvSpPr>
            <p:spPr bwMode="auto">
              <a:xfrm>
                <a:off x="4041" y="2131"/>
                <a:ext cx="21" cy="10"/>
              </a:xfrm>
              <a:custGeom>
                <a:avLst/>
                <a:gdLst>
                  <a:gd name="T0" fmla="*/ 5 w 11"/>
                  <a:gd name="T1" fmla="*/ 0 h 5"/>
                  <a:gd name="T2" fmla="*/ 0 w 11"/>
                  <a:gd name="T3" fmla="*/ 1 h 5"/>
                  <a:gd name="T4" fmla="*/ 5 w 11"/>
                  <a:gd name="T5" fmla="*/ 5 h 5"/>
                  <a:gd name="T6" fmla="*/ 11 w 11"/>
                  <a:gd name="T7" fmla="*/ 5 h 5"/>
                  <a:gd name="T8" fmla="*/ 5 w 11"/>
                  <a:gd name="T9" fmla="*/ 0 h 5"/>
                </a:gdLst>
                <a:ahLst/>
                <a:cxnLst>
                  <a:cxn ang="0">
                    <a:pos x="T0" y="T1"/>
                  </a:cxn>
                  <a:cxn ang="0">
                    <a:pos x="T2" y="T3"/>
                  </a:cxn>
                  <a:cxn ang="0">
                    <a:pos x="T4" y="T5"/>
                  </a:cxn>
                  <a:cxn ang="0">
                    <a:pos x="T6" y="T7"/>
                  </a:cxn>
                  <a:cxn ang="0">
                    <a:pos x="T8" y="T9"/>
                  </a:cxn>
                </a:cxnLst>
                <a:rect l="0" t="0" r="r" b="b"/>
                <a:pathLst>
                  <a:path w="11" h="5">
                    <a:moveTo>
                      <a:pt x="5" y="0"/>
                    </a:moveTo>
                    <a:cubicBezTo>
                      <a:pt x="4" y="1"/>
                      <a:pt x="2" y="1"/>
                      <a:pt x="0" y="1"/>
                    </a:cubicBezTo>
                    <a:cubicBezTo>
                      <a:pt x="1" y="2"/>
                      <a:pt x="3" y="4"/>
                      <a:pt x="5" y="5"/>
                    </a:cubicBezTo>
                    <a:cubicBezTo>
                      <a:pt x="7" y="5"/>
                      <a:pt x="9" y="5"/>
                      <a:pt x="11" y="5"/>
                    </a:cubicBezTo>
                    <a:cubicBezTo>
                      <a:pt x="9" y="4"/>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1" name="Freeform 81">
                <a:extLst>
                  <a:ext uri="{FF2B5EF4-FFF2-40B4-BE49-F238E27FC236}">
                    <a16:creationId xmlns:a16="http://schemas.microsoft.com/office/drawing/2014/main" id="{3B7EE429-3BBE-4CB3-BA3C-0883A4A0DED3}"/>
                  </a:ext>
                </a:extLst>
              </p:cNvPr>
              <p:cNvSpPr>
                <a:spLocks/>
              </p:cNvSpPr>
              <p:nvPr/>
            </p:nvSpPr>
            <p:spPr bwMode="auto">
              <a:xfrm>
                <a:off x="4089" y="2173"/>
                <a:ext cx="23" cy="10"/>
              </a:xfrm>
              <a:custGeom>
                <a:avLst/>
                <a:gdLst>
                  <a:gd name="T0" fmla="*/ 6 w 12"/>
                  <a:gd name="T1" fmla="*/ 0 h 5"/>
                  <a:gd name="T2" fmla="*/ 0 w 12"/>
                  <a:gd name="T3" fmla="*/ 0 h 5"/>
                  <a:gd name="T4" fmla="*/ 5 w 12"/>
                  <a:gd name="T5" fmla="*/ 5 h 5"/>
                  <a:gd name="T6" fmla="*/ 12 w 12"/>
                  <a:gd name="T7" fmla="*/ 5 h 5"/>
                  <a:gd name="T8" fmla="*/ 6 w 12"/>
                  <a:gd name="T9" fmla="*/ 0 h 5"/>
                </a:gdLst>
                <a:ahLst/>
                <a:cxnLst>
                  <a:cxn ang="0">
                    <a:pos x="T0" y="T1"/>
                  </a:cxn>
                  <a:cxn ang="0">
                    <a:pos x="T2" y="T3"/>
                  </a:cxn>
                  <a:cxn ang="0">
                    <a:pos x="T4" y="T5"/>
                  </a:cxn>
                  <a:cxn ang="0">
                    <a:pos x="T6" y="T7"/>
                  </a:cxn>
                  <a:cxn ang="0">
                    <a:pos x="T8" y="T9"/>
                  </a:cxn>
                </a:cxnLst>
                <a:rect l="0" t="0" r="r" b="b"/>
                <a:pathLst>
                  <a:path w="12" h="5">
                    <a:moveTo>
                      <a:pt x="6" y="0"/>
                    </a:moveTo>
                    <a:cubicBezTo>
                      <a:pt x="4" y="0"/>
                      <a:pt x="2" y="0"/>
                      <a:pt x="0" y="0"/>
                    </a:cubicBezTo>
                    <a:cubicBezTo>
                      <a:pt x="2" y="2"/>
                      <a:pt x="4" y="4"/>
                      <a:pt x="5" y="5"/>
                    </a:cubicBezTo>
                    <a:cubicBezTo>
                      <a:pt x="8" y="5"/>
                      <a:pt x="10" y="5"/>
                      <a:pt x="12" y="5"/>
                    </a:cubicBezTo>
                    <a:cubicBezTo>
                      <a:pt x="10" y="3"/>
                      <a:pt x="8"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2" name="Freeform 82">
                <a:extLst>
                  <a:ext uri="{FF2B5EF4-FFF2-40B4-BE49-F238E27FC236}">
                    <a16:creationId xmlns:a16="http://schemas.microsoft.com/office/drawing/2014/main" id="{7166C145-E950-4223-BC1D-9ED7D4597319}"/>
                  </a:ext>
                </a:extLst>
              </p:cNvPr>
              <p:cNvSpPr>
                <a:spLocks/>
              </p:cNvSpPr>
              <p:nvPr/>
            </p:nvSpPr>
            <p:spPr bwMode="auto">
              <a:xfrm>
                <a:off x="4141" y="2216"/>
                <a:ext cx="23" cy="9"/>
              </a:xfrm>
              <a:custGeom>
                <a:avLst/>
                <a:gdLst>
                  <a:gd name="T0" fmla="*/ 6 w 12"/>
                  <a:gd name="T1" fmla="*/ 0 h 5"/>
                  <a:gd name="T2" fmla="*/ 0 w 12"/>
                  <a:gd name="T3" fmla="*/ 0 h 5"/>
                  <a:gd name="T4" fmla="*/ 6 w 12"/>
                  <a:gd name="T5" fmla="*/ 5 h 5"/>
                  <a:gd name="T6" fmla="*/ 12 w 12"/>
                  <a:gd name="T7" fmla="*/ 5 h 5"/>
                  <a:gd name="T8" fmla="*/ 6 w 12"/>
                  <a:gd name="T9" fmla="*/ 0 h 5"/>
                </a:gdLst>
                <a:ahLst/>
                <a:cxnLst>
                  <a:cxn ang="0">
                    <a:pos x="T0" y="T1"/>
                  </a:cxn>
                  <a:cxn ang="0">
                    <a:pos x="T2" y="T3"/>
                  </a:cxn>
                  <a:cxn ang="0">
                    <a:pos x="T4" y="T5"/>
                  </a:cxn>
                  <a:cxn ang="0">
                    <a:pos x="T6" y="T7"/>
                  </a:cxn>
                  <a:cxn ang="0">
                    <a:pos x="T8" y="T9"/>
                  </a:cxn>
                </a:cxnLst>
                <a:rect l="0" t="0" r="r" b="b"/>
                <a:pathLst>
                  <a:path w="12" h="5">
                    <a:moveTo>
                      <a:pt x="6" y="0"/>
                    </a:moveTo>
                    <a:cubicBezTo>
                      <a:pt x="4" y="0"/>
                      <a:pt x="2" y="0"/>
                      <a:pt x="0" y="0"/>
                    </a:cubicBezTo>
                    <a:cubicBezTo>
                      <a:pt x="2" y="2"/>
                      <a:pt x="4" y="3"/>
                      <a:pt x="6" y="5"/>
                    </a:cubicBezTo>
                    <a:cubicBezTo>
                      <a:pt x="8" y="5"/>
                      <a:pt x="10" y="5"/>
                      <a:pt x="12" y="5"/>
                    </a:cubicBezTo>
                    <a:cubicBezTo>
                      <a:pt x="10" y="3"/>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3" name="Freeform 83">
                <a:extLst>
                  <a:ext uri="{FF2B5EF4-FFF2-40B4-BE49-F238E27FC236}">
                    <a16:creationId xmlns:a16="http://schemas.microsoft.com/office/drawing/2014/main" id="{0F671E44-CBD9-4403-A9B2-D5FFCDAC649B}"/>
                  </a:ext>
                </a:extLst>
              </p:cNvPr>
              <p:cNvSpPr>
                <a:spLocks/>
              </p:cNvSpPr>
              <p:nvPr/>
            </p:nvSpPr>
            <p:spPr bwMode="auto">
              <a:xfrm>
                <a:off x="4196" y="2256"/>
                <a:ext cx="27" cy="10"/>
              </a:xfrm>
              <a:custGeom>
                <a:avLst/>
                <a:gdLst>
                  <a:gd name="T0" fmla="*/ 7 w 14"/>
                  <a:gd name="T1" fmla="*/ 0 h 5"/>
                  <a:gd name="T2" fmla="*/ 0 w 14"/>
                  <a:gd name="T3" fmla="*/ 1 h 5"/>
                  <a:gd name="T4" fmla="*/ 7 w 14"/>
                  <a:gd name="T5" fmla="*/ 5 h 5"/>
                  <a:gd name="T6" fmla="*/ 14 w 14"/>
                  <a:gd name="T7" fmla="*/ 5 h 5"/>
                  <a:gd name="T8" fmla="*/ 7 w 14"/>
                  <a:gd name="T9" fmla="*/ 0 h 5"/>
                </a:gdLst>
                <a:ahLst/>
                <a:cxnLst>
                  <a:cxn ang="0">
                    <a:pos x="T0" y="T1"/>
                  </a:cxn>
                  <a:cxn ang="0">
                    <a:pos x="T2" y="T3"/>
                  </a:cxn>
                  <a:cxn ang="0">
                    <a:pos x="T4" y="T5"/>
                  </a:cxn>
                  <a:cxn ang="0">
                    <a:pos x="T6" y="T7"/>
                  </a:cxn>
                  <a:cxn ang="0">
                    <a:pos x="T8" y="T9"/>
                  </a:cxn>
                </a:cxnLst>
                <a:rect l="0" t="0" r="r" b="b"/>
                <a:pathLst>
                  <a:path w="14" h="5">
                    <a:moveTo>
                      <a:pt x="7" y="0"/>
                    </a:moveTo>
                    <a:cubicBezTo>
                      <a:pt x="5" y="1"/>
                      <a:pt x="3" y="1"/>
                      <a:pt x="0" y="1"/>
                    </a:cubicBezTo>
                    <a:cubicBezTo>
                      <a:pt x="3" y="2"/>
                      <a:pt x="5" y="4"/>
                      <a:pt x="7" y="5"/>
                    </a:cubicBezTo>
                    <a:cubicBezTo>
                      <a:pt x="9" y="5"/>
                      <a:pt x="12" y="5"/>
                      <a:pt x="14" y="5"/>
                    </a:cubicBezTo>
                    <a:cubicBezTo>
                      <a:pt x="12" y="3"/>
                      <a:pt x="9" y="2"/>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4" name="Freeform 84">
                <a:extLst>
                  <a:ext uri="{FF2B5EF4-FFF2-40B4-BE49-F238E27FC236}">
                    <a16:creationId xmlns:a16="http://schemas.microsoft.com/office/drawing/2014/main" id="{D03AFC9F-AE13-45EE-B4BB-1D89618C1C96}"/>
                  </a:ext>
                </a:extLst>
              </p:cNvPr>
              <p:cNvSpPr>
                <a:spLocks/>
              </p:cNvSpPr>
              <p:nvPr/>
            </p:nvSpPr>
            <p:spPr bwMode="auto">
              <a:xfrm>
                <a:off x="4260" y="2298"/>
                <a:ext cx="28" cy="8"/>
              </a:xfrm>
              <a:custGeom>
                <a:avLst/>
                <a:gdLst>
                  <a:gd name="T0" fmla="*/ 7 w 15"/>
                  <a:gd name="T1" fmla="*/ 0 h 4"/>
                  <a:gd name="T2" fmla="*/ 0 w 15"/>
                  <a:gd name="T3" fmla="*/ 0 h 4"/>
                  <a:gd name="T4" fmla="*/ 8 w 15"/>
                  <a:gd name="T5" fmla="*/ 4 h 4"/>
                  <a:gd name="T6" fmla="*/ 15 w 15"/>
                  <a:gd name="T7" fmla="*/ 4 h 4"/>
                  <a:gd name="T8" fmla="*/ 7 w 15"/>
                  <a:gd name="T9" fmla="*/ 0 h 4"/>
                </a:gdLst>
                <a:ahLst/>
                <a:cxnLst>
                  <a:cxn ang="0">
                    <a:pos x="T0" y="T1"/>
                  </a:cxn>
                  <a:cxn ang="0">
                    <a:pos x="T2" y="T3"/>
                  </a:cxn>
                  <a:cxn ang="0">
                    <a:pos x="T4" y="T5"/>
                  </a:cxn>
                  <a:cxn ang="0">
                    <a:pos x="T6" y="T7"/>
                  </a:cxn>
                  <a:cxn ang="0">
                    <a:pos x="T8" y="T9"/>
                  </a:cxn>
                </a:cxnLst>
                <a:rect l="0" t="0" r="r" b="b"/>
                <a:pathLst>
                  <a:path w="15" h="4">
                    <a:moveTo>
                      <a:pt x="7" y="0"/>
                    </a:moveTo>
                    <a:cubicBezTo>
                      <a:pt x="5" y="0"/>
                      <a:pt x="3" y="0"/>
                      <a:pt x="0" y="0"/>
                    </a:cubicBezTo>
                    <a:cubicBezTo>
                      <a:pt x="3" y="1"/>
                      <a:pt x="5" y="3"/>
                      <a:pt x="8" y="4"/>
                    </a:cubicBezTo>
                    <a:cubicBezTo>
                      <a:pt x="10" y="4"/>
                      <a:pt x="13" y="4"/>
                      <a:pt x="15" y="4"/>
                    </a:cubicBezTo>
                    <a:cubicBezTo>
                      <a:pt x="12" y="2"/>
                      <a:pt x="10"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5" name="Freeform 85">
                <a:extLst>
                  <a:ext uri="{FF2B5EF4-FFF2-40B4-BE49-F238E27FC236}">
                    <a16:creationId xmlns:a16="http://schemas.microsoft.com/office/drawing/2014/main" id="{AD5ECE02-D4A2-4EF3-B59E-8305B4BEFAAB}"/>
                  </a:ext>
                </a:extLst>
              </p:cNvPr>
              <p:cNvSpPr>
                <a:spLocks/>
              </p:cNvSpPr>
              <p:nvPr/>
            </p:nvSpPr>
            <p:spPr bwMode="auto">
              <a:xfrm>
                <a:off x="4332" y="2337"/>
                <a:ext cx="33" cy="9"/>
              </a:xfrm>
              <a:custGeom>
                <a:avLst/>
                <a:gdLst>
                  <a:gd name="T0" fmla="*/ 8 w 17"/>
                  <a:gd name="T1" fmla="*/ 0 h 5"/>
                  <a:gd name="T2" fmla="*/ 0 w 17"/>
                  <a:gd name="T3" fmla="*/ 1 h 5"/>
                  <a:gd name="T4" fmla="*/ 9 w 17"/>
                  <a:gd name="T5" fmla="*/ 5 h 5"/>
                  <a:gd name="T6" fmla="*/ 17 w 17"/>
                  <a:gd name="T7" fmla="*/ 4 h 5"/>
                  <a:gd name="T8" fmla="*/ 8 w 17"/>
                  <a:gd name="T9" fmla="*/ 0 h 5"/>
                </a:gdLst>
                <a:ahLst/>
                <a:cxnLst>
                  <a:cxn ang="0">
                    <a:pos x="T0" y="T1"/>
                  </a:cxn>
                  <a:cxn ang="0">
                    <a:pos x="T2" y="T3"/>
                  </a:cxn>
                  <a:cxn ang="0">
                    <a:pos x="T4" y="T5"/>
                  </a:cxn>
                  <a:cxn ang="0">
                    <a:pos x="T6" y="T7"/>
                  </a:cxn>
                  <a:cxn ang="0">
                    <a:pos x="T8" y="T9"/>
                  </a:cxn>
                </a:cxnLst>
                <a:rect l="0" t="0" r="r" b="b"/>
                <a:pathLst>
                  <a:path w="17" h="5">
                    <a:moveTo>
                      <a:pt x="8" y="0"/>
                    </a:moveTo>
                    <a:cubicBezTo>
                      <a:pt x="5" y="0"/>
                      <a:pt x="3" y="0"/>
                      <a:pt x="0" y="1"/>
                    </a:cubicBezTo>
                    <a:cubicBezTo>
                      <a:pt x="3" y="2"/>
                      <a:pt x="6" y="3"/>
                      <a:pt x="9" y="5"/>
                    </a:cubicBezTo>
                    <a:cubicBezTo>
                      <a:pt x="12" y="4"/>
                      <a:pt x="14" y="4"/>
                      <a:pt x="17" y="4"/>
                    </a:cubicBezTo>
                    <a:cubicBezTo>
                      <a:pt x="14" y="3"/>
                      <a:pt x="11"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6" name="Freeform 86">
                <a:extLst>
                  <a:ext uri="{FF2B5EF4-FFF2-40B4-BE49-F238E27FC236}">
                    <a16:creationId xmlns:a16="http://schemas.microsoft.com/office/drawing/2014/main" id="{50FD650C-93EE-4FEA-ACE9-338603E9C3E6}"/>
                  </a:ext>
                </a:extLst>
              </p:cNvPr>
              <p:cNvSpPr>
                <a:spLocks/>
              </p:cNvSpPr>
              <p:nvPr/>
            </p:nvSpPr>
            <p:spPr bwMode="auto">
              <a:xfrm>
                <a:off x="4421" y="2373"/>
                <a:ext cx="40" cy="8"/>
              </a:xfrm>
              <a:custGeom>
                <a:avLst/>
                <a:gdLst>
                  <a:gd name="T0" fmla="*/ 10 w 21"/>
                  <a:gd name="T1" fmla="*/ 0 h 4"/>
                  <a:gd name="T2" fmla="*/ 0 w 21"/>
                  <a:gd name="T3" fmla="*/ 1 h 4"/>
                  <a:gd name="T4" fmla="*/ 11 w 21"/>
                  <a:gd name="T5" fmla="*/ 4 h 4"/>
                  <a:gd name="T6" fmla="*/ 21 w 21"/>
                  <a:gd name="T7" fmla="*/ 3 h 4"/>
                  <a:gd name="T8" fmla="*/ 14 w 21"/>
                  <a:gd name="T9" fmla="*/ 1 h 4"/>
                  <a:gd name="T10" fmla="*/ 10 w 21"/>
                  <a:gd name="T11" fmla="*/ 0 h 4"/>
                </a:gdLst>
                <a:ahLst/>
                <a:cxnLst>
                  <a:cxn ang="0">
                    <a:pos x="T0" y="T1"/>
                  </a:cxn>
                  <a:cxn ang="0">
                    <a:pos x="T2" y="T3"/>
                  </a:cxn>
                  <a:cxn ang="0">
                    <a:pos x="T4" y="T5"/>
                  </a:cxn>
                  <a:cxn ang="0">
                    <a:pos x="T6" y="T7"/>
                  </a:cxn>
                  <a:cxn ang="0">
                    <a:pos x="T8" y="T9"/>
                  </a:cxn>
                  <a:cxn ang="0">
                    <a:pos x="T10" y="T11"/>
                  </a:cxn>
                </a:cxnLst>
                <a:rect l="0" t="0" r="r" b="b"/>
                <a:pathLst>
                  <a:path w="21" h="4">
                    <a:moveTo>
                      <a:pt x="10" y="0"/>
                    </a:moveTo>
                    <a:cubicBezTo>
                      <a:pt x="7" y="0"/>
                      <a:pt x="3" y="1"/>
                      <a:pt x="0" y="1"/>
                    </a:cubicBezTo>
                    <a:cubicBezTo>
                      <a:pt x="4" y="2"/>
                      <a:pt x="8" y="3"/>
                      <a:pt x="11" y="4"/>
                    </a:cubicBezTo>
                    <a:cubicBezTo>
                      <a:pt x="15" y="4"/>
                      <a:pt x="18" y="4"/>
                      <a:pt x="21" y="3"/>
                    </a:cubicBezTo>
                    <a:cubicBezTo>
                      <a:pt x="19" y="3"/>
                      <a:pt x="16" y="2"/>
                      <a:pt x="14" y="1"/>
                    </a:cubicBezTo>
                    <a:cubicBezTo>
                      <a:pt x="12" y="1"/>
                      <a:pt x="1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7" name="Freeform 87">
                <a:extLst>
                  <a:ext uri="{FF2B5EF4-FFF2-40B4-BE49-F238E27FC236}">
                    <a16:creationId xmlns:a16="http://schemas.microsoft.com/office/drawing/2014/main" id="{F6533235-CB3E-426C-86CE-161F442F52C4}"/>
                  </a:ext>
                </a:extLst>
              </p:cNvPr>
              <p:cNvSpPr>
                <a:spLocks/>
              </p:cNvSpPr>
              <p:nvPr/>
            </p:nvSpPr>
            <p:spPr bwMode="auto">
              <a:xfrm>
                <a:off x="531" y="1905"/>
                <a:ext cx="57" cy="63"/>
              </a:xfrm>
              <a:custGeom>
                <a:avLst/>
                <a:gdLst>
                  <a:gd name="T0" fmla="*/ 27 w 30"/>
                  <a:gd name="T1" fmla="*/ 0 h 33"/>
                  <a:gd name="T2" fmla="*/ 22 w 30"/>
                  <a:gd name="T3" fmla="*/ 5 h 33"/>
                  <a:gd name="T4" fmla="*/ 0 w 30"/>
                  <a:gd name="T5" fmla="*/ 31 h 33"/>
                  <a:gd name="T6" fmla="*/ 4 w 30"/>
                  <a:gd name="T7" fmla="*/ 33 h 33"/>
                  <a:gd name="T8" fmla="*/ 30 w 30"/>
                  <a:gd name="T9" fmla="*/ 2 h 33"/>
                  <a:gd name="T10" fmla="*/ 27 w 30"/>
                  <a:gd name="T11" fmla="*/ 0 h 33"/>
                </a:gdLst>
                <a:ahLst/>
                <a:cxnLst>
                  <a:cxn ang="0">
                    <a:pos x="T0" y="T1"/>
                  </a:cxn>
                  <a:cxn ang="0">
                    <a:pos x="T2" y="T3"/>
                  </a:cxn>
                  <a:cxn ang="0">
                    <a:pos x="T4" y="T5"/>
                  </a:cxn>
                  <a:cxn ang="0">
                    <a:pos x="T6" y="T7"/>
                  </a:cxn>
                  <a:cxn ang="0">
                    <a:pos x="T8" y="T9"/>
                  </a:cxn>
                  <a:cxn ang="0">
                    <a:pos x="T10" y="T11"/>
                  </a:cxn>
                </a:cxnLst>
                <a:rect l="0" t="0" r="r" b="b"/>
                <a:pathLst>
                  <a:path w="30" h="33">
                    <a:moveTo>
                      <a:pt x="27" y="0"/>
                    </a:moveTo>
                    <a:cubicBezTo>
                      <a:pt x="25" y="2"/>
                      <a:pt x="23" y="4"/>
                      <a:pt x="22" y="5"/>
                    </a:cubicBezTo>
                    <a:cubicBezTo>
                      <a:pt x="14" y="14"/>
                      <a:pt x="7" y="23"/>
                      <a:pt x="0" y="31"/>
                    </a:cubicBezTo>
                    <a:cubicBezTo>
                      <a:pt x="1" y="32"/>
                      <a:pt x="2" y="32"/>
                      <a:pt x="4" y="33"/>
                    </a:cubicBezTo>
                    <a:cubicBezTo>
                      <a:pt x="12" y="23"/>
                      <a:pt x="21" y="12"/>
                      <a:pt x="30" y="2"/>
                    </a:cubicBezTo>
                    <a:cubicBezTo>
                      <a:pt x="29" y="1"/>
                      <a:pt x="28" y="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8" name="Freeform 88">
                <a:extLst>
                  <a:ext uri="{FF2B5EF4-FFF2-40B4-BE49-F238E27FC236}">
                    <a16:creationId xmlns:a16="http://schemas.microsoft.com/office/drawing/2014/main" id="{FFCBA99C-AC29-4C59-8D83-E4421136D567}"/>
                  </a:ext>
                </a:extLst>
              </p:cNvPr>
              <p:cNvSpPr>
                <a:spLocks/>
              </p:cNvSpPr>
              <p:nvPr/>
            </p:nvSpPr>
            <p:spPr bwMode="auto">
              <a:xfrm>
                <a:off x="573" y="1903"/>
                <a:ext cx="10" cy="11"/>
              </a:xfrm>
              <a:custGeom>
                <a:avLst/>
                <a:gdLst>
                  <a:gd name="T0" fmla="*/ 5 w 5"/>
                  <a:gd name="T1" fmla="*/ 0 h 6"/>
                  <a:gd name="T2" fmla="*/ 0 w 5"/>
                  <a:gd name="T3" fmla="*/ 6 h 6"/>
                  <a:gd name="T4" fmla="*/ 5 w 5"/>
                  <a:gd name="T5" fmla="*/ 1 h 6"/>
                  <a:gd name="T6" fmla="*/ 5 w 5"/>
                  <a:gd name="T7" fmla="*/ 0 h 6"/>
                </a:gdLst>
                <a:ahLst/>
                <a:cxnLst>
                  <a:cxn ang="0">
                    <a:pos x="T0" y="T1"/>
                  </a:cxn>
                  <a:cxn ang="0">
                    <a:pos x="T2" y="T3"/>
                  </a:cxn>
                  <a:cxn ang="0">
                    <a:pos x="T4" y="T5"/>
                  </a:cxn>
                  <a:cxn ang="0">
                    <a:pos x="T6" y="T7"/>
                  </a:cxn>
                </a:cxnLst>
                <a:rect l="0" t="0" r="r" b="b"/>
                <a:pathLst>
                  <a:path w="5" h="6">
                    <a:moveTo>
                      <a:pt x="5" y="0"/>
                    </a:moveTo>
                    <a:cubicBezTo>
                      <a:pt x="3" y="2"/>
                      <a:pt x="1" y="4"/>
                      <a:pt x="0" y="6"/>
                    </a:cubicBezTo>
                    <a:cubicBezTo>
                      <a:pt x="1" y="5"/>
                      <a:pt x="3" y="3"/>
                      <a:pt x="5" y="1"/>
                    </a:cubicBezTo>
                    <a:cubicBezTo>
                      <a:pt x="5" y="1"/>
                      <a:pt x="5"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19" name="Freeform 89">
                <a:extLst>
                  <a:ext uri="{FF2B5EF4-FFF2-40B4-BE49-F238E27FC236}">
                    <a16:creationId xmlns:a16="http://schemas.microsoft.com/office/drawing/2014/main" id="{7F237815-CE3E-4642-94AD-CFAECB2C9D5E}"/>
                  </a:ext>
                </a:extLst>
              </p:cNvPr>
              <p:cNvSpPr>
                <a:spLocks noEditPoints="1"/>
              </p:cNvSpPr>
              <p:nvPr/>
            </p:nvSpPr>
            <p:spPr bwMode="auto">
              <a:xfrm>
                <a:off x="234" y="1978"/>
                <a:ext cx="293" cy="378"/>
              </a:xfrm>
              <a:custGeom>
                <a:avLst/>
                <a:gdLst>
                  <a:gd name="T0" fmla="*/ 90 w 153"/>
                  <a:gd name="T1" fmla="*/ 80 h 197"/>
                  <a:gd name="T2" fmla="*/ 60 w 153"/>
                  <a:gd name="T3" fmla="*/ 113 h 197"/>
                  <a:gd name="T4" fmla="*/ 0 w 153"/>
                  <a:gd name="T5" fmla="*/ 195 h 197"/>
                  <a:gd name="T6" fmla="*/ 4 w 153"/>
                  <a:gd name="T7" fmla="*/ 197 h 197"/>
                  <a:gd name="T8" fmla="*/ 90 w 153"/>
                  <a:gd name="T9" fmla="*/ 80 h 197"/>
                  <a:gd name="T10" fmla="*/ 149 w 153"/>
                  <a:gd name="T11" fmla="*/ 0 h 197"/>
                  <a:gd name="T12" fmla="*/ 93 w 153"/>
                  <a:gd name="T13" fmla="*/ 70 h 197"/>
                  <a:gd name="T14" fmla="*/ 124 w 153"/>
                  <a:gd name="T15" fmla="*/ 37 h 197"/>
                  <a:gd name="T16" fmla="*/ 153 w 153"/>
                  <a:gd name="T17" fmla="*/ 1 h 197"/>
                  <a:gd name="T18" fmla="*/ 149 w 153"/>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97">
                    <a:moveTo>
                      <a:pt x="90" y="80"/>
                    </a:moveTo>
                    <a:cubicBezTo>
                      <a:pt x="80" y="91"/>
                      <a:pt x="70" y="102"/>
                      <a:pt x="60" y="113"/>
                    </a:cubicBezTo>
                    <a:cubicBezTo>
                      <a:pt x="38" y="142"/>
                      <a:pt x="18" y="169"/>
                      <a:pt x="0" y="195"/>
                    </a:cubicBezTo>
                    <a:cubicBezTo>
                      <a:pt x="1" y="196"/>
                      <a:pt x="3" y="196"/>
                      <a:pt x="4" y="197"/>
                    </a:cubicBezTo>
                    <a:cubicBezTo>
                      <a:pt x="29" y="161"/>
                      <a:pt x="58" y="121"/>
                      <a:pt x="90" y="80"/>
                    </a:cubicBezTo>
                    <a:moveTo>
                      <a:pt x="149" y="0"/>
                    </a:moveTo>
                    <a:cubicBezTo>
                      <a:pt x="129" y="24"/>
                      <a:pt x="111" y="47"/>
                      <a:pt x="93" y="70"/>
                    </a:cubicBezTo>
                    <a:cubicBezTo>
                      <a:pt x="103" y="59"/>
                      <a:pt x="113" y="48"/>
                      <a:pt x="124" y="37"/>
                    </a:cubicBezTo>
                    <a:cubicBezTo>
                      <a:pt x="133" y="25"/>
                      <a:pt x="143" y="13"/>
                      <a:pt x="153" y="1"/>
                    </a:cubicBezTo>
                    <a:cubicBezTo>
                      <a:pt x="152" y="1"/>
                      <a:pt x="150" y="0"/>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0" name="Freeform 90">
                <a:extLst>
                  <a:ext uri="{FF2B5EF4-FFF2-40B4-BE49-F238E27FC236}">
                    <a16:creationId xmlns:a16="http://schemas.microsoft.com/office/drawing/2014/main" id="{5076A715-3257-4246-9640-7F73D0622626}"/>
                  </a:ext>
                </a:extLst>
              </p:cNvPr>
              <p:cNvSpPr>
                <a:spLocks/>
              </p:cNvSpPr>
              <p:nvPr/>
            </p:nvSpPr>
            <p:spPr bwMode="auto">
              <a:xfrm>
                <a:off x="349" y="2049"/>
                <a:ext cx="122" cy="146"/>
              </a:xfrm>
              <a:custGeom>
                <a:avLst/>
                <a:gdLst>
                  <a:gd name="T0" fmla="*/ 64 w 64"/>
                  <a:gd name="T1" fmla="*/ 0 h 76"/>
                  <a:gd name="T2" fmla="*/ 33 w 64"/>
                  <a:gd name="T3" fmla="*/ 33 h 76"/>
                  <a:gd name="T4" fmla="*/ 0 w 64"/>
                  <a:gd name="T5" fmla="*/ 76 h 76"/>
                  <a:gd name="T6" fmla="*/ 30 w 64"/>
                  <a:gd name="T7" fmla="*/ 43 h 76"/>
                  <a:gd name="T8" fmla="*/ 64 w 64"/>
                  <a:gd name="T9" fmla="*/ 0 h 76"/>
                </a:gdLst>
                <a:ahLst/>
                <a:cxnLst>
                  <a:cxn ang="0">
                    <a:pos x="T0" y="T1"/>
                  </a:cxn>
                  <a:cxn ang="0">
                    <a:pos x="T2" y="T3"/>
                  </a:cxn>
                  <a:cxn ang="0">
                    <a:pos x="T4" y="T5"/>
                  </a:cxn>
                  <a:cxn ang="0">
                    <a:pos x="T6" y="T7"/>
                  </a:cxn>
                  <a:cxn ang="0">
                    <a:pos x="T8" y="T9"/>
                  </a:cxn>
                </a:cxnLst>
                <a:rect l="0" t="0" r="r" b="b"/>
                <a:pathLst>
                  <a:path w="64" h="76">
                    <a:moveTo>
                      <a:pt x="64" y="0"/>
                    </a:moveTo>
                    <a:cubicBezTo>
                      <a:pt x="53" y="11"/>
                      <a:pt x="43" y="22"/>
                      <a:pt x="33" y="33"/>
                    </a:cubicBezTo>
                    <a:cubicBezTo>
                      <a:pt x="21" y="47"/>
                      <a:pt x="10" y="62"/>
                      <a:pt x="0" y="76"/>
                    </a:cubicBezTo>
                    <a:cubicBezTo>
                      <a:pt x="10" y="65"/>
                      <a:pt x="20" y="54"/>
                      <a:pt x="30" y="43"/>
                    </a:cubicBezTo>
                    <a:cubicBezTo>
                      <a:pt x="41" y="29"/>
                      <a:pt x="52" y="14"/>
                      <a:pt x="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1" name="Freeform 91">
                <a:extLst>
                  <a:ext uri="{FF2B5EF4-FFF2-40B4-BE49-F238E27FC236}">
                    <a16:creationId xmlns:a16="http://schemas.microsoft.com/office/drawing/2014/main" id="{341F60AC-E323-48DD-A925-61C0D1D9704A}"/>
                  </a:ext>
                </a:extLst>
              </p:cNvPr>
              <p:cNvSpPr>
                <a:spLocks noEditPoints="1"/>
              </p:cNvSpPr>
              <p:nvPr/>
            </p:nvSpPr>
            <p:spPr bwMode="auto">
              <a:xfrm>
                <a:off x="4" y="2366"/>
                <a:ext cx="5754" cy="347"/>
              </a:xfrm>
              <a:custGeom>
                <a:avLst/>
                <a:gdLst>
                  <a:gd name="T0" fmla="*/ 2499 w 3003"/>
                  <a:gd name="T1" fmla="*/ 47 h 181"/>
                  <a:gd name="T2" fmla="*/ 2489 w 3003"/>
                  <a:gd name="T3" fmla="*/ 49 h 181"/>
                  <a:gd name="T4" fmla="*/ 2534 w 3003"/>
                  <a:gd name="T5" fmla="*/ 56 h 181"/>
                  <a:gd name="T6" fmla="*/ 2543 w 3003"/>
                  <a:gd name="T7" fmla="*/ 53 h 181"/>
                  <a:gd name="T8" fmla="*/ 2499 w 3003"/>
                  <a:gd name="T9" fmla="*/ 47 h 181"/>
                  <a:gd name="T10" fmla="*/ 2441 w 3003"/>
                  <a:gd name="T11" fmla="*/ 36 h 181"/>
                  <a:gd name="T12" fmla="*/ 2431 w 3003"/>
                  <a:gd name="T13" fmla="*/ 38 h 181"/>
                  <a:gd name="T14" fmla="*/ 2477 w 3003"/>
                  <a:gd name="T15" fmla="*/ 47 h 181"/>
                  <a:gd name="T16" fmla="*/ 2487 w 3003"/>
                  <a:gd name="T17" fmla="*/ 45 h 181"/>
                  <a:gd name="T18" fmla="*/ 2441 w 3003"/>
                  <a:gd name="T19" fmla="*/ 36 h 181"/>
                  <a:gd name="T20" fmla="*/ 2936 w 3003"/>
                  <a:gd name="T21" fmla="*/ 24 h 181"/>
                  <a:gd name="T22" fmla="*/ 2813 w 3003"/>
                  <a:gd name="T23" fmla="*/ 50 h 181"/>
                  <a:gd name="T24" fmla="*/ 2670 w 3003"/>
                  <a:gd name="T25" fmla="*/ 60 h 181"/>
                  <a:gd name="T26" fmla="*/ 2555 w 3003"/>
                  <a:gd name="T27" fmla="*/ 54 h 181"/>
                  <a:gd name="T28" fmla="*/ 2545 w 3003"/>
                  <a:gd name="T29" fmla="*/ 57 h 181"/>
                  <a:gd name="T30" fmla="*/ 2670 w 3003"/>
                  <a:gd name="T31" fmla="*/ 64 h 181"/>
                  <a:gd name="T32" fmla="*/ 2814 w 3003"/>
                  <a:gd name="T33" fmla="*/ 54 h 181"/>
                  <a:gd name="T34" fmla="*/ 2939 w 3003"/>
                  <a:gd name="T35" fmla="*/ 27 h 181"/>
                  <a:gd name="T36" fmla="*/ 2936 w 3003"/>
                  <a:gd name="T37" fmla="*/ 24 h 181"/>
                  <a:gd name="T38" fmla="*/ 2383 w 3003"/>
                  <a:gd name="T39" fmla="*/ 23 h 181"/>
                  <a:gd name="T40" fmla="*/ 2373 w 3003"/>
                  <a:gd name="T41" fmla="*/ 25 h 181"/>
                  <a:gd name="T42" fmla="*/ 2419 w 3003"/>
                  <a:gd name="T43" fmla="*/ 36 h 181"/>
                  <a:gd name="T44" fmla="*/ 2429 w 3003"/>
                  <a:gd name="T45" fmla="*/ 34 h 181"/>
                  <a:gd name="T46" fmla="*/ 2383 w 3003"/>
                  <a:gd name="T47" fmla="*/ 23 h 181"/>
                  <a:gd name="T48" fmla="*/ 2340 w 3003"/>
                  <a:gd name="T49" fmla="*/ 11 h 181"/>
                  <a:gd name="T50" fmla="*/ 2333 w 3003"/>
                  <a:gd name="T51" fmla="*/ 14 h 181"/>
                  <a:gd name="T52" fmla="*/ 2362 w 3003"/>
                  <a:gd name="T53" fmla="*/ 22 h 181"/>
                  <a:gd name="T54" fmla="*/ 2372 w 3003"/>
                  <a:gd name="T55" fmla="*/ 20 h 181"/>
                  <a:gd name="T56" fmla="*/ 2340 w 3003"/>
                  <a:gd name="T57" fmla="*/ 11 h 181"/>
                  <a:gd name="T58" fmla="*/ 115 w 3003"/>
                  <a:gd name="T59" fmla="*/ 0 h 181"/>
                  <a:gd name="T60" fmla="*/ 0 w 3003"/>
                  <a:gd name="T61" fmla="*/ 179 h 181"/>
                  <a:gd name="T62" fmla="*/ 3 w 3003"/>
                  <a:gd name="T63" fmla="*/ 181 h 181"/>
                  <a:gd name="T64" fmla="*/ 119 w 3003"/>
                  <a:gd name="T65" fmla="*/ 2 h 181"/>
                  <a:gd name="T66" fmla="*/ 115 w 3003"/>
                  <a:gd name="T67" fmla="*/ 0 h 181"/>
                  <a:gd name="T68" fmla="*/ 3001 w 3003"/>
                  <a:gd name="T69" fmla="*/ 0 h 181"/>
                  <a:gd name="T70" fmla="*/ 2944 w 3003"/>
                  <a:gd name="T71" fmla="*/ 21 h 181"/>
                  <a:gd name="T72" fmla="*/ 2947 w 3003"/>
                  <a:gd name="T73" fmla="*/ 24 h 181"/>
                  <a:gd name="T74" fmla="*/ 3003 w 3003"/>
                  <a:gd name="T75" fmla="*/ 4 h 181"/>
                  <a:gd name="T76" fmla="*/ 3001 w 3003"/>
                  <a:gd name="T7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03" h="181">
                    <a:moveTo>
                      <a:pt x="2499" y="47"/>
                    </a:moveTo>
                    <a:cubicBezTo>
                      <a:pt x="2495" y="48"/>
                      <a:pt x="2492" y="48"/>
                      <a:pt x="2489" y="49"/>
                    </a:cubicBezTo>
                    <a:cubicBezTo>
                      <a:pt x="2504" y="52"/>
                      <a:pt x="2519" y="54"/>
                      <a:pt x="2534" y="56"/>
                    </a:cubicBezTo>
                    <a:cubicBezTo>
                      <a:pt x="2537" y="55"/>
                      <a:pt x="2540" y="54"/>
                      <a:pt x="2543" y="53"/>
                    </a:cubicBezTo>
                    <a:cubicBezTo>
                      <a:pt x="2529" y="51"/>
                      <a:pt x="2514" y="49"/>
                      <a:pt x="2499" y="47"/>
                    </a:cubicBezTo>
                    <a:moveTo>
                      <a:pt x="2441" y="36"/>
                    </a:moveTo>
                    <a:cubicBezTo>
                      <a:pt x="2437" y="37"/>
                      <a:pt x="2434" y="38"/>
                      <a:pt x="2431" y="38"/>
                    </a:cubicBezTo>
                    <a:cubicBezTo>
                      <a:pt x="2447" y="42"/>
                      <a:pt x="2462" y="45"/>
                      <a:pt x="2477" y="47"/>
                    </a:cubicBezTo>
                    <a:cubicBezTo>
                      <a:pt x="2480" y="46"/>
                      <a:pt x="2484" y="46"/>
                      <a:pt x="2487" y="45"/>
                    </a:cubicBezTo>
                    <a:cubicBezTo>
                      <a:pt x="2472" y="42"/>
                      <a:pt x="2456" y="40"/>
                      <a:pt x="2441" y="36"/>
                    </a:cubicBezTo>
                    <a:moveTo>
                      <a:pt x="2936" y="24"/>
                    </a:moveTo>
                    <a:cubicBezTo>
                      <a:pt x="2905" y="33"/>
                      <a:pt x="2863" y="43"/>
                      <a:pt x="2813" y="50"/>
                    </a:cubicBezTo>
                    <a:cubicBezTo>
                      <a:pt x="2774" y="56"/>
                      <a:pt x="2726" y="60"/>
                      <a:pt x="2670" y="60"/>
                    </a:cubicBezTo>
                    <a:cubicBezTo>
                      <a:pt x="2635" y="60"/>
                      <a:pt x="2596" y="58"/>
                      <a:pt x="2555" y="54"/>
                    </a:cubicBezTo>
                    <a:cubicBezTo>
                      <a:pt x="2552" y="55"/>
                      <a:pt x="2548" y="56"/>
                      <a:pt x="2545" y="57"/>
                    </a:cubicBezTo>
                    <a:cubicBezTo>
                      <a:pt x="2590" y="62"/>
                      <a:pt x="2632" y="64"/>
                      <a:pt x="2670" y="64"/>
                    </a:cubicBezTo>
                    <a:cubicBezTo>
                      <a:pt x="2726" y="64"/>
                      <a:pt x="2774" y="60"/>
                      <a:pt x="2814" y="54"/>
                    </a:cubicBezTo>
                    <a:cubicBezTo>
                      <a:pt x="2865" y="47"/>
                      <a:pt x="2907" y="36"/>
                      <a:pt x="2939" y="27"/>
                    </a:cubicBezTo>
                    <a:cubicBezTo>
                      <a:pt x="2938" y="26"/>
                      <a:pt x="2937" y="25"/>
                      <a:pt x="2936" y="24"/>
                    </a:cubicBezTo>
                    <a:moveTo>
                      <a:pt x="2383" y="23"/>
                    </a:moveTo>
                    <a:cubicBezTo>
                      <a:pt x="2380" y="24"/>
                      <a:pt x="2377" y="24"/>
                      <a:pt x="2373" y="25"/>
                    </a:cubicBezTo>
                    <a:cubicBezTo>
                      <a:pt x="2389" y="29"/>
                      <a:pt x="2404" y="33"/>
                      <a:pt x="2419" y="36"/>
                    </a:cubicBezTo>
                    <a:cubicBezTo>
                      <a:pt x="2422" y="35"/>
                      <a:pt x="2426" y="35"/>
                      <a:pt x="2429" y="34"/>
                    </a:cubicBezTo>
                    <a:cubicBezTo>
                      <a:pt x="2414" y="31"/>
                      <a:pt x="2399" y="27"/>
                      <a:pt x="2383" y="23"/>
                    </a:cubicBezTo>
                    <a:moveTo>
                      <a:pt x="2340" y="11"/>
                    </a:moveTo>
                    <a:cubicBezTo>
                      <a:pt x="2337" y="12"/>
                      <a:pt x="2335" y="13"/>
                      <a:pt x="2333" y="14"/>
                    </a:cubicBezTo>
                    <a:cubicBezTo>
                      <a:pt x="2343" y="17"/>
                      <a:pt x="2352" y="19"/>
                      <a:pt x="2362" y="22"/>
                    </a:cubicBezTo>
                    <a:cubicBezTo>
                      <a:pt x="2365" y="21"/>
                      <a:pt x="2368" y="21"/>
                      <a:pt x="2372" y="20"/>
                    </a:cubicBezTo>
                    <a:cubicBezTo>
                      <a:pt x="2361" y="17"/>
                      <a:pt x="2350" y="14"/>
                      <a:pt x="2340" y="11"/>
                    </a:cubicBezTo>
                    <a:moveTo>
                      <a:pt x="115" y="0"/>
                    </a:moveTo>
                    <a:cubicBezTo>
                      <a:pt x="42" y="104"/>
                      <a:pt x="1" y="178"/>
                      <a:pt x="0" y="179"/>
                    </a:cubicBezTo>
                    <a:cubicBezTo>
                      <a:pt x="3" y="181"/>
                      <a:pt x="3" y="181"/>
                      <a:pt x="3" y="181"/>
                    </a:cubicBezTo>
                    <a:cubicBezTo>
                      <a:pt x="4" y="180"/>
                      <a:pt x="46" y="106"/>
                      <a:pt x="119" y="2"/>
                    </a:cubicBezTo>
                    <a:cubicBezTo>
                      <a:pt x="118" y="1"/>
                      <a:pt x="117" y="1"/>
                      <a:pt x="115" y="0"/>
                    </a:cubicBezTo>
                    <a:moveTo>
                      <a:pt x="3001" y="0"/>
                    </a:moveTo>
                    <a:cubicBezTo>
                      <a:pt x="3001" y="0"/>
                      <a:pt x="2981" y="10"/>
                      <a:pt x="2944" y="21"/>
                    </a:cubicBezTo>
                    <a:cubicBezTo>
                      <a:pt x="2945" y="22"/>
                      <a:pt x="2946" y="23"/>
                      <a:pt x="2947" y="24"/>
                    </a:cubicBezTo>
                    <a:cubicBezTo>
                      <a:pt x="2983" y="13"/>
                      <a:pt x="3002" y="4"/>
                      <a:pt x="3003" y="4"/>
                    </a:cubicBezTo>
                    <a:cubicBezTo>
                      <a:pt x="3001" y="0"/>
                      <a:pt x="3001" y="0"/>
                      <a:pt x="30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2" name="Freeform 92">
                <a:extLst>
                  <a:ext uri="{FF2B5EF4-FFF2-40B4-BE49-F238E27FC236}">
                    <a16:creationId xmlns:a16="http://schemas.microsoft.com/office/drawing/2014/main" id="{D7BD30B1-28E7-4914-A90D-55A3C91BBE8A}"/>
                  </a:ext>
                </a:extLst>
              </p:cNvPr>
              <p:cNvSpPr>
                <a:spLocks/>
              </p:cNvSpPr>
              <p:nvPr/>
            </p:nvSpPr>
            <p:spPr bwMode="auto">
              <a:xfrm>
                <a:off x="4530" y="2404"/>
                <a:ext cx="40" cy="10"/>
              </a:xfrm>
              <a:custGeom>
                <a:avLst/>
                <a:gdLst>
                  <a:gd name="T0" fmla="*/ 10 w 21"/>
                  <a:gd name="T1" fmla="*/ 0 h 5"/>
                  <a:gd name="T2" fmla="*/ 0 w 21"/>
                  <a:gd name="T3" fmla="*/ 2 h 5"/>
                  <a:gd name="T4" fmla="*/ 11 w 21"/>
                  <a:gd name="T5" fmla="*/ 5 h 5"/>
                  <a:gd name="T6" fmla="*/ 21 w 21"/>
                  <a:gd name="T7" fmla="*/ 3 h 5"/>
                  <a:gd name="T8" fmla="*/ 10 w 21"/>
                  <a:gd name="T9" fmla="*/ 0 h 5"/>
                </a:gdLst>
                <a:ahLst/>
                <a:cxnLst>
                  <a:cxn ang="0">
                    <a:pos x="T0" y="T1"/>
                  </a:cxn>
                  <a:cxn ang="0">
                    <a:pos x="T2" y="T3"/>
                  </a:cxn>
                  <a:cxn ang="0">
                    <a:pos x="T4" y="T5"/>
                  </a:cxn>
                  <a:cxn ang="0">
                    <a:pos x="T6" y="T7"/>
                  </a:cxn>
                  <a:cxn ang="0">
                    <a:pos x="T8" y="T9"/>
                  </a:cxn>
                </a:cxnLst>
                <a:rect l="0" t="0" r="r" b="b"/>
                <a:pathLst>
                  <a:path w="21" h="5">
                    <a:moveTo>
                      <a:pt x="10" y="0"/>
                    </a:moveTo>
                    <a:cubicBezTo>
                      <a:pt x="6" y="1"/>
                      <a:pt x="3" y="1"/>
                      <a:pt x="0" y="2"/>
                    </a:cubicBezTo>
                    <a:cubicBezTo>
                      <a:pt x="4" y="3"/>
                      <a:pt x="7" y="4"/>
                      <a:pt x="11" y="5"/>
                    </a:cubicBezTo>
                    <a:cubicBezTo>
                      <a:pt x="15" y="4"/>
                      <a:pt x="18" y="4"/>
                      <a:pt x="21" y="3"/>
                    </a:cubicBezTo>
                    <a:cubicBezTo>
                      <a:pt x="18" y="2"/>
                      <a:pt x="14" y="1"/>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3" name="Freeform 93">
                <a:extLst>
                  <a:ext uri="{FF2B5EF4-FFF2-40B4-BE49-F238E27FC236}">
                    <a16:creationId xmlns:a16="http://schemas.microsoft.com/office/drawing/2014/main" id="{BE85C295-5C07-4365-9AF1-D7341F925510}"/>
                  </a:ext>
                </a:extLst>
              </p:cNvPr>
              <p:cNvSpPr>
                <a:spLocks/>
              </p:cNvSpPr>
              <p:nvPr/>
            </p:nvSpPr>
            <p:spPr bwMode="auto">
              <a:xfrm>
                <a:off x="4639" y="2431"/>
                <a:ext cx="42" cy="7"/>
              </a:xfrm>
              <a:custGeom>
                <a:avLst/>
                <a:gdLst>
                  <a:gd name="T0" fmla="*/ 10 w 22"/>
                  <a:gd name="T1" fmla="*/ 0 h 4"/>
                  <a:gd name="T2" fmla="*/ 0 w 22"/>
                  <a:gd name="T3" fmla="*/ 2 h 4"/>
                  <a:gd name="T4" fmla="*/ 12 w 22"/>
                  <a:gd name="T5" fmla="*/ 4 h 4"/>
                  <a:gd name="T6" fmla="*/ 22 w 22"/>
                  <a:gd name="T7" fmla="*/ 2 h 4"/>
                  <a:gd name="T8" fmla="*/ 10 w 22"/>
                  <a:gd name="T9" fmla="*/ 0 h 4"/>
                </a:gdLst>
                <a:ahLst/>
                <a:cxnLst>
                  <a:cxn ang="0">
                    <a:pos x="T0" y="T1"/>
                  </a:cxn>
                  <a:cxn ang="0">
                    <a:pos x="T2" y="T3"/>
                  </a:cxn>
                  <a:cxn ang="0">
                    <a:pos x="T4" y="T5"/>
                  </a:cxn>
                  <a:cxn ang="0">
                    <a:pos x="T6" y="T7"/>
                  </a:cxn>
                  <a:cxn ang="0">
                    <a:pos x="T8" y="T9"/>
                  </a:cxn>
                </a:cxnLst>
                <a:rect l="0" t="0" r="r" b="b"/>
                <a:pathLst>
                  <a:path w="22" h="4">
                    <a:moveTo>
                      <a:pt x="10" y="0"/>
                    </a:moveTo>
                    <a:cubicBezTo>
                      <a:pt x="7" y="1"/>
                      <a:pt x="3" y="1"/>
                      <a:pt x="0" y="2"/>
                    </a:cubicBezTo>
                    <a:cubicBezTo>
                      <a:pt x="4" y="3"/>
                      <a:pt x="8" y="4"/>
                      <a:pt x="12" y="4"/>
                    </a:cubicBezTo>
                    <a:cubicBezTo>
                      <a:pt x="15" y="4"/>
                      <a:pt x="18" y="3"/>
                      <a:pt x="22" y="2"/>
                    </a:cubicBezTo>
                    <a:cubicBezTo>
                      <a:pt x="18" y="2"/>
                      <a:pt x="14" y="1"/>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4" name="Freeform 94">
                <a:extLst>
                  <a:ext uri="{FF2B5EF4-FFF2-40B4-BE49-F238E27FC236}">
                    <a16:creationId xmlns:a16="http://schemas.microsoft.com/office/drawing/2014/main" id="{E4D7DBC3-AC99-4990-A3B1-B19F52A1CF98}"/>
                  </a:ext>
                </a:extLst>
              </p:cNvPr>
              <p:cNvSpPr>
                <a:spLocks/>
              </p:cNvSpPr>
              <p:nvPr/>
            </p:nvSpPr>
            <p:spPr bwMode="auto">
              <a:xfrm>
                <a:off x="4750" y="2452"/>
                <a:ext cx="42" cy="8"/>
              </a:xfrm>
              <a:custGeom>
                <a:avLst/>
                <a:gdLst>
                  <a:gd name="T0" fmla="*/ 10 w 22"/>
                  <a:gd name="T1" fmla="*/ 0 h 4"/>
                  <a:gd name="T2" fmla="*/ 0 w 22"/>
                  <a:gd name="T3" fmla="*/ 2 h 4"/>
                  <a:gd name="T4" fmla="*/ 12 w 22"/>
                  <a:gd name="T5" fmla="*/ 4 h 4"/>
                  <a:gd name="T6" fmla="*/ 22 w 22"/>
                  <a:gd name="T7" fmla="*/ 2 h 4"/>
                  <a:gd name="T8" fmla="*/ 10 w 22"/>
                  <a:gd name="T9" fmla="*/ 0 h 4"/>
                </a:gdLst>
                <a:ahLst/>
                <a:cxnLst>
                  <a:cxn ang="0">
                    <a:pos x="T0" y="T1"/>
                  </a:cxn>
                  <a:cxn ang="0">
                    <a:pos x="T2" y="T3"/>
                  </a:cxn>
                  <a:cxn ang="0">
                    <a:pos x="T4" y="T5"/>
                  </a:cxn>
                  <a:cxn ang="0">
                    <a:pos x="T6" y="T7"/>
                  </a:cxn>
                  <a:cxn ang="0">
                    <a:pos x="T8" y="T9"/>
                  </a:cxn>
                </a:cxnLst>
                <a:rect l="0" t="0" r="r" b="b"/>
                <a:pathLst>
                  <a:path w="22" h="4">
                    <a:moveTo>
                      <a:pt x="10" y="0"/>
                    </a:moveTo>
                    <a:cubicBezTo>
                      <a:pt x="7" y="1"/>
                      <a:pt x="3" y="1"/>
                      <a:pt x="0" y="2"/>
                    </a:cubicBezTo>
                    <a:cubicBezTo>
                      <a:pt x="4" y="3"/>
                      <a:pt x="8" y="4"/>
                      <a:pt x="12" y="4"/>
                    </a:cubicBezTo>
                    <a:cubicBezTo>
                      <a:pt x="15" y="3"/>
                      <a:pt x="18" y="3"/>
                      <a:pt x="22" y="2"/>
                    </a:cubicBezTo>
                    <a:cubicBezTo>
                      <a:pt x="18" y="1"/>
                      <a:pt x="14"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5" name="Freeform 95">
                <a:extLst>
                  <a:ext uri="{FF2B5EF4-FFF2-40B4-BE49-F238E27FC236}">
                    <a16:creationId xmlns:a16="http://schemas.microsoft.com/office/drawing/2014/main" id="{7EB6E53F-FC5C-4F84-931B-619CC8A09CB5}"/>
                  </a:ext>
                </a:extLst>
              </p:cNvPr>
              <p:cNvSpPr>
                <a:spLocks/>
              </p:cNvSpPr>
              <p:nvPr/>
            </p:nvSpPr>
            <p:spPr bwMode="auto">
              <a:xfrm>
                <a:off x="4859" y="2467"/>
                <a:ext cx="41" cy="8"/>
              </a:xfrm>
              <a:custGeom>
                <a:avLst/>
                <a:gdLst>
                  <a:gd name="T0" fmla="*/ 9 w 21"/>
                  <a:gd name="T1" fmla="*/ 0 h 4"/>
                  <a:gd name="T2" fmla="*/ 0 w 21"/>
                  <a:gd name="T3" fmla="*/ 3 h 4"/>
                  <a:gd name="T4" fmla="*/ 11 w 21"/>
                  <a:gd name="T5" fmla="*/ 4 h 4"/>
                  <a:gd name="T6" fmla="*/ 21 w 21"/>
                  <a:gd name="T7" fmla="*/ 1 h 4"/>
                  <a:gd name="T8" fmla="*/ 9 w 21"/>
                  <a:gd name="T9" fmla="*/ 0 h 4"/>
                </a:gdLst>
                <a:ahLst/>
                <a:cxnLst>
                  <a:cxn ang="0">
                    <a:pos x="T0" y="T1"/>
                  </a:cxn>
                  <a:cxn ang="0">
                    <a:pos x="T2" y="T3"/>
                  </a:cxn>
                  <a:cxn ang="0">
                    <a:pos x="T4" y="T5"/>
                  </a:cxn>
                  <a:cxn ang="0">
                    <a:pos x="T6" y="T7"/>
                  </a:cxn>
                  <a:cxn ang="0">
                    <a:pos x="T8" y="T9"/>
                  </a:cxn>
                </a:cxnLst>
                <a:rect l="0" t="0" r="r" b="b"/>
                <a:pathLst>
                  <a:path w="21" h="4">
                    <a:moveTo>
                      <a:pt x="9" y="0"/>
                    </a:moveTo>
                    <a:cubicBezTo>
                      <a:pt x="6" y="1"/>
                      <a:pt x="3" y="2"/>
                      <a:pt x="0" y="3"/>
                    </a:cubicBezTo>
                    <a:cubicBezTo>
                      <a:pt x="4" y="3"/>
                      <a:pt x="8" y="3"/>
                      <a:pt x="11" y="4"/>
                    </a:cubicBezTo>
                    <a:cubicBezTo>
                      <a:pt x="14" y="3"/>
                      <a:pt x="18" y="2"/>
                      <a:pt x="21" y="1"/>
                    </a:cubicBezTo>
                    <a:cubicBezTo>
                      <a:pt x="17" y="0"/>
                      <a:pt x="13"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6" name="Freeform 96">
                <a:extLst>
                  <a:ext uri="{FF2B5EF4-FFF2-40B4-BE49-F238E27FC236}">
                    <a16:creationId xmlns:a16="http://schemas.microsoft.com/office/drawing/2014/main" id="{067786BC-9D90-4930-982B-AC346F11367D}"/>
                  </a:ext>
                </a:extLst>
              </p:cNvPr>
              <p:cNvSpPr>
                <a:spLocks noEditPoints="1"/>
              </p:cNvSpPr>
              <p:nvPr/>
            </p:nvSpPr>
            <p:spPr bwMode="auto">
              <a:xfrm>
                <a:off x="583" y="1622"/>
                <a:ext cx="2983" cy="286"/>
              </a:xfrm>
              <a:custGeom>
                <a:avLst/>
                <a:gdLst>
                  <a:gd name="T0" fmla="*/ 6 w 1557"/>
                  <a:gd name="T1" fmla="*/ 141 h 149"/>
                  <a:gd name="T2" fmla="*/ 0 w 1557"/>
                  <a:gd name="T3" fmla="*/ 147 h 149"/>
                  <a:gd name="T4" fmla="*/ 3 w 1557"/>
                  <a:gd name="T5" fmla="*/ 149 h 149"/>
                  <a:gd name="T6" fmla="*/ 8 w 1557"/>
                  <a:gd name="T7" fmla="*/ 143 h 149"/>
                  <a:gd name="T8" fmla="*/ 6 w 1557"/>
                  <a:gd name="T9" fmla="*/ 141 h 149"/>
                  <a:gd name="T10" fmla="*/ 1551 w 1557"/>
                  <a:gd name="T11" fmla="*/ 0 h 149"/>
                  <a:gd name="T12" fmla="*/ 1548 w 1557"/>
                  <a:gd name="T13" fmla="*/ 2 h 149"/>
                  <a:gd name="T14" fmla="*/ 1553 w 1557"/>
                  <a:gd name="T15" fmla="*/ 8 h 149"/>
                  <a:gd name="T16" fmla="*/ 1557 w 1557"/>
                  <a:gd name="T17" fmla="*/ 6 h 149"/>
                  <a:gd name="T18" fmla="*/ 1551 w 1557"/>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7" h="149">
                    <a:moveTo>
                      <a:pt x="6" y="141"/>
                    </a:moveTo>
                    <a:cubicBezTo>
                      <a:pt x="4" y="143"/>
                      <a:pt x="2" y="145"/>
                      <a:pt x="0" y="147"/>
                    </a:cubicBezTo>
                    <a:cubicBezTo>
                      <a:pt x="1" y="148"/>
                      <a:pt x="2" y="148"/>
                      <a:pt x="3" y="149"/>
                    </a:cubicBezTo>
                    <a:cubicBezTo>
                      <a:pt x="4" y="147"/>
                      <a:pt x="6" y="145"/>
                      <a:pt x="8" y="143"/>
                    </a:cubicBezTo>
                    <a:cubicBezTo>
                      <a:pt x="7" y="142"/>
                      <a:pt x="7" y="142"/>
                      <a:pt x="6" y="141"/>
                    </a:cubicBezTo>
                    <a:moveTo>
                      <a:pt x="1551" y="0"/>
                    </a:moveTo>
                    <a:cubicBezTo>
                      <a:pt x="1550" y="1"/>
                      <a:pt x="1549" y="1"/>
                      <a:pt x="1548" y="2"/>
                    </a:cubicBezTo>
                    <a:cubicBezTo>
                      <a:pt x="1550" y="4"/>
                      <a:pt x="1551" y="6"/>
                      <a:pt x="1553" y="8"/>
                    </a:cubicBezTo>
                    <a:cubicBezTo>
                      <a:pt x="1555" y="7"/>
                      <a:pt x="1556" y="7"/>
                      <a:pt x="1557" y="6"/>
                    </a:cubicBezTo>
                    <a:cubicBezTo>
                      <a:pt x="1555" y="4"/>
                      <a:pt x="1553" y="2"/>
                      <a:pt x="15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7" name="Freeform 97">
                <a:extLst>
                  <a:ext uri="{FF2B5EF4-FFF2-40B4-BE49-F238E27FC236}">
                    <a16:creationId xmlns:a16="http://schemas.microsoft.com/office/drawing/2014/main" id="{BBE200EA-04F5-4FDE-A921-3595CAAB660A}"/>
                  </a:ext>
                </a:extLst>
              </p:cNvPr>
              <p:cNvSpPr>
                <a:spLocks/>
              </p:cNvSpPr>
              <p:nvPr/>
            </p:nvSpPr>
            <p:spPr bwMode="auto">
              <a:xfrm>
                <a:off x="583" y="1891"/>
                <a:ext cx="11" cy="14"/>
              </a:xfrm>
              <a:custGeom>
                <a:avLst/>
                <a:gdLst>
                  <a:gd name="T0" fmla="*/ 5 w 6"/>
                  <a:gd name="T1" fmla="*/ 0 h 7"/>
                  <a:gd name="T2" fmla="*/ 0 w 6"/>
                  <a:gd name="T3" fmla="*/ 6 h 7"/>
                  <a:gd name="T4" fmla="*/ 0 w 6"/>
                  <a:gd name="T5" fmla="*/ 7 h 7"/>
                  <a:gd name="T6" fmla="*/ 6 w 6"/>
                  <a:gd name="T7" fmla="*/ 1 h 7"/>
                  <a:gd name="T8" fmla="*/ 5 w 6"/>
                  <a:gd name="T9" fmla="*/ 0 h 7"/>
                </a:gdLst>
                <a:ahLst/>
                <a:cxnLst>
                  <a:cxn ang="0">
                    <a:pos x="T0" y="T1"/>
                  </a:cxn>
                  <a:cxn ang="0">
                    <a:pos x="T2" y="T3"/>
                  </a:cxn>
                  <a:cxn ang="0">
                    <a:pos x="T4" y="T5"/>
                  </a:cxn>
                  <a:cxn ang="0">
                    <a:pos x="T6" y="T7"/>
                  </a:cxn>
                  <a:cxn ang="0">
                    <a:pos x="T8" y="T9"/>
                  </a:cxn>
                </a:cxnLst>
                <a:rect l="0" t="0" r="r" b="b"/>
                <a:pathLst>
                  <a:path w="6" h="7">
                    <a:moveTo>
                      <a:pt x="5" y="0"/>
                    </a:moveTo>
                    <a:cubicBezTo>
                      <a:pt x="3" y="2"/>
                      <a:pt x="1" y="4"/>
                      <a:pt x="0" y="6"/>
                    </a:cubicBezTo>
                    <a:cubicBezTo>
                      <a:pt x="0" y="7"/>
                      <a:pt x="0" y="7"/>
                      <a:pt x="0" y="7"/>
                    </a:cubicBezTo>
                    <a:cubicBezTo>
                      <a:pt x="2" y="5"/>
                      <a:pt x="4" y="3"/>
                      <a:pt x="6" y="1"/>
                    </a:cubicBezTo>
                    <a:cubicBezTo>
                      <a:pt x="6" y="1"/>
                      <a:pt x="5"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8" name="Freeform 98">
                <a:extLst>
                  <a:ext uri="{FF2B5EF4-FFF2-40B4-BE49-F238E27FC236}">
                    <a16:creationId xmlns:a16="http://schemas.microsoft.com/office/drawing/2014/main" id="{6C3D20F0-13C6-4394-8C72-E0528D6F0EBC}"/>
                  </a:ext>
                </a:extLst>
              </p:cNvPr>
              <p:cNvSpPr>
                <a:spLocks noEditPoints="1"/>
              </p:cNvSpPr>
              <p:nvPr/>
            </p:nvSpPr>
            <p:spPr bwMode="auto">
              <a:xfrm>
                <a:off x="6" y="1004"/>
                <a:ext cx="2102" cy="620"/>
              </a:xfrm>
              <a:custGeom>
                <a:avLst/>
                <a:gdLst>
                  <a:gd name="T0" fmla="*/ 1094 w 1097"/>
                  <a:gd name="T1" fmla="*/ 323 h 323"/>
                  <a:gd name="T2" fmla="*/ 1072 w 1097"/>
                  <a:gd name="T3" fmla="*/ 303 h 323"/>
                  <a:gd name="T4" fmla="*/ 992 w 1097"/>
                  <a:gd name="T5" fmla="*/ 252 h 323"/>
                  <a:gd name="T6" fmla="*/ 1057 w 1097"/>
                  <a:gd name="T7" fmla="*/ 292 h 323"/>
                  <a:gd name="T8" fmla="*/ 992 w 1097"/>
                  <a:gd name="T9" fmla="*/ 252 h 323"/>
                  <a:gd name="T10" fmla="*/ 981 w 1097"/>
                  <a:gd name="T11" fmla="*/ 244 h 323"/>
                  <a:gd name="T12" fmla="*/ 953 w 1097"/>
                  <a:gd name="T13" fmla="*/ 221 h 323"/>
                  <a:gd name="T14" fmla="*/ 907 w 1097"/>
                  <a:gd name="T15" fmla="*/ 194 h 323"/>
                  <a:gd name="T16" fmla="*/ 943 w 1097"/>
                  <a:gd name="T17" fmla="*/ 214 h 323"/>
                  <a:gd name="T18" fmla="*/ 907 w 1097"/>
                  <a:gd name="T19" fmla="*/ 194 h 323"/>
                  <a:gd name="T20" fmla="*/ 898 w 1097"/>
                  <a:gd name="T21" fmla="*/ 188 h 323"/>
                  <a:gd name="T22" fmla="*/ 886 w 1097"/>
                  <a:gd name="T23" fmla="*/ 176 h 323"/>
                  <a:gd name="T24" fmla="*/ 864 w 1097"/>
                  <a:gd name="T25" fmla="*/ 161 h 323"/>
                  <a:gd name="T26" fmla="*/ 870 w 1097"/>
                  <a:gd name="T27" fmla="*/ 170 h 323"/>
                  <a:gd name="T28" fmla="*/ 878 w 1097"/>
                  <a:gd name="T29" fmla="*/ 170 h 323"/>
                  <a:gd name="T30" fmla="*/ 846 w 1097"/>
                  <a:gd name="T31" fmla="*/ 150 h 323"/>
                  <a:gd name="T32" fmla="*/ 849 w 1097"/>
                  <a:gd name="T33" fmla="*/ 157 h 323"/>
                  <a:gd name="T34" fmla="*/ 846 w 1097"/>
                  <a:gd name="T35" fmla="*/ 150 h 323"/>
                  <a:gd name="T36" fmla="*/ 827 w 1097"/>
                  <a:gd name="T37" fmla="*/ 143 h 323"/>
                  <a:gd name="T38" fmla="*/ 839 w 1097"/>
                  <a:gd name="T39" fmla="*/ 146 h 323"/>
                  <a:gd name="T40" fmla="*/ 823 w 1097"/>
                  <a:gd name="T41" fmla="*/ 136 h 323"/>
                  <a:gd name="T42" fmla="*/ 820 w 1097"/>
                  <a:gd name="T43" fmla="*/ 139 h 323"/>
                  <a:gd name="T44" fmla="*/ 826 w 1097"/>
                  <a:gd name="T45" fmla="*/ 138 h 323"/>
                  <a:gd name="T46" fmla="*/ 816 w 1097"/>
                  <a:gd name="T47" fmla="*/ 132 h 323"/>
                  <a:gd name="T48" fmla="*/ 811 w 1097"/>
                  <a:gd name="T49" fmla="*/ 134 h 323"/>
                  <a:gd name="T50" fmla="*/ 816 w 1097"/>
                  <a:gd name="T51" fmla="*/ 132 h 323"/>
                  <a:gd name="T52" fmla="*/ 739 w 1097"/>
                  <a:gd name="T53" fmla="*/ 92 h 323"/>
                  <a:gd name="T54" fmla="*/ 802 w 1097"/>
                  <a:gd name="T55" fmla="*/ 123 h 323"/>
                  <a:gd name="T56" fmla="*/ 390 w 1097"/>
                  <a:gd name="T57" fmla="*/ 0 h 323"/>
                  <a:gd name="T58" fmla="*/ 2 w 1097"/>
                  <a:gd name="T59" fmla="*/ 81 h 323"/>
                  <a:gd name="T60" fmla="*/ 575 w 1097"/>
                  <a:gd name="T61" fmla="*/ 24 h 323"/>
                  <a:gd name="T62" fmla="*/ 738 w 1097"/>
                  <a:gd name="T63" fmla="*/ 87 h 323"/>
                  <a:gd name="T64" fmla="*/ 390 w 1097"/>
                  <a:gd name="T6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7" h="323">
                    <a:moveTo>
                      <a:pt x="1058" y="298"/>
                    </a:moveTo>
                    <a:cubicBezTo>
                      <a:pt x="1070" y="306"/>
                      <a:pt x="1082" y="315"/>
                      <a:pt x="1094" y="323"/>
                    </a:cubicBezTo>
                    <a:cubicBezTo>
                      <a:pt x="1095" y="322"/>
                      <a:pt x="1096" y="321"/>
                      <a:pt x="1097" y="321"/>
                    </a:cubicBezTo>
                    <a:cubicBezTo>
                      <a:pt x="1089" y="315"/>
                      <a:pt x="1080" y="309"/>
                      <a:pt x="1072" y="303"/>
                    </a:cubicBezTo>
                    <a:cubicBezTo>
                      <a:pt x="1067" y="301"/>
                      <a:pt x="1063" y="299"/>
                      <a:pt x="1058" y="298"/>
                    </a:cubicBezTo>
                    <a:moveTo>
                      <a:pt x="992" y="252"/>
                    </a:moveTo>
                    <a:cubicBezTo>
                      <a:pt x="1010" y="264"/>
                      <a:pt x="1027" y="276"/>
                      <a:pt x="1044" y="288"/>
                    </a:cubicBezTo>
                    <a:cubicBezTo>
                      <a:pt x="1048" y="289"/>
                      <a:pt x="1053" y="291"/>
                      <a:pt x="1057" y="292"/>
                    </a:cubicBezTo>
                    <a:cubicBezTo>
                      <a:pt x="1039" y="280"/>
                      <a:pt x="1021" y="267"/>
                      <a:pt x="1004" y="255"/>
                    </a:cubicBezTo>
                    <a:cubicBezTo>
                      <a:pt x="1000" y="254"/>
                      <a:pt x="996" y="253"/>
                      <a:pt x="992" y="252"/>
                    </a:cubicBezTo>
                    <a:moveTo>
                      <a:pt x="944" y="219"/>
                    </a:moveTo>
                    <a:cubicBezTo>
                      <a:pt x="956" y="227"/>
                      <a:pt x="968" y="236"/>
                      <a:pt x="981" y="244"/>
                    </a:cubicBezTo>
                    <a:cubicBezTo>
                      <a:pt x="984" y="245"/>
                      <a:pt x="988" y="246"/>
                      <a:pt x="992" y="247"/>
                    </a:cubicBezTo>
                    <a:cubicBezTo>
                      <a:pt x="979" y="238"/>
                      <a:pt x="966" y="229"/>
                      <a:pt x="953" y="221"/>
                    </a:cubicBezTo>
                    <a:cubicBezTo>
                      <a:pt x="950" y="220"/>
                      <a:pt x="947" y="219"/>
                      <a:pt x="944" y="219"/>
                    </a:cubicBezTo>
                    <a:moveTo>
                      <a:pt x="907" y="194"/>
                    </a:moveTo>
                    <a:cubicBezTo>
                      <a:pt x="916" y="200"/>
                      <a:pt x="925" y="206"/>
                      <a:pt x="934" y="212"/>
                    </a:cubicBezTo>
                    <a:cubicBezTo>
                      <a:pt x="937" y="213"/>
                      <a:pt x="940" y="213"/>
                      <a:pt x="943" y="214"/>
                    </a:cubicBezTo>
                    <a:cubicBezTo>
                      <a:pt x="934" y="207"/>
                      <a:pt x="924" y="201"/>
                      <a:pt x="915" y="195"/>
                    </a:cubicBezTo>
                    <a:cubicBezTo>
                      <a:pt x="912" y="195"/>
                      <a:pt x="910" y="195"/>
                      <a:pt x="907" y="194"/>
                    </a:cubicBezTo>
                    <a:moveTo>
                      <a:pt x="879" y="176"/>
                    </a:moveTo>
                    <a:cubicBezTo>
                      <a:pt x="885" y="180"/>
                      <a:pt x="891" y="184"/>
                      <a:pt x="898" y="188"/>
                    </a:cubicBezTo>
                    <a:cubicBezTo>
                      <a:pt x="900" y="188"/>
                      <a:pt x="903" y="189"/>
                      <a:pt x="906" y="189"/>
                    </a:cubicBezTo>
                    <a:cubicBezTo>
                      <a:pt x="899" y="185"/>
                      <a:pt x="893" y="180"/>
                      <a:pt x="886" y="176"/>
                    </a:cubicBezTo>
                    <a:cubicBezTo>
                      <a:pt x="884" y="176"/>
                      <a:pt x="881" y="176"/>
                      <a:pt x="879" y="176"/>
                    </a:cubicBezTo>
                    <a:moveTo>
                      <a:pt x="864" y="161"/>
                    </a:moveTo>
                    <a:cubicBezTo>
                      <a:pt x="861" y="162"/>
                      <a:pt x="859" y="162"/>
                      <a:pt x="857" y="162"/>
                    </a:cubicBezTo>
                    <a:cubicBezTo>
                      <a:pt x="861" y="165"/>
                      <a:pt x="866" y="168"/>
                      <a:pt x="870" y="170"/>
                    </a:cubicBezTo>
                    <a:cubicBezTo>
                      <a:pt x="871" y="170"/>
                      <a:pt x="873" y="170"/>
                      <a:pt x="874" y="170"/>
                    </a:cubicBezTo>
                    <a:cubicBezTo>
                      <a:pt x="875" y="170"/>
                      <a:pt x="876" y="170"/>
                      <a:pt x="878" y="170"/>
                    </a:cubicBezTo>
                    <a:cubicBezTo>
                      <a:pt x="873" y="167"/>
                      <a:pt x="868" y="164"/>
                      <a:pt x="864" y="161"/>
                    </a:cubicBezTo>
                    <a:moveTo>
                      <a:pt x="846" y="150"/>
                    </a:moveTo>
                    <a:cubicBezTo>
                      <a:pt x="844" y="151"/>
                      <a:pt x="842" y="151"/>
                      <a:pt x="840" y="151"/>
                    </a:cubicBezTo>
                    <a:cubicBezTo>
                      <a:pt x="843" y="153"/>
                      <a:pt x="846" y="155"/>
                      <a:pt x="849" y="157"/>
                    </a:cubicBezTo>
                    <a:cubicBezTo>
                      <a:pt x="851" y="157"/>
                      <a:pt x="853" y="157"/>
                      <a:pt x="856" y="156"/>
                    </a:cubicBezTo>
                    <a:cubicBezTo>
                      <a:pt x="852" y="154"/>
                      <a:pt x="849" y="152"/>
                      <a:pt x="846" y="150"/>
                    </a:cubicBezTo>
                    <a:moveTo>
                      <a:pt x="833" y="142"/>
                    </a:moveTo>
                    <a:cubicBezTo>
                      <a:pt x="831" y="143"/>
                      <a:pt x="829" y="143"/>
                      <a:pt x="827" y="143"/>
                    </a:cubicBezTo>
                    <a:cubicBezTo>
                      <a:pt x="829" y="145"/>
                      <a:pt x="831" y="146"/>
                      <a:pt x="833" y="147"/>
                    </a:cubicBezTo>
                    <a:cubicBezTo>
                      <a:pt x="835" y="146"/>
                      <a:pt x="837" y="146"/>
                      <a:pt x="839" y="146"/>
                    </a:cubicBezTo>
                    <a:cubicBezTo>
                      <a:pt x="837" y="145"/>
                      <a:pt x="835" y="143"/>
                      <a:pt x="833" y="142"/>
                    </a:cubicBezTo>
                    <a:moveTo>
                      <a:pt x="823" y="136"/>
                    </a:moveTo>
                    <a:cubicBezTo>
                      <a:pt x="821" y="137"/>
                      <a:pt x="820" y="137"/>
                      <a:pt x="818" y="138"/>
                    </a:cubicBezTo>
                    <a:cubicBezTo>
                      <a:pt x="819" y="138"/>
                      <a:pt x="820" y="139"/>
                      <a:pt x="820" y="139"/>
                    </a:cubicBezTo>
                    <a:cubicBezTo>
                      <a:pt x="821" y="139"/>
                      <a:pt x="821" y="139"/>
                      <a:pt x="821" y="139"/>
                    </a:cubicBezTo>
                    <a:cubicBezTo>
                      <a:pt x="823" y="139"/>
                      <a:pt x="825" y="138"/>
                      <a:pt x="826" y="138"/>
                    </a:cubicBezTo>
                    <a:cubicBezTo>
                      <a:pt x="825" y="137"/>
                      <a:pt x="824" y="137"/>
                      <a:pt x="823" y="136"/>
                    </a:cubicBezTo>
                    <a:moveTo>
                      <a:pt x="816" y="132"/>
                    </a:moveTo>
                    <a:cubicBezTo>
                      <a:pt x="814" y="132"/>
                      <a:pt x="813" y="133"/>
                      <a:pt x="811" y="133"/>
                    </a:cubicBezTo>
                    <a:cubicBezTo>
                      <a:pt x="811" y="133"/>
                      <a:pt x="811" y="134"/>
                      <a:pt x="811" y="134"/>
                    </a:cubicBezTo>
                    <a:cubicBezTo>
                      <a:pt x="813" y="133"/>
                      <a:pt x="815" y="133"/>
                      <a:pt x="817" y="132"/>
                    </a:cubicBezTo>
                    <a:cubicBezTo>
                      <a:pt x="816" y="132"/>
                      <a:pt x="816" y="132"/>
                      <a:pt x="816" y="132"/>
                    </a:cubicBezTo>
                    <a:moveTo>
                      <a:pt x="743" y="90"/>
                    </a:moveTo>
                    <a:cubicBezTo>
                      <a:pt x="742" y="90"/>
                      <a:pt x="740" y="91"/>
                      <a:pt x="739" y="92"/>
                    </a:cubicBezTo>
                    <a:cubicBezTo>
                      <a:pt x="758" y="102"/>
                      <a:pt x="777" y="113"/>
                      <a:pt x="797" y="125"/>
                    </a:cubicBezTo>
                    <a:cubicBezTo>
                      <a:pt x="799" y="125"/>
                      <a:pt x="800" y="124"/>
                      <a:pt x="802" y="123"/>
                    </a:cubicBezTo>
                    <a:cubicBezTo>
                      <a:pt x="782" y="111"/>
                      <a:pt x="762" y="100"/>
                      <a:pt x="743" y="90"/>
                    </a:cubicBezTo>
                    <a:moveTo>
                      <a:pt x="390" y="0"/>
                    </a:moveTo>
                    <a:cubicBezTo>
                      <a:pt x="172" y="0"/>
                      <a:pt x="2" y="76"/>
                      <a:pt x="0" y="77"/>
                    </a:cubicBezTo>
                    <a:cubicBezTo>
                      <a:pt x="2" y="81"/>
                      <a:pt x="2" y="81"/>
                      <a:pt x="2" y="81"/>
                    </a:cubicBezTo>
                    <a:cubicBezTo>
                      <a:pt x="4" y="80"/>
                      <a:pt x="173" y="4"/>
                      <a:pt x="390" y="4"/>
                    </a:cubicBezTo>
                    <a:cubicBezTo>
                      <a:pt x="449" y="4"/>
                      <a:pt x="511" y="10"/>
                      <a:pt x="575" y="24"/>
                    </a:cubicBezTo>
                    <a:cubicBezTo>
                      <a:pt x="620" y="33"/>
                      <a:pt x="674" y="57"/>
                      <a:pt x="734" y="89"/>
                    </a:cubicBezTo>
                    <a:cubicBezTo>
                      <a:pt x="736" y="89"/>
                      <a:pt x="737" y="88"/>
                      <a:pt x="738" y="87"/>
                    </a:cubicBezTo>
                    <a:cubicBezTo>
                      <a:pt x="677" y="54"/>
                      <a:pt x="621" y="30"/>
                      <a:pt x="576" y="20"/>
                    </a:cubicBezTo>
                    <a:cubicBezTo>
                      <a:pt x="512" y="6"/>
                      <a:pt x="449" y="0"/>
                      <a:pt x="3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9" name="Freeform 99">
                <a:extLst>
                  <a:ext uri="{FF2B5EF4-FFF2-40B4-BE49-F238E27FC236}">
                    <a16:creationId xmlns:a16="http://schemas.microsoft.com/office/drawing/2014/main" id="{B44A2E00-2095-4276-BF95-E22E33A9831D}"/>
                  </a:ext>
                </a:extLst>
              </p:cNvPr>
              <p:cNvSpPr>
                <a:spLocks/>
              </p:cNvSpPr>
              <p:nvPr/>
            </p:nvSpPr>
            <p:spPr bwMode="auto">
              <a:xfrm>
                <a:off x="2006" y="1557"/>
                <a:ext cx="54" cy="29"/>
              </a:xfrm>
              <a:custGeom>
                <a:avLst/>
                <a:gdLst>
                  <a:gd name="T0" fmla="*/ 0 w 28"/>
                  <a:gd name="T1" fmla="*/ 0 h 15"/>
                  <a:gd name="T2" fmla="*/ 14 w 28"/>
                  <a:gd name="T3" fmla="*/ 10 h 15"/>
                  <a:gd name="T4" fmla="*/ 28 w 28"/>
                  <a:gd name="T5" fmla="*/ 15 h 15"/>
                  <a:gd name="T6" fmla="*/ 13 w 28"/>
                  <a:gd name="T7" fmla="*/ 4 h 15"/>
                  <a:gd name="T8" fmla="*/ 0 w 28"/>
                  <a:gd name="T9" fmla="*/ 0 h 15"/>
                </a:gdLst>
                <a:ahLst/>
                <a:cxnLst>
                  <a:cxn ang="0">
                    <a:pos x="T0" y="T1"/>
                  </a:cxn>
                  <a:cxn ang="0">
                    <a:pos x="T2" y="T3"/>
                  </a:cxn>
                  <a:cxn ang="0">
                    <a:pos x="T4" y="T5"/>
                  </a:cxn>
                  <a:cxn ang="0">
                    <a:pos x="T6" y="T7"/>
                  </a:cxn>
                  <a:cxn ang="0">
                    <a:pos x="T8" y="T9"/>
                  </a:cxn>
                </a:cxnLst>
                <a:rect l="0" t="0" r="r" b="b"/>
                <a:pathLst>
                  <a:path w="28" h="15">
                    <a:moveTo>
                      <a:pt x="0" y="0"/>
                    </a:moveTo>
                    <a:cubicBezTo>
                      <a:pt x="5" y="3"/>
                      <a:pt x="9" y="7"/>
                      <a:pt x="14" y="10"/>
                    </a:cubicBezTo>
                    <a:cubicBezTo>
                      <a:pt x="19" y="11"/>
                      <a:pt x="23" y="13"/>
                      <a:pt x="28" y="15"/>
                    </a:cubicBezTo>
                    <a:cubicBezTo>
                      <a:pt x="23" y="11"/>
                      <a:pt x="18" y="8"/>
                      <a:pt x="13" y="4"/>
                    </a:cubicBezTo>
                    <a:cubicBezTo>
                      <a:pt x="9" y="3"/>
                      <a:pt x="4"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0" name="Freeform 100">
                <a:extLst>
                  <a:ext uri="{FF2B5EF4-FFF2-40B4-BE49-F238E27FC236}">
                    <a16:creationId xmlns:a16="http://schemas.microsoft.com/office/drawing/2014/main" id="{92AB081A-6451-4A7A-ABF8-746FFECEC03A}"/>
                  </a:ext>
                </a:extLst>
              </p:cNvPr>
              <p:cNvSpPr>
                <a:spLocks/>
              </p:cNvSpPr>
              <p:nvPr/>
            </p:nvSpPr>
            <p:spPr bwMode="auto">
              <a:xfrm>
                <a:off x="1886" y="1472"/>
                <a:ext cx="44" cy="22"/>
              </a:xfrm>
              <a:custGeom>
                <a:avLst/>
                <a:gdLst>
                  <a:gd name="T0" fmla="*/ 0 w 23"/>
                  <a:gd name="T1" fmla="*/ 0 h 11"/>
                  <a:gd name="T2" fmla="*/ 11 w 23"/>
                  <a:gd name="T3" fmla="*/ 8 h 11"/>
                  <a:gd name="T4" fmla="*/ 23 w 23"/>
                  <a:gd name="T5" fmla="*/ 11 h 11"/>
                  <a:gd name="T6" fmla="*/ 11 w 23"/>
                  <a:gd name="T7" fmla="*/ 3 h 11"/>
                  <a:gd name="T8" fmla="*/ 0 w 23"/>
                  <a:gd name="T9" fmla="*/ 0 h 11"/>
                </a:gdLst>
                <a:ahLst/>
                <a:cxnLst>
                  <a:cxn ang="0">
                    <a:pos x="T0" y="T1"/>
                  </a:cxn>
                  <a:cxn ang="0">
                    <a:pos x="T2" y="T3"/>
                  </a:cxn>
                  <a:cxn ang="0">
                    <a:pos x="T4" y="T5"/>
                  </a:cxn>
                  <a:cxn ang="0">
                    <a:pos x="T6" y="T7"/>
                  </a:cxn>
                  <a:cxn ang="0">
                    <a:pos x="T8" y="T9"/>
                  </a:cxn>
                </a:cxnLst>
                <a:rect l="0" t="0" r="r" b="b"/>
                <a:pathLst>
                  <a:path w="23" h="11">
                    <a:moveTo>
                      <a:pt x="0" y="0"/>
                    </a:moveTo>
                    <a:cubicBezTo>
                      <a:pt x="4" y="3"/>
                      <a:pt x="8" y="5"/>
                      <a:pt x="11" y="8"/>
                    </a:cubicBezTo>
                    <a:cubicBezTo>
                      <a:pt x="15" y="9"/>
                      <a:pt x="19" y="10"/>
                      <a:pt x="23" y="11"/>
                    </a:cubicBezTo>
                    <a:cubicBezTo>
                      <a:pt x="19" y="8"/>
                      <a:pt x="15" y="5"/>
                      <a:pt x="11" y="3"/>
                    </a:cubicBezTo>
                    <a:cubicBezTo>
                      <a:pt x="7" y="2"/>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1" name="Freeform 101">
                <a:extLst>
                  <a:ext uri="{FF2B5EF4-FFF2-40B4-BE49-F238E27FC236}">
                    <a16:creationId xmlns:a16="http://schemas.microsoft.com/office/drawing/2014/main" id="{9760C567-4E87-4D96-A97D-73B7EC316FE3}"/>
                  </a:ext>
                </a:extLst>
              </p:cNvPr>
              <p:cNvSpPr>
                <a:spLocks/>
              </p:cNvSpPr>
              <p:nvPr/>
            </p:nvSpPr>
            <p:spPr bwMode="auto">
              <a:xfrm>
                <a:off x="1795" y="1411"/>
                <a:ext cx="37" cy="17"/>
              </a:xfrm>
              <a:custGeom>
                <a:avLst/>
                <a:gdLst>
                  <a:gd name="T0" fmla="*/ 0 w 19"/>
                  <a:gd name="T1" fmla="*/ 0 h 9"/>
                  <a:gd name="T2" fmla="*/ 10 w 19"/>
                  <a:gd name="T3" fmla="*/ 7 h 9"/>
                  <a:gd name="T4" fmla="*/ 19 w 19"/>
                  <a:gd name="T5" fmla="*/ 9 h 9"/>
                  <a:gd name="T6" fmla="*/ 9 w 19"/>
                  <a:gd name="T7" fmla="*/ 2 h 9"/>
                  <a:gd name="T8" fmla="*/ 0 w 19"/>
                  <a:gd name="T9" fmla="*/ 0 h 9"/>
                </a:gdLst>
                <a:ahLst/>
                <a:cxnLst>
                  <a:cxn ang="0">
                    <a:pos x="T0" y="T1"/>
                  </a:cxn>
                  <a:cxn ang="0">
                    <a:pos x="T2" y="T3"/>
                  </a:cxn>
                  <a:cxn ang="0">
                    <a:pos x="T4" y="T5"/>
                  </a:cxn>
                  <a:cxn ang="0">
                    <a:pos x="T6" y="T7"/>
                  </a:cxn>
                  <a:cxn ang="0">
                    <a:pos x="T8" y="T9"/>
                  </a:cxn>
                </a:cxnLst>
                <a:rect l="0" t="0" r="r" b="b"/>
                <a:pathLst>
                  <a:path w="19" h="9">
                    <a:moveTo>
                      <a:pt x="0" y="0"/>
                    </a:moveTo>
                    <a:cubicBezTo>
                      <a:pt x="3" y="2"/>
                      <a:pt x="6" y="5"/>
                      <a:pt x="10" y="7"/>
                    </a:cubicBezTo>
                    <a:cubicBezTo>
                      <a:pt x="13" y="7"/>
                      <a:pt x="16" y="8"/>
                      <a:pt x="19" y="9"/>
                    </a:cubicBezTo>
                    <a:cubicBezTo>
                      <a:pt x="16" y="6"/>
                      <a:pt x="12" y="4"/>
                      <a:pt x="9"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2" name="Freeform 102">
                <a:extLst>
                  <a:ext uri="{FF2B5EF4-FFF2-40B4-BE49-F238E27FC236}">
                    <a16:creationId xmlns:a16="http://schemas.microsoft.com/office/drawing/2014/main" id="{6B2BDE60-E910-464E-8B73-8E3CBE6A6BC8}"/>
                  </a:ext>
                </a:extLst>
              </p:cNvPr>
              <p:cNvSpPr>
                <a:spLocks/>
              </p:cNvSpPr>
              <p:nvPr/>
            </p:nvSpPr>
            <p:spPr bwMode="auto">
              <a:xfrm>
                <a:off x="1726" y="1365"/>
                <a:ext cx="33" cy="13"/>
              </a:xfrm>
              <a:custGeom>
                <a:avLst/>
                <a:gdLst>
                  <a:gd name="T0" fmla="*/ 0 w 17"/>
                  <a:gd name="T1" fmla="*/ 0 h 7"/>
                  <a:gd name="T2" fmla="*/ 9 w 17"/>
                  <a:gd name="T3" fmla="*/ 6 h 7"/>
                  <a:gd name="T4" fmla="*/ 17 w 17"/>
                  <a:gd name="T5" fmla="*/ 7 h 7"/>
                  <a:gd name="T6" fmla="*/ 8 w 17"/>
                  <a:gd name="T7" fmla="*/ 1 h 7"/>
                  <a:gd name="T8" fmla="*/ 0 w 17"/>
                  <a:gd name="T9" fmla="*/ 0 h 7"/>
                </a:gdLst>
                <a:ahLst/>
                <a:cxnLst>
                  <a:cxn ang="0">
                    <a:pos x="T0" y="T1"/>
                  </a:cxn>
                  <a:cxn ang="0">
                    <a:pos x="T2" y="T3"/>
                  </a:cxn>
                  <a:cxn ang="0">
                    <a:pos x="T4" y="T5"/>
                  </a:cxn>
                  <a:cxn ang="0">
                    <a:pos x="T6" y="T7"/>
                  </a:cxn>
                  <a:cxn ang="0">
                    <a:pos x="T8" y="T9"/>
                  </a:cxn>
                </a:cxnLst>
                <a:rect l="0" t="0" r="r" b="b"/>
                <a:pathLst>
                  <a:path w="17" h="7">
                    <a:moveTo>
                      <a:pt x="0" y="0"/>
                    </a:moveTo>
                    <a:cubicBezTo>
                      <a:pt x="3" y="2"/>
                      <a:pt x="6" y="4"/>
                      <a:pt x="9" y="6"/>
                    </a:cubicBezTo>
                    <a:cubicBezTo>
                      <a:pt x="12" y="7"/>
                      <a:pt x="14" y="7"/>
                      <a:pt x="17" y="7"/>
                    </a:cubicBezTo>
                    <a:cubicBezTo>
                      <a:pt x="14" y="5"/>
                      <a:pt x="11" y="3"/>
                      <a:pt x="8" y="1"/>
                    </a:cubicBezTo>
                    <a:cubicBezTo>
                      <a:pt x="5" y="1"/>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3" name="Freeform 103">
                <a:extLst>
                  <a:ext uri="{FF2B5EF4-FFF2-40B4-BE49-F238E27FC236}">
                    <a16:creationId xmlns:a16="http://schemas.microsoft.com/office/drawing/2014/main" id="{C277446F-1372-415A-98C3-F84E9AC78707}"/>
                  </a:ext>
                </a:extLst>
              </p:cNvPr>
              <p:cNvSpPr>
                <a:spLocks/>
              </p:cNvSpPr>
              <p:nvPr/>
            </p:nvSpPr>
            <p:spPr bwMode="auto">
              <a:xfrm>
                <a:off x="1673" y="1330"/>
                <a:ext cx="30" cy="12"/>
              </a:xfrm>
              <a:custGeom>
                <a:avLst/>
                <a:gdLst>
                  <a:gd name="T0" fmla="*/ 4 w 16"/>
                  <a:gd name="T1" fmla="*/ 0 h 6"/>
                  <a:gd name="T2" fmla="*/ 0 w 16"/>
                  <a:gd name="T3" fmla="*/ 0 h 6"/>
                  <a:gd name="T4" fmla="*/ 9 w 16"/>
                  <a:gd name="T5" fmla="*/ 6 h 6"/>
                  <a:gd name="T6" fmla="*/ 16 w 16"/>
                  <a:gd name="T7" fmla="*/ 6 h 6"/>
                  <a:gd name="T8" fmla="*/ 8 w 16"/>
                  <a:gd name="T9" fmla="*/ 0 h 6"/>
                  <a:gd name="T10" fmla="*/ 4 w 16"/>
                  <a:gd name="T11" fmla="*/ 0 h 6"/>
                </a:gdLst>
                <a:ahLst/>
                <a:cxnLst>
                  <a:cxn ang="0">
                    <a:pos x="T0" y="T1"/>
                  </a:cxn>
                  <a:cxn ang="0">
                    <a:pos x="T2" y="T3"/>
                  </a:cxn>
                  <a:cxn ang="0">
                    <a:pos x="T4" y="T5"/>
                  </a:cxn>
                  <a:cxn ang="0">
                    <a:pos x="T6" y="T7"/>
                  </a:cxn>
                  <a:cxn ang="0">
                    <a:pos x="T8" y="T9"/>
                  </a:cxn>
                  <a:cxn ang="0">
                    <a:pos x="T10" y="T11"/>
                  </a:cxn>
                </a:cxnLst>
                <a:rect l="0" t="0" r="r" b="b"/>
                <a:pathLst>
                  <a:path w="16" h="6">
                    <a:moveTo>
                      <a:pt x="4" y="0"/>
                    </a:moveTo>
                    <a:cubicBezTo>
                      <a:pt x="3" y="0"/>
                      <a:pt x="1" y="0"/>
                      <a:pt x="0" y="0"/>
                    </a:cubicBezTo>
                    <a:cubicBezTo>
                      <a:pt x="3" y="2"/>
                      <a:pt x="6" y="4"/>
                      <a:pt x="9" y="6"/>
                    </a:cubicBezTo>
                    <a:cubicBezTo>
                      <a:pt x="11" y="6"/>
                      <a:pt x="14" y="6"/>
                      <a:pt x="16" y="6"/>
                    </a:cubicBezTo>
                    <a:cubicBezTo>
                      <a:pt x="13" y="4"/>
                      <a:pt x="10" y="2"/>
                      <a:pt x="8" y="0"/>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4" name="Freeform 104">
                <a:extLst>
                  <a:ext uri="{FF2B5EF4-FFF2-40B4-BE49-F238E27FC236}">
                    <a16:creationId xmlns:a16="http://schemas.microsoft.com/office/drawing/2014/main" id="{8D9E9807-7341-49DE-A391-C8D8DDBB6466}"/>
                  </a:ext>
                </a:extLst>
              </p:cNvPr>
              <p:cNvSpPr>
                <a:spLocks/>
              </p:cNvSpPr>
              <p:nvPr/>
            </p:nvSpPr>
            <p:spPr bwMode="auto">
              <a:xfrm>
                <a:off x="1633" y="1303"/>
                <a:ext cx="28" cy="12"/>
              </a:xfrm>
              <a:custGeom>
                <a:avLst/>
                <a:gdLst>
                  <a:gd name="T0" fmla="*/ 7 w 15"/>
                  <a:gd name="T1" fmla="*/ 0 h 6"/>
                  <a:gd name="T2" fmla="*/ 0 w 15"/>
                  <a:gd name="T3" fmla="*/ 1 h 6"/>
                  <a:gd name="T4" fmla="*/ 8 w 15"/>
                  <a:gd name="T5" fmla="*/ 6 h 6"/>
                  <a:gd name="T6" fmla="*/ 15 w 15"/>
                  <a:gd name="T7" fmla="*/ 5 h 6"/>
                  <a:gd name="T8" fmla="*/ 7 w 15"/>
                  <a:gd name="T9" fmla="*/ 0 h 6"/>
                </a:gdLst>
                <a:ahLst/>
                <a:cxnLst>
                  <a:cxn ang="0">
                    <a:pos x="T0" y="T1"/>
                  </a:cxn>
                  <a:cxn ang="0">
                    <a:pos x="T2" y="T3"/>
                  </a:cxn>
                  <a:cxn ang="0">
                    <a:pos x="T4" y="T5"/>
                  </a:cxn>
                  <a:cxn ang="0">
                    <a:pos x="T6" y="T7"/>
                  </a:cxn>
                  <a:cxn ang="0">
                    <a:pos x="T8" y="T9"/>
                  </a:cxn>
                </a:cxnLst>
                <a:rect l="0" t="0" r="r" b="b"/>
                <a:pathLst>
                  <a:path w="15" h="6">
                    <a:moveTo>
                      <a:pt x="7" y="0"/>
                    </a:moveTo>
                    <a:cubicBezTo>
                      <a:pt x="4" y="1"/>
                      <a:pt x="2" y="1"/>
                      <a:pt x="0" y="1"/>
                    </a:cubicBezTo>
                    <a:cubicBezTo>
                      <a:pt x="3" y="3"/>
                      <a:pt x="5" y="4"/>
                      <a:pt x="8" y="6"/>
                    </a:cubicBezTo>
                    <a:cubicBezTo>
                      <a:pt x="10" y="6"/>
                      <a:pt x="12" y="6"/>
                      <a:pt x="15" y="5"/>
                    </a:cubicBezTo>
                    <a:cubicBezTo>
                      <a:pt x="12" y="4"/>
                      <a:pt x="9" y="2"/>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5" name="Freeform 105">
                <a:extLst>
                  <a:ext uri="{FF2B5EF4-FFF2-40B4-BE49-F238E27FC236}">
                    <a16:creationId xmlns:a16="http://schemas.microsoft.com/office/drawing/2014/main" id="{6C8943EA-5B0F-4C25-B8DC-39E444A8517D}"/>
                  </a:ext>
                </a:extLst>
              </p:cNvPr>
              <p:cNvSpPr>
                <a:spLocks/>
              </p:cNvSpPr>
              <p:nvPr/>
            </p:nvSpPr>
            <p:spPr bwMode="auto">
              <a:xfrm>
                <a:off x="1602" y="1284"/>
                <a:ext cx="25" cy="10"/>
              </a:xfrm>
              <a:custGeom>
                <a:avLst/>
                <a:gdLst>
                  <a:gd name="T0" fmla="*/ 6 w 13"/>
                  <a:gd name="T1" fmla="*/ 0 h 5"/>
                  <a:gd name="T2" fmla="*/ 0 w 13"/>
                  <a:gd name="T3" fmla="*/ 1 h 5"/>
                  <a:gd name="T4" fmla="*/ 7 w 13"/>
                  <a:gd name="T5" fmla="*/ 5 h 5"/>
                  <a:gd name="T6" fmla="*/ 13 w 13"/>
                  <a:gd name="T7" fmla="*/ 4 h 5"/>
                  <a:gd name="T8" fmla="*/ 6 w 13"/>
                  <a:gd name="T9" fmla="*/ 0 h 5"/>
                </a:gdLst>
                <a:ahLst/>
                <a:cxnLst>
                  <a:cxn ang="0">
                    <a:pos x="T0" y="T1"/>
                  </a:cxn>
                  <a:cxn ang="0">
                    <a:pos x="T2" y="T3"/>
                  </a:cxn>
                  <a:cxn ang="0">
                    <a:pos x="T4" y="T5"/>
                  </a:cxn>
                  <a:cxn ang="0">
                    <a:pos x="T6" y="T7"/>
                  </a:cxn>
                  <a:cxn ang="0">
                    <a:pos x="T8" y="T9"/>
                  </a:cxn>
                </a:cxnLst>
                <a:rect l="0" t="0" r="r" b="b"/>
                <a:pathLst>
                  <a:path w="13" h="5">
                    <a:moveTo>
                      <a:pt x="6" y="0"/>
                    </a:moveTo>
                    <a:cubicBezTo>
                      <a:pt x="4" y="0"/>
                      <a:pt x="2" y="0"/>
                      <a:pt x="0" y="1"/>
                    </a:cubicBezTo>
                    <a:cubicBezTo>
                      <a:pt x="2" y="2"/>
                      <a:pt x="5" y="4"/>
                      <a:pt x="7" y="5"/>
                    </a:cubicBezTo>
                    <a:cubicBezTo>
                      <a:pt x="9" y="5"/>
                      <a:pt x="11" y="5"/>
                      <a:pt x="13" y="4"/>
                    </a:cubicBezTo>
                    <a:cubicBezTo>
                      <a:pt x="11" y="3"/>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6" name="Freeform 106">
                <a:extLst>
                  <a:ext uri="{FF2B5EF4-FFF2-40B4-BE49-F238E27FC236}">
                    <a16:creationId xmlns:a16="http://schemas.microsoft.com/office/drawing/2014/main" id="{80A8F848-C300-441B-A3EC-EACBFA0E9A55}"/>
                  </a:ext>
                </a:extLst>
              </p:cNvPr>
              <p:cNvSpPr>
                <a:spLocks/>
              </p:cNvSpPr>
              <p:nvPr/>
            </p:nvSpPr>
            <p:spPr bwMode="auto">
              <a:xfrm>
                <a:off x="1577" y="1269"/>
                <a:ext cx="25" cy="10"/>
              </a:xfrm>
              <a:custGeom>
                <a:avLst/>
                <a:gdLst>
                  <a:gd name="T0" fmla="*/ 6 w 13"/>
                  <a:gd name="T1" fmla="*/ 0 h 5"/>
                  <a:gd name="T2" fmla="*/ 1 w 13"/>
                  <a:gd name="T3" fmla="*/ 1 h 5"/>
                  <a:gd name="T4" fmla="*/ 0 w 13"/>
                  <a:gd name="T5" fmla="*/ 1 h 5"/>
                  <a:gd name="T6" fmla="*/ 7 w 13"/>
                  <a:gd name="T7" fmla="*/ 5 h 5"/>
                  <a:gd name="T8" fmla="*/ 13 w 13"/>
                  <a:gd name="T9" fmla="*/ 4 h 5"/>
                  <a:gd name="T10" fmla="*/ 6 w 13"/>
                  <a:gd name="T11" fmla="*/ 0 h 5"/>
                </a:gdLst>
                <a:ahLst/>
                <a:cxnLst>
                  <a:cxn ang="0">
                    <a:pos x="T0" y="T1"/>
                  </a:cxn>
                  <a:cxn ang="0">
                    <a:pos x="T2" y="T3"/>
                  </a:cxn>
                  <a:cxn ang="0">
                    <a:pos x="T4" y="T5"/>
                  </a:cxn>
                  <a:cxn ang="0">
                    <a:pos x="T6" y="T7"/>
                  </a:cxn>
                  <a:cxn ang="0">
                    <a:pos x="T8" y="T9"/>
                  </a:cxn>
                  <a:cxn ang="0">
                    <a:pos x="T10" y="T11"/>
                  </a:cxn>
                </a:cxnLst>
                <a:rect l="0" t="0" r="r" b="b"/>
                <a:pathLst>
                  <a:path w="13" h="5">
                    <a:moveTo>
                      <a:pt x="6" y="0"/>
                    </a:moveTo>
                    <a:cubicBezTo>
                      <a:pt x="5" y="0"/>
                      <a:pt x="3" y="1"/>
                      <a:pt x="1" y="1"/>
                    </a:cubicBezTo>
                    <a:cubicBezTo>
                      <a:pt x="1" y="1"/>
                      <a:pt x="1" y="1"/>
                      <a:pt x="0" y="1"/>
                    </a:cubicBezTo>
                    <a:cubicBezTo>
                      <a:pt x="3" y="3"/>
                      <a:pt x="5" y="4"/>
                      <a:pt x="7" y="5"/>
                    </a:cubicBezTo>
                    <a:cubicBezTo>
                      <a:pt x="9" y="5"/>
                      <a:pt x="11" y="5"/>
                      <a:pt x="13" y="4"/>
                    </a:cubicBezTo>
                    <a:cubicBezTo>
                      <a:pt x="11" y="3"/>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7" name="Freeform 107">
                <a:extLst>
                  <a:ext uri="{FF2B5EF4-FFF2-40B4-BE49-F238E27FC236}">
                    <a16:creationId xmlns:a16="http://schemas.microsoft.com/office/drawing/2014/main" id="{8DFB8E37-948B-4F00-A34F-984252F86977}"/>
                  </a:ext>
                </a:extLst>
              </p:cNvPr>
              <p:cNvSpPr>
                <a:spLocks/>
              </p:cNvSpPr>
              <p:nvPr/>
            </p:nvSpPr>
            <p:spPr bwMode="auto">
              <a:xfrm>
                <a:off x="1560" y="1257"/>
                <a:ext cx="23" cy="12"/>
              </a:xfrm>
              <a:custGeom>
                <a:avLst/>
                <a:gdLst>
                  <a:gd name="T0" fmla="*/ 6 w 12"/>
                  <a:gd name="T1" fmla="*/ 0 h 6"/>
                  <a:gd name="T2" fmla="*/ 0 w 12"/>
                  <a:gd name="T3" fmla="*/ 2 h 6"/>
                  <a:gd name="T4" fmla="*/ 7 w 12"/>
                  <a:gd name="T5" fmla="*/ 6 h 6"/>
                  <a:gd name="T6" fmla="*/ 12 w 12"/>
                  <a:gd name="T7" fmla="*/ 4 h 6"/>
                  <a:gd name="T8" fmla="*/ 6 w 12"/>
                  <a:gd name="T9" fmla="*/ 0 h 6"/>
                </a:gdLst>
                <a:ahLst/>
                <a:cxnLst>
                  <a:cxn ang="0">
                    <a:pos x="T0" y="T1"/>
                  </a:cxn>
                  <a:cxn ang="0">
                    <a:pos x="T2" y="T3"/>
                  </a:cxn>
                  <a:cxn ang="0">
                    <a:pos x="T4" y="T5"/>
                  </a:cxn>
                  <a:cxn ang="0">
                    <a:pos x="T6" y="T7"/>
                  </a:cxn>
                  <a:cxn ang="0">
                    <a:pos x="T8" y="T9"/>
                  </a:cxn>
                </a:cxnLst>
                <a:rect l="0" t="0" r="r" b="b"/>
                <a:pathLst>
                  <a:path w="12" h="6">
                    <a:moveTo>
                      <a:pt x="6" y="0"/>
                    </a:moveTo>
                    <a:cubicBezTo>
                      <a:pt x="4" y="1"/>
                      <a:pt x="2" y="1"/>
                      <a:pt x="0" y="2"/>
                    </a:cubicBezTo>
                    <a:cubicBezTo>
                      <a:pt x="2" y="3"/>
                      <a:pt x="5" y="4"/>
                      <a:pt x="7" y="6"/>
                    </a:cubicBezTo>
                    <a:cubicBezTo>
                      <a:pt x="9" y="5"/>
                      <a:pt x="10" y="5"/>
                      <a:pt x="12" y="4"/>
                    </a:cubicBezTo>
                    <a:cubicBezTo>
                      <a:pt x="10" y="3"/>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8" name="Freeform 108">
                <a:extLst>
                  <a:ext uri="{FF2B5EF4-FFF2-40B4-BE49-F238E27FC236}">
                    <a16:creationId xmlns:a16="http://schemas.microsoft.com/office/drawing/2014/main" id="{EEC2E22A-223E-4702-8D1D-F93CB698312E}"/>
                  </a:ext>
                </a:extLst>
              </p:cNvPr>
              <p:cNvSpPr>
                <a:spLocks/>
              </p:cNvSpPr>
              <p:nvPr/>
            </p:nvSpPr>
            <p:spPr bwMode="auto">
              <a:xfrm>
                <a:off x="1550" y="1250"/>
                <a:ext cx="19" cy="9"/>
              </a:xfrm>
              <a:custGeom>
                <a:avLst/>
                <a:gdLst>
                  <a:gd name="T0" fmla="*/ 4 w 10"/>
                  <a:gd name="T1" fmla="*/ 0 h 5"/>
                  <a:gd name="T2" fmla="*/ 0 w 10"/>
                  <a:gd name="T3" fmla="*/ 2 h 5"/>
                  <a:gd name="T4" fmla="*/ 5 w 10"/>
                  <a:gd name="T5" fmla="*/ 5 h 5"/>
                  <a:gd name="T6" fmla="*/ 10 w 10"/>
                  <a:gd name="T7" fmla="*/ 4 h 5"/>
                  <a:gd name="T8" fmla="*/ 4 w 10"/>
                  <a:gd name="T9" fmla="*/ 0 h 5"/>
                </a:gdLst>
                <a:ahLst/>
                <a:cxnLst>
                  <a:cxn ang="0">
                    <a:pos x="T0" y="T1"/>
                  </a:cxn>
                  <a:cxn ang="0">
                    <a:pos x="T2" y="T3"/>
                  </a:cxn>
                  <a:cxn ang="0">
                    <a:pos x="T4" y="T5"/>
                  </a:cxn>
                  <a:cxn ang="0">
                    <a:pos x="T6" y="T7"/>
                  </a:cxn>
                  <a:cxn ang="0">
                    <a:pos x="T8" y="T9"/>
                  </a:cxn>
                </a:cxnLst>
                <a:rect l="0" t="0" r="r" b="b"/>
                <a:pathLst>
                  <a:path w="10" h="5">
                    <a:moveTo>
                      <a:pt x="4" y="0"/>
                    </a:moveTo>
                    <a:cubicBezTo>
                      <a:pt x="3" y="1"/>
                      <a:pt x="1" y="2"/>
                      <a:pt x="0" y="2"/>
                    </a:cubicBezTo>
                    <a:cubicBezTo>
                      <a:pt x="1" y="3"/>
                      <a:pt x="3" y="4"/>
                      <a:pt x="5" y="5"/>
                    </a:cubicBezTo>
                    <a:cubicBezTo>
                      <a:pt x="7" y="5"/>
                      <a:pt x="8" y="4"/>
                      <a:pt x="10" y="4"/>
                    </a:cubicBezTo>
                    <a:cubicBezTo>
                      <a:pt x="8" y="3"/>
                      <a:pt x="6"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39" name="Freeform 109">
                <a:extLst>
                  <a:ext uri="{FF2B5EF4-FFF2-40B4-BE49-F238E27FC236}">
                    <a16:creationId xmlns:a16="http://schemas.microsoft.com/office/drawing/2014/main" id="{329297B7-9043-4B88-B505-3542BA0013F4}"/>
                  </a:ext>
                </a:extLst>
              </p:cNvPr>
              <p:cNvSpPr>
                <a:spLocks/>
              </p:cNvSpPr>
              <p:nvPr/>
            </p:nvSpPr>
            <p:spPr bwMode="auto">
              <a:xfrm>
                <a:off x="1544" y="1248"/>
                <a:ext cx="14" cy="6"/>
              </a:xfrm>
              <a:custGeom>
                <a:avLst/>
                <a:gdLst>
                  <a:gd name="T0" fmla="*/ 5 w 7"/>
                  <a:gd name="T1" fmla="*/ 0 h 3"/>
                  <a:gd name="T2" fmla="*/ 0 w 7"/>
                  <a:gd name="T3" fmla="*/ 2 h 3"/>
                  <a:gd name="T4" fmla="*/ 3 w 7"/>
                  <a:gd name="T5" fmla="*/ 3 h 3"/>
                  <a:gd name="T6" fmla="*/ 7 w 7"/>
                  <a:gd name="T7" fmla="*/ 1 h 3"/>
                  <a:gd name="T8" fmla="*/ 5 w 7"/>
                  <a:gd name="T9" fmla="*/ 0 h 3"/>
                </a:gdLst>
                <a:ahLst/>
                <a:cxnLst>
                  <a:cxn ang="0">
                    <a:pos x="T0" y="T1"/>
                  </a:cxn>
                  <a:cxn ang="0">
                    <a:pos x="T2" y="T3"/>
                  </a:cxn>
                  <a:cxn ang="0">
                    <a:pos x="T4" y="T5"/>
                  </a:cxn>
                  <a:cxn ang="0">
                    <a:pos x="T6" y="T7"/>
                  </a:cxn>
                  <a:cxn ang="0">
                    <a:pos x="T8" y="T9"/>
                  </a:cxn>
                </a:cxnLst>
                <a:rect l="0" t="0" r="r" b="b"/>
                <a:pathLst>
                  <a:path w="7" h="3">
                    <a:moveTo>
                      <a:pt x="5" y="0"/>
                    </a:moveTo>
                    <a:cubicBezTo>
                      <a:pt x="3" y="0"/>
                      <a:pt x="2" y="1"/>
                      <a:pt x="0" y="2"/>
                    </a:cubicBezTo>
                    <a:cubicBezTo>
                      <a:pt x="1" y="2"/>
                      <a:pt x="2" y="3"/>
                      <a:pt x="3" y="3"/>
                    </a:cubicBezTo>
                    <a:cubicBezTo>
                      <a:pt x="4" y="3"/>
                      <a:pt x="6" y="2"/>
                      <a:pt x="7" y="1"/>
                    </a:cubicBezTo>
                    <a:cubicBezTo>
                      <a:pt x="6" y="1"/>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0" name="Freeform 110">
                <a:extLst>
                  <a:ext uri="{FF2B5EF4-FFF2-40B4-BE49-F238E27FC236}">
                    <a16:creationId xmlns:a16="http://schemas.microsoft.com/office/drawing/2014/main" id="{87D35A8F-7DDA-44E0-99AB-0F0E03C8B897}"/>
                  </a:ext>
                </a:extLst>
              </p:cNvPr>
              <p:cNvSpPr>
                <a:spLocks/>
              </p:cNvSpPr>
              <p:nvPr/>
            </p:nvSpPr>
            <p:spPr bwMode="auto">
              <a:xfrm>
                <a:off x="1533" y="1240"/>
                <a:ext cx="21" cy="12"/>
              </a:xfrm>
              <a:custGeom>
                <a:avLst/>
                <a:gdLst>
                  <a:gd name="T0" fmla="*/ 5 w 11"/>
                  <a:gd name="T1" fmla="*/ 0 h 6"/>
                  <a:gd name="T2" fmla="*/ 0 w 11"/>
                  <a:gd name="T3" fmla="*/ 2 h 6"/>
                  <a:gd name="T4" fmla="*/ 6 w 11"/>
                  <a:gd name="T5" fmla="*/ 6 h 6"/>
                  <a:gd name="T6" fmla="*/ 11 w 11"/>
                  <a:gd name="T7" fmla="*/ 4 h 6"/>
                  <a:gd name="T8" fmla="*/ 5 w 11"/>
                  <a:gd name="T9" fmla="*/ 0 h 6"/>
                </a:gdLst>
                <a:ahLst/>
                <a:cxnLst>
                  <a:cxn ang="0">
                    <a:pos x="T0" y="T1"/>
                  </a:cxn>
                  <a:cxn ang="0">
                    <a:pos x="T2" y="T3"/>
                  </a:cxn>
                  <a:cxn ang="0">
                    <a:pos x="T4" y="T5"/>
                  </a:cxn>
                  <a:cxn ang="0">
                    <a:pos x="T6" y="T7"/>
                  </a:cxn>
                  <a:cxn ang="0">
                    <a:pos x="T8" y="T9"/>
                  </a:cxn>
                </a:cxnLst>
                <a:rect l="0" t="0" r="r" b="b"/>
                <a:pathLst>
                  <a:path w="11" h="6">
                    <a:moveTo>
                      <a:pt x="5" y="0"/>
                    </a:moveTo>
                    <a:cubicBezTo>
                      <a:pt x="3" y="1"/>
                      <a:pt x="2" y="2"/>
                      <a:pt x="0" y="2"/>
                    </a:cubicBezTo>
                    <a:cubicBezTo>
                      <a:pt x="2" y="3"/>
                      <a:pt x="4" y="5"/>
                      <a:pt x="6" y="6"/>
                    </a:cubicBezTo>
                    <a:cubicBezTo>
                      <a:pt x="8" y="5"/>
                      <a:pt x="9" y="4"/>
                      <a:pt x="11" y="4"/>
                    </a:cubicBezTo>
                    <a:cubicBezTo>
                      <a:pt x="9"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1" name="Freeform 111">
                <a:extLst>
                  <a:ext uri="{FF2B5EF4-FFF2-40B4-BE49-F238E27FC236}">
                    <a16:creationId xmlns:a16="http://schemas.microsoft.com/office/drawing/2014/main" id="{3C5DCD3A-22FD-4501-9B24-B0AD5B248878}"/>
                  </a:ext>
                </a:extLst>
              </p:cNvPr>
              <p:cNvSpPr>
                <a:spLocks noEditPoints="1"/>
              </p:cNvSpPr>
              <p:nvPr/>
            </p:nvSpPr>
            <p:spPr bwMode="auto">
              <a:xfrm>
                <a:off x="2115" y="1630"/>
                <a:ext cx="399" cy="282"/>
              </a:xfrm>
              <a:custGeom>
                <a:avLst/>
                <a:gdLst>
                  <a:gd name="T0" fmla="*/ 175 w 208"/>
                  <a:gd name="T1" fmla="*/ 127 h 147"/>
                  <a:gd name="T2" fmla="*/ 204 w 208"/>
                  <a:gd name="T3" fmla="*/ 147 h 147"/>
                  <a:gd name="T4" fmla="*/ 208 w 208"/>
                  <a:gd name="T5" fmla="*/ 145 h 147"/>
                  <a:gd name="T6" fmla="*/ 193 w 208"/>
                  <a:gd name="T7" fmla="*/ 134 h 147"/>
                  <a:gd name="T8" fmla="*/ 175 w 208"/>
                  <a:gd name="T9" fmla="*/ 127 h 147"/>
                  <a:gd name="T10" fmla="*/ 50 w 208"/>
                  <a:gd name="T11" fmla="*/ 38 h 147"/>
                  <a:gd name="T12" fmla="*/ 90 w 208"/>
                  <a:gd name="T13" fmla="*/ 67 h 147"/>
                  <a:gd name="T14" fmla="*/ 156 w 208"/>
                  <a:gd name="T15" fmla="*/ 113 h 147"/>
                  <a:gd name="T16" fmla="*/ 174 w 208"/>
                  <a:gd name="T17" fmla="*/ 121 h 147"/>
                  <a:gd name="T18" fmla="*/ 93 w 208"/>
                  <a:gd name="T19" fmla="*/ 63 h 147"/>
                  <a:gd name="T20" fmla="*/ 69 w 208"/>
                  <a:gd name="T21" fmla="*/ 46 h 147"/>
                  <a:gd name="T22" fmla="*/ 50 w 208"/>
                  <a:gd name="T23" fmla="*/ 38 h 147"/>
                  <a:gd name="T24" fmla="*/ 4 w 208"/>
                  <a:gd name="T25" fmla="*/ 0 h 147"/>
                  <a:gd name="T26" fmla="*/ 0 w 208"/>
                  <a:gd name="T27" fmla="*/ 2 h 147"/>
                  <a:gd name="T28" fmla="*/ 32 w 208"/>
                  <a:gd name="T29" fmla="*/ 25 h 147"/>
                  <a:gd name="T30" fmla="*/ 49 w 208"/>
                  <a:gd name="T31" fmla="*/ 32 h 147"/>
                  <a:gd name="T32" fmla="*/ 4 w 208"/>
                  <a:gd name="T3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147">
                    <a:moveTo>
                      <a:pt x="175" y="127"/>
                    </a:moveTo>
                    <a:cubicBezTo>
                      <a:pt x="185" y="134"/>
                      <a:pt x="194" y="141"/>
                      <a:pt x="204" y="147"/>
                    </a:cubicBezTo>
                    <a:cubicBezTo>
                      <a:pt x="205" y="147"/>
                      <a:pt x="206" y="146"/>
                      <a:pt x="208" y="145"/>
                    </a:cubicBezTo>
                    <a:cubicBezTo>
                      <a:pt x="203" y="141"/>
                      <a:pt x="198" y="138"/>
                      <a:pt x="193" y="134"/>
                    </a:cubicBezTo>
                    <a:cubicBezTo>
                      <a:pt x="187" y="132"/>
                      <a:pt x="181" y="130"/>
                      <a:pt x="175" y="127"/>
                    </a:cubicBezTo>
                    <a:moveTo>
                      <a:pt x="50" y="38"/>
                    </a:moveTo>
                    <a:cubicBezTo>
                      <a:pt x="64" y="47"/>
                      <a:pt x="77" y="57"/>
                      <a:pt x="90" y="67"/>
                    </a:cubicBezTo>
                    <a:cubicBezTo>
                      <a:pt x="112" y="82"/>
                      <a:pt x="134" y="98"/>
                      <a:pt x="156" y="113"/>
                    </a:cubicBezTo>
                    <a:cubicBezTo>
                      <a:pt x="162" y="116"/>
                      <a:pt x="168" y="119"/>
                      <a:pt x="174" y="121"/>
                    </a:cubicBezTo>
                    <a:cubicBezTo>
                      <a:pt x="147" y="102"/>
                      <a:pt x="120" y="83"/>
                      <a:pt x="93" y="63"/>
                    </a:cubicBezTo>
                    <a:cubicBezTo>
                      <a:pt x="85" y="58"/>
                      <a:pt x="77" y="52"/>
                      <a:pt x="69" y="46"/>
                    </a:cubicBezTo>
                    <a:cubicBezTo>
                      <a:pt x="62" y="43"/>
                      <a:pt x="56" y="41"/>
                      <a:pt x="50" y="38"/>
                    </a:cubicBezTo>
                    <a:moveTo>
                      <a:pt x="4" y="0"/>
                    </a:moveTo>
                    <a:cubicBezTo>
                      <a:pt x="2" y="1"/>
                      <a:pt x="1" y="1"/>
                      <a:pt x="0" y="2"/>
                    </a:cubicBezTo>
                    <a:cubicBezTo>
                      <a:pt x="10" y="9"/>
                      <a:pt x="21" y="17"/>
                      <a:pt x="32" y="25"/>
                    </a:cubicBezTo>
                    <a:cubicBezTo>
                      <a:pt x="37" y="27"/>
                      <a:pt x="43" y="30"/>
                      <a:pt x="49" y="32"/>
                    </a:cubicBezTo>
                    <a:cubicBezTo>
                      <a:pt x="34" y="21"/>
                      <a:pt x="19" y="1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2" name="Freeform 112">
                <a:extLst>
                  <a:ext uri="{FF2B5EF4-FFF2-40B4-BE49-F238E27FC236}">
                    <a16:creationId xmlns:a16="http://schemas.microsoft.com/office/drawing/2014/main" id="{5EF762BA-4D00-4125-A923-567198A8BA96}"/>
                  </a:ext>
                </a:extLst>
              </p:cNvPr>
              <p:cNvSpPr>
                <a:spLocks/>
              </p:cNvSpPr>
              <p:nvPr/>
            </p:nvSpPr>
            <p:spPr bwMode="auto">
              <a:xfrm>
                <a:off x="2414" y="1847"/>
                <a:ext cx="71" cy="40"/>
              </a:xfrm>
              <a:custGeom>
                <a:avLst/>
                <a:gdLst>
                  <a:gd name="T0" fmla="*/ 0 w 37"/>
                  <a:gd name="T1" fmla="*/ 0 h 21"/>
                  <a:gd name="T2" fmla="*/ 19 w 37"/>
                  <a:gd name="T3" fmla="*/ 14 h 21"/>
                  <a:gd name="T4" fmla="*/ 37 w 37"/>
                  <a:gd name="T5" fmla="*/ 21 h 21"/>
                  <a:gd name="T6" fmla="*/ 18 w 37"/>
                  <a:gd name="T7" fmla="*/ 8 h 21"/>
                  <a:gd name="T8" fmla="*/ 0 w 37"/>
                  <a:gd name="T9" fmla="*/ 0 h 21"/>
                </a:gdLst>
                <a:ahLst/>
                <a:cxnLst>
                  <a:cxn ang="0">
                    <a:pos x="T0" y="T1"/>
                  </a:cxn>
                  <a:cxn ang="0">
                    <a:pos x="T2" y="T3"/>
                  </a:cxn>
                  <a:cxn ang="0">
                    <a:pos x="T4" y="T5"/>
                  </a:cxn>
                  <a:cxn ang="0">
                    <a:pos x="T6" y="T7"/>
                  </a:cxn>
                  <a:cxn ang="0">
                    <a:pos x="T8" y="T9"/>
                  </a:cxn>
                </a:cxnLst>
                <a:rect l="0" t="0" r="r" b="b"/>
                <a:pathLst>
                  <a:path w="37" h="21">
                    <a:moveTo>
                      <a:pt x="0" y="0"/>
                    </a:moveTo>
                    <a:cubicBezTo>
                      <a:pt x="6" y="5"/>
                      <a:pt x="13" y="10"/>
                      <a:pt x="19" y="14"/>
                    </a:cubicBezTo>
                    <a:cubicBezTo>
                      <a:pt x="25" y="17"/>
                      <a:pt x="31" y="19"/>
                      <a:pt x="37" y="21"/>
                    </a:cubicBezTo>
                    <a:cubicBezTo>
                      <a:pt x="30" y="17"/>
                      <a:pt x="24" y="13"/>
                      <a:pt x="18" y="8"/>
                    </a:cubicBezTo>
                    <a:cubicBezTo>
                      <a:pt x="12" y="6"/>
                      <a:pt x="6"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3" name="Freeform 113">
                <a:extLst>
                  <a:ext uri="{FF2B5EF4-FFF2-40B4-BE49-F238E27FC236}">
                    <a16:creationId xmlns:a16="http://schemas.microsoft.com/office/drawing/2014/main" id="{41492446-15ED-48BF-A6E1-8D93A3D0FD35}"/>
                  </a:ext>
                </a:extLst>
              </p:cNvPr>
              <p:cNvSpPr>
                <a:spLocks/>
              </p:cNvSpPr>
              <p:nvPr/>
            </p:nvSpPr>
            <p:spPr bwMode="auto">
              <a:xfrm>
                <a:off x="2177" y="1678"/>
                <a:ext cx="71" cy="40"/>
              </a:xfrm>
              <a:custGeom>
                <a:avLst/>
                <a:gdLst>
                  <a:gd name="T0" fmla="*/ 0 w 37"/>
                  <a:gd name="T1" fmla="*/ 0 h 21"/>
                  <a:gd name="T2" fmla="*/ 18 w 37"/>
                  <a:gd name="T3" fmla="*/ 13 h 21"/>
                  <a:gd name="T4" fmla="*/ 37 w 37"/>
                  <a:gd name="T5" fmla="*/ 21 h 21"/>
                  <a:gd name="T6" fmla="*/ 17 w 37"/>
                  <a:gd name="T7" fmla="*/ 7 h 21"/>
                  <a:gd name="T8" fmla="*/ 0 w 37"/>
                  <a:gd name="T9" fmla="*/ 0 h 21"/>
                </a:gdLst>
                <a:ahLst/>
                <a:cxnLst>
                  <a:cxn ang="0">
                    <a:pos x="T0" y="T1"/>
                  </a:cxn>
                  <a:cxn ang="0">
                    <a:pos x="T2" y="T3"/>
                  </a:cxn>
                  <a:cxn ang="0">
                    <a:pos x="T4" y="T5"/>
                  </a:cxn>
                  <a:cxn ang="0">
                    <a:pos x="T6" y="T7"/>
                  </a:cxn>
                  <a:cxn ang="0">
                    <a:pos x="T8" y="T9"/>
                  </a:cxn>
                </a:cxnLst>
                <a:rect l="0" t="0" r="r" b="b"/>
                <a:pathLst>
                  <a:path w="37" h="21">
                    <a:moveTo>
                      <a:pt x="0" y="0"/>
                    </a:moveTo>
                    <a:cubicBezTo>
                      <a:pt x="6" y="4"/>
                      <a:pt x="12" y="8"/>
                      <a:pt x="18" y="13"/>
                    </a:cubicBezTo>
                    <a:cubicBezTo>
                      <a:pt x="24" y="16"/>
                      <a:pt x="30" y="18"/>
                      <a:pt x="37" y="21"/>
                    </a:cubicBezTo>
                    <a:cubicBezTo>
                      <a:pt x="30" y="16"/>
                      <a:pt x="24" y="12"/>
                      <a:pt x="17" y="7"/>
                    </a:cubicBezTo>
                    <a:cubicBezTo>
                      <a:pt x="11" y="5"/>
                      <a:pt x="5"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4" name="Freeform 114">
                <a:extLst>
                  <a:ext uri="{FF2B5EF4-FFF2-40B4-BE49-F238E27FC236}">
                    <a16:creationId xmlns:a16="http://schemas.microsoft.com/office/drawing/2014/main" id="{0614622E-2B50-4119-AACE-55948AC4CB1E}"/>
                  </a:ext>
                </a:extLst>
              </p:cNvPr>
              <p:cNvSpPr>
                <a:spLocks/>
              </p:cNvSpPr>
              <p:nvPr/>
            </p:nvSpPr>
            <p:spPr bwMode="auto">
              <a:xfrm>
                <a:off x="1412" y="1171"/>
                <a:ext cx="17" cy="10"/>
              </a:xfrm>
              <a:custGeom>
                <a:avLst/>
                <a:gdLst>
                  <a:gd name="T0" fmla="*/ 4 w 9"/>
                  <a:gd name="T1" fmla="*/ 0 h 5"/>
                  <a:gd name="T2" fmla="*/ 0 w 9"/>
                  <a:gd name="T3" fmla="*/ 2 h 5"/>
                  <a:gd name="T4" fmla="*/ 5 w 9"/>
                  <a:gd name="T5" fmla="*/ 5 h 5"/>
                  <a:gd name="T6" fmla="*/ 9 w 9"/>
                  <a:gd name="T7" fmla="*/ 3 h 5"/>
                  <a:gd name="T8" fmla="*/ 4 w 9"/>
                  <a:gd name="T9" fmla="*/ 0 h 5"/>
                </a:gdLst>
                <a:ahLst/>
                <a:cxnLst>
                  <a:cxn ang="0">
                    <a:pos x="T0" y="T1"/>
                  </a:cxn>
                  <a:cxn ang="0">
                    <a:pos x="T2" y="T3"/>
                  </a:cxn>
                  <a:cxn ang="0">
                    <a:pos x="T4" y="T5"/>
                  </a:cxn>
                  <a:cxn ang="0">
                    <a:pos x="T6" y="T7"/>
                  </a:cxn>
                  <a:cxn ang="0">
                    <a:pos x="T8" y="T9"/>
                  </a:cxn>
                </a:cxnLst>
                <a:rect l="0" t="0" r="r" b="b"/>
                <a:pathLst>
                  <a:path w="9" h="5">
                    <a:moveTo>
                      <a:pt x="4" y="0"/>
                    </a:moveTo>
                    <a:cubicBezTo>
                      <a:pt x="3" y="1"/>
                      <a:pt x="2" y="2"/>
                      <a:pt x="0" y="2"/>
                    </a:cubicBezTo>
                    <a:cubicBezTo>
                      <a:pt x="2" y="3"/>
                      <a:pt x="3" y="4"/>
                      <a:pt x="5" y="5"/>
                    </a:cubicBezTo>
                    <a:cubicBezTo>
                      <a:pt x="6" y="4"/>
                      <a:pt x="8" y="3"/>
                      <a:pt x="9" y="3"/>
                    </a:cubicBezTo>
                    <a:cubicBezTo>
                      <a:pt x="7" y="2"/>
                      <a:pt x="6"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5" name="Freeform 115">
                <a:extLst>
                  <a:ext uri="{FF2B5EF4-FFF2-40B4-BE49-F238E27FC236}">
                    <a16:creationId xmlns:a16="http://schemas.microsoft.com/office/drawing/2014/main" id="{F2A08603-3B25-4FBC-BDB3-995FE1DF0491}"/>
                  </a:ext>
                </a:extLst>
              </p:cNvPr>
              <p:cNvSpPr>
                <a:spLocks noEditPoints="1"/>
              </p:cNvSpPr>
              <p:nvPr/>
            </p:nvSpPr>
            <p:spPr bwMode="auto">
              <a:xfrm>
                <a:off x="5197" y="1156"/>
                <a:ext cx="561" cy="756"/>
              </a:xfrm>
              <a:custGeom>
                <a:avLst/>
                <a:gdLst>
                  <a:gd name="T0" fmla="*/ 206 w 293"/>
                  <a:gd name="T1" fmla="*/ 139 h 394"/>
                  <a:gd name="T2" fmla="*/ 0 w 293"/>
                  <a:gd name="T3" fmla="*/ 391 h 394"/>
                  <a:gd name="T4" fmla="*/ 3 w 293"/>
                  <a:gd name="T5" fmla="*/ 394 h 394"/>
                  <a:gd name="T6" fmla="*/ 210 w 293"/>
                  <a:gd name="T7" fmla="*/ 141 h 394"/>
                  <a:gd name="T8" fmla="*/ 206 w 293"/>
                  <a:gd name="T9" fmla="*/ 139 h 394"/>
                  <a:gd name="T10" fmla="*/ 247 w 293"/>
                  <a:gd name="T11" fmla="*/ 74 h 394"/>
                  <a:gd name="T12" fmla="*/ 211 w 293"/>
                  <a:gd name="T13" fmla="*/ 132 h 394"/>
                  <a:gd name="T14" fmla="*/ 214 w 293"/>
                  <a:gd name="T15" fmla="*/ 134 h 394"/>
                  <a:gd name="T16" fmla="*/ 251 w 293"/>
                  <a:gd name="T17" fmla="*/ 76 h 394"/>
                  <a:gd name="T18" fmla="*/ 247 w 293"/>
                  <a:gd name="T19" fmla="*/ 74 h 394"/>
                  <a:gd name="T20" fmla="*/ 290 w 293"/>
                  <a:gd name="T21" fmla="*/ 0 h 394"/>
                  <a:gd name="T22" fmla="*/ 251 w 293"/>
                  <a:gd name="T23" fmla="*/ 67 h 394"/>
                  <a:gd name="T24" fmla="*/ 255 w 293"/>
                  <a:gd name="T25" fmla="*/ 69 h 394"/>
                  <a:gd name="T26" fmla="*/ 293 w 293"/>
                  <a:gd name="T27" fmla="*/ 2 h 394"/>
                  <a:gd name="T28" fmla="*/ 290 w 293"/>
                  <a:gd name="T29"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3" h="394">
                    <a:moveTo>
                      <a:pt x="206" y="139"/>
                    </a:moveTo>
                    <a:cubicBezTo>
                      <a:pt x="140" y="238"/>
                      <a:pt x="71" y="321"/>
                      <a:pt x="0" y="391"/>
                    </a:cubicBezTo>
                    <a:cubicBezTo>
                      <a:pt x="1" y="392"/>
                      <a:pt x="2" y="393"/>
                      <a:pt x="3" y="394"/>
                    </a:cubicBezTo>
                    <a:cubicBezTo>
                      <a:pt x="77" y="321"/>
                      <a:pt x="146" y="236"/>
                      <a:pt x="210" y="141"/>
                    </a:cubicBezTo>
                    <a:cubicBezTo>
                      <a:pt x="208" y="140"/>
                      <a:pt x="207" y="139"/>
                      <a:pt x="206" y="139"/>
                    </a:cubicBezTo>
                    <a:moveTo>
                      <a:pt x="247" y="74"/>
                    </a:moveTo>
                    <a:cubicBezTo>
                      <a:pt x="235" y="94"/>
                      <a:pt x="223" y="113"/>
                      <a:pt x="211" y="132"/>
                    </a:cubicBezTo>
                    <a:cubicBezTo>
                      <a:pt x="212" y="133"/>
                      <a:pt x="213" y="133"/>
                      <a:pt x="214" y="134"/>
                    </a:cubicBezTo>
                    <a:cubicBezTo>
                      <a:pt x="226" y="115"/>
                      <a:pt x="239" y="96"/>
                      <a:pt x="251" y="76"/>
                    </a:cubicBezTo>
                    <a:cubicBezTo>
                      <a:pt x="249" y="75"/>
                      <a:pt x="248" y="75"/>
                      <a:pt x="247" y="74"/>
                    </a:cubicBezTo>
                    <a:moveTo>
                      <a:pt x="290" y="0"/>
                    </a:moveTo>
                    <a:cubicBezTo>
                      <a:pt x="277" y="23"/>
                      <a:pt x="264" y="46"/>
                      <a:pt x="251" y="67"/>
                    </a:cubicBezTo>
                    <a:cubicBezTo>
                      <a:pt x="253" y="68"/>
                      <a:pt x="254" y="69"/>
                      <a:pt x="255" y="69"/>
                    </a:cubicBezTo>
                    <a:cubicBezTo>
                      <a:pt x="268" y="47"/>
                      <a:pt x="281" y="25"/>
                      <a:pt x="293" y="2"/>
                    </a:cubicBezTo>
                    <a:cubicBezTo>
                      <a:pt x="290" y="0"/>
                      <a:pt x="290" y="0"/>
                      <a:pt x="2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6" name="Freeform 116">
                <a:extLst>
                  <a:ext uri="{FF2B5EF4-FFF2-40B4-BE49-F238E27FC236}">
                    <a16:creationId xmlns:a16="http://schemas.microsoft.com/office/drawing/2014/main" id="{05DC85F9-1A3A-4F24-A27E-1D37E6AF0B6D}"/>
                  </a:ext>
                </a:extLst>
              </p:cNvPr>
              <p:cNvSpPr>
                <a:spLocks/>
              </p:cNvSpPr>
              <p:nvPr/>
            </p:nvSpPr>
            <p:spPr bwMode="auto">
              <a:xfrm>
                <a:off x="5591" y="1409"/>
                <a:ext cx="16" cy="17"/>
              </a:xfrm>
              <a:custGeom>
                <a:avLst/>
                <a:gdLst>
                  <a:gd name="T0" fmla="*/ 5 w 8"/>
                  <a:gd name="T1" fmla="*/ 0 h 9"/>
                  <a:gd name="T2" fmla="*/ 0 w 8"/>
                  <a:gd name="T3" fmla="*/ 7 h 9"/>
                  <a:gd name="T4" fmla="*/ 4 w 8"/>
                  <a:gd name="T5" fmla="*/ 9 h 9"/>
                  <a:gd name="T6" fmla="*/ 8 w 8"/>
                  <a:gd name="T7" fmla="*/ 2 h 9"/>
                  <a:gd name="T8" fmla="*/ 5 w 8"/>
                  <a:gd name="T9" fmla="*/ 0 h 9"/>
                </a:gdLst>
                <a:ahLst/>
                <a:cxnLst>
                  <a:cxn ang="0">
                    <a:pos x="T0" y="T1"/>
                  </a:cxn>
                  <a:cxn ang="0">
                    <a:pos x="T2" y="T3"/>
                  </a:cxn>
                  <a:cxn ang="0">
                    <a:pos x="T4" y="T5"/>
                  </a:cxn>
                  <a:cxn ang="0">
                    <a:pos x="T6" y="T7"/>
                  </a:cxn>
                  <a:cxn ang="0">
                    <a:pos x="T8" y="T9"/>
                  </a:cxn>
                </a:cxnLst>
                <a:rect l="0" t="0" r="r" b="b"/>
                <a:pathLst>
                  <a:path w="8" h="9">
                    <a:moveTo>
                      <a:pt x="5" y="0"/>
                    </a:moveTo>
                    <a:cubicBezTo>
                      <a:pt x="3" y="2"/>
                      <a:pt x="2" y="5"/>
                      <a:pt x="0" y="7"/>
                    </a:cubicBezTo>
                    <a:cubicBezTo>
                      <a:pt x="1" y="7"/>
                      <a:pt x="2" y="8"/>
                      <a:pt x="4" y="9"/>
                    </a:cubicBezTo>
                    <a:cubicBezTo>
                      <a:pt x="5" y="6"/>
                      <a:pt x="7" y="4"/>
                      <a:pt x="8" y="2"/>
                    </a:cubicBezTo>
                    <a:cubicBezTo>
                      <a:pt x="7"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7" name="Freeform 117">
                <a:extLst>
                  <a:ext uri="{FF2B5EF4-FFF2-40B4-BE49-F238E27FC236}">
                    <a16:creationId xmlns:a16="http://schemas.microsoft.com/office/drawing/2014/main" id="{FFA20F53-B368-4A58-AC5B-D42B477C4BEB}"/>
                  </a:ext>
                </a:extLst>
              </p:cNvPr>
              <p:cNvSpPr>
                <a:spLocks noEditPoints="1"/>
              </p:cNvSpPr>
              <p:nvPr/>
            </p:nvSpPr>
            <p:spPr bwMode="auto">
              <a:xfrm>
                <a:off x="2520" y="1918"/>
                <a:ext cx="228" cy="158"/>
              </a:xfrm>
              <a:custGeom>
                <a:avLst/>
                <a:gdLst>
                  <a:gd name="T0" fmla="*/ 110 w 119"/>
                  <a:gd name="T1" fmla="*/ 78 h 82"/>
                  <a:gd name="T2" fmla="*/ 115 w 119"/>
                  <a:gd name="T3" fmla="*/ 82 h 82"/>
                  <a:gd name="T4" fmla="*/ 119 w 119"/>
                  <a:gd name="T5" fmla="*/ 80 h 82"/>
                  <a:gd name="T6" fmla="*/ 110 w 119"/>
                  <a:gd name="T7" fmla="*/ 78 h 82"/>
                  <a:gd name="T8" fmla="*/ 55 w 119"/>
                  <a:gd name="T9" fmla="*/ 41 h 82"/>
                  <a:gd name="T10" fmla="*/ 100 w 119"/>
                  <a:gd name="T11" fmla="*/ 72 h 82"/>
                  <a:gd name="T12" fmla="*/ 109 w 119"/>
                  <a:gd name="T13" fmla="*/ 73 h 82"/>
                  <a:gd name="T14" fmla="*/ 68 w 119"/>
                  <a:gd name="T15" fmla="*/ 45 h 82"/>
                  <a:gd name="T16" fmla="*/ 55 w 119"/>
                  <a:gd name="T17" fmla="*/ 41 h 82"/>
                  <a:gd name="T18" fmla="*/ 4 w 119"/>
                  <a:gd name="T19" fmla="*/ 0 h 82"/>
                  <a:gd name="T20" fmla="*/ 0 w 119"/>
                  <a:gd name="T21" fmla="*/ 2 h 82"/>
                  <a:gd name="T22" fmla="*/ 41 w 119"/>
                  <a:gd name="T23" fmla="*/ 31 h 82"/>
                  <a:gd name="T24" fmla="*/ 54 w 119"/>
                  <a:gd name="T25" fmla="*/ 36 h 82"/>
                  <a:gd name="T26" fmla="*/ 4 w 119"/>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82">
                    <a:moveTo>
                      <a:pt x="110" y="78"/>
                    </a:moveTo>
                    <a:cubicBezTo>
                      <a:pt x="111" y="80"/>
                      <a:pt x="113" y="81"/>
                      <a:pt x="115" y="82"/>
                    </a:cubicBezTo>
                    <a:cubicBezTo>
                      <a:pt x="116" y="81"/>
                      <a:pt x="117" y="81"/>
                      <a:pt x="119" y="80"/>
                    </a:cubicBezTo>
                    <a:cubicBezTo>
                      <a:pt x="116" y="79"/>
                      <a:pt x="113" y="79"/>
                      <a:pt x="110" y="78"/>
                    </a:cubicBezTo>
                    <a:moveTo>
                      <a:pt x="55" y="41"/>
                    </a:moveTo>
                    <a:cubicBezTo>
                      <a:pt x="70" y="51"/>
                      <a:pt x="85" y="61"/>
                      <a:pt x="100" y="72"/>
                    </a:cubicBezTo>
                    <a:cubicBezTo>
                      <a:pt x="103" y="72"/>
                      <a:pt x="106" y="73"/>
                      <a:pt x="109" y="73"/>
                    </a:cubicBezTo>
                    <a:cubicBezTo>
                      <a:pt x="96" y="64"/>
                      <a:pt x="82" y="54"/>
                      <a:pt x="68" y="45"/>
                    </a:cubicBezTo>
                    <a:cubicBezTo>
                      <a:pt x="63" y="43"/>
                      <a:pt x="59" y="42"/>
                      <a:pt x="55" y="41"/>
                    </a:cubicBezTo>
                    <a:moveTo>
                      <a:pt x="4" y="0"/>
                    </a:moveTo>
                    <a:cubicBezTo>
                      <a:pt x="2" y="1"/>
                      <a:pt x="1" y="2"/>
                      <a:pt x="0" y="2"/>
                    </a:cubicBezTo>
                    <a:cubicBezTo>
                      <a:pt x="14" y="12"/>
                      <a:pt x="28" y="22"/>
                      <a:pt x="41" y="31"/>
                    </a:cubicBezTo>
                    <a:cubicBezTo>
                      <a:pt x="46" y="33"/>
                      <a:pt x="50" y="34"/>
                      <a:pt x="54" y="36"/>
                    </a:cubicBezTo>
                    <a:cubicBezTo>
                      <a:pt x="38" y="24"/>
                      <a:pt x="21" y="1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8" name="Freeform 118">
                <a:extLst>
                  <a:ext uri="{FF2B5EF4-FFF2-40B4-BE49-F238E27FC236}">
                    <a16:creationId xmlns:a16="http://schemas.microsoft.com/office/drawing/2014/main" id="{A4DB9182-A17B-473F-868F-C3D112F40E40}"/>
                  </a:ext>
                </a:extLst>
              </p:cNvPr>
              <p:cNvSpPr>
                <a:spLocks/>
              </p:cNvSpPr>
              <p:nvPr/>
            </p:nvSpPr>
            <p:spPr bwMode="auto">
              <a:xfrm>
                <a:off x="2711" y="2056"/>
                <a:ext cx="37" cy="16"/>
              </a:xfrm>
              <a:custGeom>
                <a:avLst/>
                <a:gdLst>
                  <a:gd name="T0" fmla="*/ 0 w 19"/>
                  <a:gd name="T1" fmla="*/ 0 h 8"/>
                  <a:gd name="T2" fmla="*/ 10 w 19"/>
                  <a:gd name="T3" fmla="*/ 6 h 8"/>
                  <a:gd name="T4" fmla="*/ 19 w 19"/>
                  <a:gd name="T5" fmla="*/ 8 h 8"/>
                  <a:gd name="T6" fmla="*/ 19 w 19"/>
                  <a:gd name="T7" fmla="*/ 8 h 8"/>
                  <a:gd name="T8" fmla="*/ 9 w 19"/>
                  <a:gd name="T9" fmla="*/ 1 h 8"/>
                  <a:gd name="T10" fmla="*/ 0 w 19"/>
                  <a:gd name="T11" fmla="*/ 0 h 8"/>
                </a:gdLst>
                <a:ahLst/>
                <a:cxnLst>
                  <a:cxn ang="0">
                    <a:pos x="T0" y="T1"/>
                  </a:cxn>
                  <a:cxn ang="0">
                    <a:pos x="T2" y="T3"/>
                  </a:cxn>
                  <a:cxn ang="0">
                    <a:pos x="T4" y="T5"/>
                  </a:cxn>
                  <a:cxn ang="0">
                    <a:pos x="T6" y="T7"/>
                  </a:cxn>
                  <a:cxn ang="0">
                    <a:pos x="T8" y="T9"/>
                  </a:cxn>
                  <a:cxn ang="0">
                    <a:pos x="T10" y="T11"/>
                  </a:cxn>
                </a:cxnLst>
                <a:rect l="0" t="0" r="r" b="b"/>
                <a:pathLst>
                  <a:path w="19" h="8">
                    <a:moveTo>
                      <a:pt x="0" y="0"/>
                    </a:moveTo>
                    <a:cubicBezTo>
                      <a:pt x="3" y="2"/>
                      <a:pt x="6" y="4"/>
                      <a:pt x="10" y="6"/>
                    </a:cubicBezTo>
                    <a:cubicBezTo>
                      <a:pt x="13" y="7"/>
                      <a:pt x="16" y="7"/>
                      <a:pt x="19" y="8"/>
                    </a:cubicBezTo>
                    <a:cubicBezTo>
                      <a:pt x="19" y="8"/>
                      <a:pt x="19" y="8"/>
                      <a:pt x="19" y="8"/>
                    </a:cubicBezTo>
                    <a:cubicBezTo>
                      <a:pt x="16" y="6"/>
                      <a:pt x="13" y="4"/>
                      <a:pt x="9" y="1"/>
                    </a:cubicBezTo>
                    <a:cubicBezTo>
                      <a:pt x="6" y="1"/>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49" name="Freeform 119">
                <a:extLst>
                  <a:ext uri="{FF2B5EF4-FFF2-40B4-BE49-F238E27FC236}">
                    <a16:creationId xmlns:a16="http://schemas.microsoft.com/office/drawing/2014/main" id="{86F6C8E4-98AD-40B8-8873-AEAB1F082639}"/>
                  </a:ext>
                </a:extLst>
              </p:cNvPr>
              <p:cNvSpPr>
                <a:spLocks/>
              </p:cNvSpPr>
              <p:nvPr/>
            </p:nvSpPr>
            <p:spPr bwMode="auto">
              <a:xfrm>
                <a:off x="2598" y="1978"/>
                <a:ext cx="52" cy="26"/>
              </a:xfrm>
              <a:custGeom>
                <a:avLst/>
                <a:gdLst>
                  <a:gd name="T0" fmla="*/ 0 w 27"/>
                  <a:gd name="T1" fmla="*/ 0 h 14"/>
                  <a:gd name="T2" fmla="*/ 14 w 27"/>
                  <a:gd name="T3" fmla="*/ 10 h 14"/>
                  <a:gd name="T4" fmla="*/ 27 w 27"/>
                  <a:gd name="T5" fmla="*/ 14 h 14"/>
                  <a:gd name="T6" fmla="*/ 13 w 27"/>
                  <a:gd name="T7" fmla="*/ 5 h 14"/>
                  <a:gd name="T8" fmla="*/ 0 w 27"/>
                  <a:gd name="T9" fmla="*/ 0 h 14"/>
                </a:gdLst>
                <a:ahLst/>
                <a:cxnLst>
                  <a:cxn ang="0">
                    <a:pos x="T0" y="T1"/>
                  </a:cxn>
                  <a:cxn ang="0">
                    <a:pos x="T2" y="T3"/>
                  </a:cxn>
                  <a:cxn ang="0">
                    <a:pos x="T4" y="T5"/>
                  </a:cxn>
                  <a:cxn ang="0">
                    <a:pos x="T6" y="T7"/>
                  </a:cxn>
                  <a:cxn ang="0">
                    <a:pos x="T8" y="T9"/>
                  </a:cxn>
                </a:cxnLst>
                <a:rect l="0" t="0" r="r" b="b"/>
                <a:pathLst>
                  <a:path w="27" h="14">
                    <a:moveTo>
                      <a:pt x="0" y="0"/>
                    </a:moveTo>
                    <a:cubicBezTo>
                      <a:pt x="5" y="4"/>
                      <a:pt x="9" y="7"/>
                      <a:pt x="14" y="10"/>
                    </a:cubicBezTo>
                    <a:cubicBezTo>
                      <a:pt x="18" y="11"/>
                      <a:pt x="22" y="12"/>
                      <a:pt x="27" y="14"/>
                    </a:cubicBezTo>
                    <a:cubicBezTo>
                      <a:pt x="22" y="11"/>
                      <a:pt x="18" y="8"/>
                      <a:pt x="13" y="5"/>
                    </a:cubicBezTo>
                    <a:cubicBezTo>
                      <a:pt x="9" y="3"/>
                      <a:pt x="5"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0" name="Freeform 120">
                <a:extLst>
                  <a:ext uri="{FF2B5EF4-FFF2-40B4-BE49-F238E27FC236}">
                    <a16:creationId xmlns:a16="http://schemas.microsoft.com/office/drawing/2014/main" id="{B6A6D53A-30F9-47F5-A346-AD89A31782B2}"/>
                  </a:ext>
                </a:extLst>
              </p:cNvPr>
              <p:cNvSpPr>
                <a:spLocks noEditPoints="1"/>
              </p:cNvSpPr>
              <p:nvPr/>
            </p:nvSpPr>
            <p:spPr bwMode="auto">
              <a:xfrm>
                <a:off x="4476" y="1918"/>
                <a:ext cx="713" cy="469"/>
              </a:xfrm>
              <a:custGeom>
                <a:avLst/>
                <a:gdLst>
                  <a:gd name="T0" fmla="*/ 25 w 372"/>
                  <a:gd name="T1" fmla="*/ 236 h 244"/>
                  <a:gd name="T2" fmla="*/ 13 w 372"/>
                  <a:gd name="T3" fmla="*/ 238 h 244"/>
                  <a:gd name="T4" fmla="*/ 0 w 372"/>
                  <a:gd name="T5" fmla="*/ 243 h 244"/>
                  <a:gd name="T6" fmla="*/ 6 w 372"/>
                  <a:gd name="T7" fmla="*/ 244 h 244"/>
                  <a:gd name="T8" fmla="*/ 25 w 372"/>
                  <a:gd name="T9" fmla="*/ 236 h 244"/>
                  <a:gd name="T10" fmla="*/ 94 w 372"/>
                  <a:gd name="T11" fmla="*/ 205 h 244"/>
                  <a:gd name="T12" fmla="*/ 83 w 372"/>
                  <a:gd name="T13" fmla="*/ 206 h 244"/>
                  <a:gd name="T14" fmla="*/ 30 w 372"/>
                  <a:gd name="T15" fmla="*/ 231 h 244"/>
                  <a:gd name="T16" fmla="*/ 42 w 372"/>
                  <a:gd name="T17" fmla="*/ 229 h 244"/>
                  <a:gd name="T18" fmla="*/ 94 w 372"/>
                  <a:gd name="T19" fmla="*/ 205 h 244"/>
                  <a:gd name="T20" fmla="*/ 141 w 372"/>
                  <a:gd name="T21" fmla="*/ 179 h 244"/>
                  <a:gd name="T22" fmla="*/ 132 w 372"/>
                  <a:gd name="T23" fmla="*/ 180 h 244"/>
                  <a:gd name="T24" fmla="*/ 97 w 372"/>
                  <a:gd name="T25" fmla="*/ 199 h 244"/>
                  <a:gd name="T26" fmla="*/ 107 w 372"/>
                  <a:gd name="T27" fmla="*/ 198 h 244"/>
                  <a:gd name="T28" fmla="*/ 141 w 372"/>
                  <a:gd name="T29" fmla="*/ 179 h 244"/>
                  <a:gd name="T30" fmla="*/ 173 w 372"/>
                  <a:gd name="T31" fmla="*/ 160 h 244"/>
                  <a:gd name="T32" fmla="*/ 165 w 372"/>
                  <a:gd name="T33" fmla="*/ 161 h 244"/>
                  <a:gd name="T34" fmla="*/ 143 w 372"/>
                  <a:gd name="T35" fmla="*/ 174 h 244"/>
                  <a:gd name="T36" fmla="*/ 152 w 372"/>
                  <a:gd name="T37" fmla="*/ 172 h 244"/>
                  <a:gd name="T38" fmla="*/ 173 w 372"/>
                  <a:gd name="T39" fmla="*/ 160 h 244"/>
                  <a:gd name="T40" fmla="*/ 196 w 372"/>
                  <a:gd name="T41" fmla="*/ 145 h 244"/>
                  <a:gd name="T42" fmla="*/ 188 w 372"/>
                  <a:gd name="T43" fmla="*/ 146 h 244"/>
                  <a:gd name="T44" fmla="*/ 174 w 372"/>
                  <a:gd name="T45" fmla="*/ 155 h 244"/>
                  <a:gd name="T46" fmla="*/ 182 w 372"/>
                  <a:gd name="T47" fmla="*/ 154 h 244"/>
                  <a:gd name="T48" fmla="*/ 196 w 372"/>
                  <a:gd name="T49" fmla="*/ 145 h 244"/>
                  <a:gd name="T50" fmla="*/ 211 w 372"/>
                  <a:gd name="T51" fmla="*/ 135 h 244"/>
                  <a:gd name="T52" fmla="*/ 204 w 372"/>
                  <a:gd name="T53" fmla="*/ 135 h 244"/>
                  <a:gd name="T54" fmla="*/ 197 w 372"/>
                  <a:gd name="T55" fmla="*/ 140 h 244"/>
                  <a:gd name="T56" fmla="*/ 204 w 372"/>
                  <a:gd name="T57" fmla="*/ 140 h 244"/>
                  <a:gd name="T58" fmla="*/ 211 w 372"/>
                  <a:gd name="T59" fmla="*/ 135 h 244"/>
                  <a:gd name="T60" fmla="*/ 222 w 372"/>
                  <a:gd name="T61" fmla="*/ 127 h 244"/>
                  <a:gd name="T62" fmla="*/ 215 w 372"/>
                  <a:gd name="T63" fmla="*/ 128 h 244"/>
                  <a:gd name="T64" fmla="*/ 212 w 372"/>
                  <a:gd name="T65" fmla="*/ 130 h 244"/>
                  <a:gd name="T66" fmla="*/ 219 w 372"/>
                  <a:gd name="T67" fmla="*/ 130 h 244"/>
                  <a:gd name="T68" fmla="*/ 222 w 372"/>
                  <a:gd name="T69" fmla="*/ 127 h 244"/>
                  <a:gd name="T70" fmla="*/ 228 w 372"/>
                  <a:gd name="T71" fmla="*/ 122 h 244"/>
                  <a:gd name="T72" fmla="*/ 223 w 372"/>
                  <a:gd name="T73" fmla="*/ 122 h 244"/>
                  <a:gd name="T74" fmla="*/ 223 w 372"/>
                  <a:gd name="T75" fmla="*/ 122 h 244"/>
                  <a:gd name="T76" fmla="*/ 228 w 372"/>
                  <a:gd name="T77" fmla="*/ 122 h 244"/>
                  <a:gd name="T78" fmla="*/ 370 w 372"/>
                  <a:gd name="T79" fmla="*/ 0 h 244"/>
                  <a:gd name="T80" fmla="*/ 248 w 372"/>
                  <a:gd name="T81" fmla="*/ 104 h 244"/>
                  <a:gd name="T82" fmla="*/ 255 w 372"/>
                  <a:gd name="T83" fmla="*/ 103 h 244"/>
                  <a:gd name="T84" fmla="*/ 364 w 372"/>
                  <a:gd name="T85" fmla="*/ 11 h 244"/>
                  <a:gd name="T86" fmla="*/ 372 w 372"/>
                  <a:gd name="T87" fmla="*/ 3 h 244"/>
                  <a:gd name="T88" fmla="*/ 370 w 372"/>
                  <a:gd name="T8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 h="244">
                    <a:moveTo>
                      <a:pt x="25" y="236"/>
                    </a:moveTo>
                    <a:cubicBezTo>
                      <a:pt x="21" y="237"/>
                      <a:pt x="17" y="237"/>
                      <a:pt x="13" y="238"/>
                    </a:cubicBezTo>
                    <a:cubicBezTo>
                      <a:pt x="9" y="240"/>
                      <a:pt x="4" y="241"/>
                      <a:pt x="0" y="243"/>
                    </a:cubicBezTo>
                    <a:cubicBezTo>
                      <a:pt x="2" y="243"/>
                      <a:pt x="4" y="244"/>
                      <a:pt x="6" y="244"/>
                    </a:cubicBezTo>
                    <a:cubicBezTo>
                      <a:pt x="12" y="242"/>
                      <a:pt x="19" y="239"/>
                      <a:pt x="25" y="236"/>
                    </a:cubicBezTo>
                    <a:moveTo>
                      <a:pt x="94" y="205"/>
                    </a:moveTo>
                    <a:cubicBezTo>
                      <a:pt x="90" y="205"/>
                      <a:pt x="87" y="206"/>
                      <a:pt x="83" y="206"/>
                    </a:cubicBezTo>
                    <a:cubicBezTo>
                      <a:pt x="65" y="215"/>
                      <a:pt x="47" y="223"/>
                      <a:pt x="30" y="231"/>
                    </a:cubicBezTo>
                    <a:cubicBezTo>
                      <a:pt x="34" y="230"/>
                      <a:pt x="38" y="230"/>
                      <a:pt x="42" y="229"/>
                    </a:cubicBezTo>
                    <a:cubicBezTo>
                      <a:pt x="59" y="221"/>
                      <a:pt x="77" y="213"/>
                      <a:pt x="94" y="205"/>
                    </a:cubicBezTo>
                    <a:moveTo>
                      <a:pt x="141" y="179"/>
                    </a:moveTo>
                    <a:cubicBezTo>
                      <a:pt x="138" y="179"/>
                      <a:pt x="135" y="180"/>
                      <a:pt x="132" y="180"/>
                    </a:cubicBezTo>
                    <a:cubicBezTo>
                      <a:pt x="120" y="187"/>
                      <a:pt x="109" y="193"/>
                      <a:pt x="97" y="199"/>
                    </a:cubicBezTo>
                    <a:cubicBezTo>
                      <a:pt x="100" y="199"/>
                      <a:pt x="104" y="198"/>
                      <a:pt x="107" y="198"/>
                    </a:cubicBezTo>
                    <a:cubicBezTo>
                      <a:pt x="118" y="192"/>
                      <a:pt x="130" y="185"/>
                      <a:pt x="141" y="179"/>
                    </a:cubicBezTo>
                    <a:moveTo>
                      <a:pt x="173" y="160"/>
                    </a:moveTo>
                    <a:cubicBezTo>
                      <a:pt x="170" y="160"/>
                      <a:pt x="168" y="160"/>
                      <a:pt x="165" y="161"/>
                    </a:cubicBezTo>
                    <a:cubicBezTo>
                      <a:pt x="158" y="165"/>
                      <a:pt x="150" y="169"/>
                      <a:pt x="143" y="174"/>
                    </a:cubicBezTo>
                    <a:cubicBezTo>
                      <a:pt x="146" y="173"/>
                      <a:pt x="149" y="173"/>
                      <a:pt x="152" y="172"/>
                    </a:cubicBezTo>
                    <a:cubicBezTo>
                      <a:pt x="159" y="168"/>
                      <a:pt x="166" y="164"/>
                      <a:pt x="173" y="160"/>
                    </a:cubicBezTo>
                    <a:moveTo>
                      <a:pt x="196" y="145"/>
                    </a:moveTo>
                    <a:cubicBezTo>
                      <a:pt x="193" y="145"/>
                      <a:pt x="191" y="146"/>
                      <a:pt x="188" y="146"/>
                    </a:cubicBezTo>
                    <a:cubicBezTo>
                      <a:pt x="184" y="149"/>
                      <a:pt x="179" y="152"/>
                      <a:pt x="174" y="155"/>
                    </a:cubicBezTo>
                    <a:cubicBezTo>
                      <a:pt x="177" y="154"/>
                      <a:pt x="180" y="154"/>
                      <a:pt x="182" y="154"/>
                    </a:cubicBezTo>
                    <a:cubicBezTo>
                      <a:pt x="187" y="151"/>
                      <a:pt x="191" y="148"/>
                      <a:pt x="196" y="145"/>
                    </a:cubicBezTo>
                    <a:moveTo>
                      <a:pt x="211" y="135"/>
                    </a:moveTo>
                    <a:cubicBezTo>
                      <a:pt x="209" y="135"/>
                      <a:pt x="206" y="135"/>
                      <a:pt x="204" y="135"/>
                    </a:cubicBezTo>
                    <a:cubicBezTo>
                      <a:pt x="202" y="137"/>
                      <a:pt x="199" y="139"/>
                      <a:pt x="197" y="140"/>
                    </a:cubicBezTo>
                    <a:cubicBezTo>
                      <a:pt x="199" y="140"/>
                      <a:pt x="202" y="140"/>
                      <a:pt x="204" y="140"/>
                    </a:cubicBezTo>
                    <a:cubicBezTo>
                      <a:pt x="206" y="138"/>
                      <a:pt x="209" y="137"/>
                      <a:pt x="211" y="135"/>
                    </a:cubicBezTo>
                    <a:moveTo>
                      <a:pt x="222" y="127"/>
                    </a:moveTo>
                    <a:cubicBezTo>
                      <a:pt x="220" y="127"/>
                      <a:pt x="218" y="128"/>
                      <a:pt x="215" y="128"/>
                    </a:cubicBezTo>
                    <a:cubicBezTo>
                      <a:pt x="214" y="128"/>
                      <a:pt x="213" y="129"/>
                      <a:pt x="212" y="130"/>
                    </a:cubicBezTo>
                    <a:cubicBezTo>
                      <a:pt x="214" y="130"/>
                      <a:pt x="216" y="130"/>
                      <a:pt x="219" y="130"/>
                    </a:cubicBezTo>
                    <a:cubicBezTo>
                      <a:pt x="220" y="129"/>
                      <a:pt x="221" y="128"/>
                      <a:pt x="222" y="127"/>
                    </a:cubicBezTo>
                    <a:moveTo>
                      <a:pt x="228" y="122"/>
                    </a:moveTo>
                    <a:cubicBezTo>
                      <a:pt x="226" y="122"/>
                      <a:pt x="225" y="122"/>
                      <a:pt x="223" y="122"/>
                    </a:cubicBezTo>
                    <a:cubicBezTo>
                      <a:pt x="223" y="122"/>
                      <a:pt x="223" y="122"/>
                      <a:pt x="223" y="122"/>
                    </a:cubicBezTo>
                    <a:cubicBezTo>
                      <a:pt x="224" y="122"/>
                      <a:pt x="226" y="122"/>
                      <a:pt x="228" y="122"/>
                    </a:cubicBezTo>
                    <a:moveTo>
                      <a:pt x="370" y="0"/>
                    </a:moveTo>
                    <a:cubicBezTo>
                      <a:pt x="330" y="39"/>
                      <a:pt x="289" y="73"/>
                      <a:pt x="248" y="104"/>
                    </a:cubicBezTo>
                    <a:cubicBezTo>
                      <a:pt x="251" y="104"/>
                      <a:pt x="253" y="103"/>
                      <a:pt x="255" y="103"/>
                    </a:cubicBezTo>
                    <a:cubicBezTo>
                      <a:pt x="293" y="75"/>
                      <a:pt x="329" y="44"/>
                      <a:pt x="364" y="11"/>
                    </a:cubicBezTo>
                    <a:cubicBezTo>
                      <a:pt x="367" y="8"/>
                      <a:pt x="370" y="5"/>
                      <a:pt x="372" y="3"/>
                    </a:cubicBezTo>
                    <a:cubicBezTo>
                      <a:pt x="371" y="2"/>
                      <a:pt x="371" y="1"/>
                      <a:pt x="3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1" name="Freeform 121">
                <a:extLst>
                  <a:ext uri="{FF2B5EF4-FFF2-40B4-BE49-F238E27FC236}">
                    <a16:creationId xmlns:a16="http://schemas.microsoft.com/office/drawing/2014/main" id="{BB17E4C6-F895-4281-AF2C-C2004EB69498}"/>
                  </a:ext>
                </a:extLst>
              </p:cNvPr>
              <p:cNvSpPr>
                <a:spLocks/>
              </p:cNvSpPr>
              <p:nvPr/>
            </p:nvSpPr>
            <p:spPr bwMode="auto">
              <a:xfrm>
                <a:off x="4947" y="2116"/>
                <a:ext cx="18" cy="6"/>
              </a:xfrm>
              <a:custGeom>
                <a:avLst/>
                <a:gdLst>
                  <a:gd name="T0" fmla="*/ 9 w 9"/>
                  <a:gd name="T1" fmla="*/ 0 h 3"/>
                  <a:gd name="T2" fmla="*/ 2 w 9"/>
                  <a:gd name="T3" fmla="*/ 1 h 3"/>
                  <a:gd name="T4" fmla="*/ 0 w 9"/>
                  <a:gd name="T5" fmla="*/ 3 h 3"/>
                  <a:gd name="T6" fmla="*/ 6 w 9"/>
                  <a:gd name="T7" fmla="*/ 2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7" y="0"/>
                      <a:pt x="5" y="1"/>
                      <a:pt x="2" y="1"/>
                    </a:cubicBezTo>
                    <a:cubicBezTo>
                      <a:pt x="1" y="2"/>
                      <a:pt x="1" y="2"/>
                      <a:pt x="0" y="3"/>
                    </a:cubicBezTo>
                    <a:cubicBezTo>
                      <a:pt x="2" y="3"/>
                      <a:pt x="4" y="3"/>
                      <a:pt x="6" y="2"/>
                    </a:cubicBezTo>
                    <a:cubicBezTo>
                      <a:pt x="7" y="2"/>
                      <a:pt x="8"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2" name="Freeform 122">
                <a:extLst>
                  <a:ext uri="{FF2B5EF4-FFF2-40B4-BE49-F238E27FC236}">
                    <a16:creationId xmlns:a16="http://schemas.microsoft.com/office/drawing/2014/main" id="{2D789A7B-A9A8-4EB3-BEB2-BD8C2D2BB5AF}"/>
                  </a:ext>
                </a:extLst>
              </p:cNvPr>
              <p:cNvSpPr>
                <a:spLocks/>
              </p:cNvSpPr>
              <p:nvPr/>
            </p:nvSpPr>
            <p:spPr bwMode="auto">
              <a:xfrm>
                <a:off x="4942" y="2120"/>
                <a:ext cx="17" cy="5"/>
              </a:xfrm>
              <a:custGeom>
                <a:avLst/>
                <a:gdLst>
                  <a:gd name="T0" fmla="*/ 9 w 9"/>
                  <a:gd name="T1" fmla="*/ 0 h 3"/>
                  <a:gd name="T2" fmla="*/ 3 w 9"/>
                  <a:gd name="T3" fmla="*/ 1 h 3"/>
                  <a:gd name="T4" fmla="*/ 0 w 9"/>
                  <a:gd name="T5" fmla="*/ 3 h 3"/>
                  <a:gd name="T6" fmla="*/ 7 w 9"/>
                  <a:gd name="T7" fmla="*/ 2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7" y="1"/>
                      <a:pt x="5" y="1"/>
                      <a:pt x="3" y="1"/>
                    </a:cubicBezTo>
                    <a:cubicBezTo>
                      <a:pt x="2" y="2"/>
                      <a:pt x="1" y="2"/>
                      <a:pt x="0" y="3"/>
                    </a:cubicBezTo>
                    <a:cubicBezTo>
                      <a:pt x="2" y="3"/>
                      <a:pt x="5" y="2"/>
                      <a:pt x="7" y="2"/>
                    </a:cubicBezTo>
                    <a:cubicBezTo>
                      <a:pt x="8" y="2"/>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3" name="Freeform 123">
                <a:extLst>
                  <a:ext uri="{FF2B5EF4-FFF2-40B4-BE49-F238E27FC236}">
                    <a16:creationId xmlns:a16="http://schemas.microsoft.com/office/drawing/2014/main" id="{64B6B436-8C77-4E79-9BC0-5C115E45EDCD}"/>
                  </a:ext>
                </a:extLst>
              </p:cNvPr>
              <p:cNvSpPr>
                <a:spLocks/>
              </p:cNvSpPr>
              <p:nvPr/>
            </p:nvSpPr>
            <p:spPr bwMode="auto">
              <a:xfrm>
                <a:off x="4936" y="2124"/>
                <a:ext cx="19" cy="5"/>
              </a:xfrm>
              <a:custGeom>
                <a:avLst/>
                <a:gdLst>
                  <a:gd name="T0" fmla="*/ 10 w 10"/>
                  <a:gd name="T1" fmla="*/ 0 h 3"/>
                  <a:gd name="T2" fmla="*/ 3 w 10"/>
                  <a:gd name="T3" fmla="*/ 1 h 3"/>
                  <a:gd name="T4" fmla="*/ 0 w 10"/>
                  <a:gd name="T5" fmla="*/ 3 h 3"/>
                  <a:gd name="T6" fmla="*/ 7 w 10"/>
                  <a:gd name="T7" fmla="*/ 3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cubicBezTo>
                      <a:pt x="8" y="0"/>
                      <a:pt x="5" y="1"/>
                      <a:pt x="3" y="1"/>
                    </a:cubicBezTo>
                    <a:cubicBezTo>
                      <a:pt x="2" y="1"/>
                      <a:pt x="1" y="2"/>
                      <a:pt x="0" y="3"/>
                    </a:cubicBezTo>
                    <a:cubicBezTo>
                      <a:pt x="2" y="3"/>
                      <a:pt x="4" y="3"/>
                      <a:pt x="7" y="3"/>
                    </a:cubicBezTo>
                    <a:cubicBezTo>
                      <a:pt x="8" y="2"/>
                      <a:pt x="9" y="1"/>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4" name="Freeform 124">
                <a:extLst>
                  <a:ext uri="{FF2B5EF4-FFF2-40B4-BE49-F238E27FC236}">
                    <a16:creationId xmlns:a16="http://schemas.microsoft.com/office/drawing/2014/main" id="{DE7C917E-6364-4FA9-A531-C141F3017F9B}"/>
                  </a:ext>
                </a:extLst>
              </p:cNvPr>
              <p:cNvSpPr>
                <a:spLocks/>
              </p:cNvSpPr>
              <p:nvPr/>
            </p:nvSpPr>
            <p:spPr bwMode="auto">
              <a:xfrm>
                <a:off x="4926" y="2129"/>
                <a:ext cx="23" cy="8"/>
              </a:xfrm>
              <a:custGeom>
                <a:avLst/>
                <a:gdLst>
                  <a:gd name="T0" fmla="*/ 12 w 12"/>
                  <a:gd name="T1" fmla="*/ 0 h 4"/>
                  <a:gd name="T2" fmla="*/ 5 w 12"/>
                  <a:gd name="T3" fmla="*/ 0 h 4"/>
                  <a:gd name="T4" fmla="*/ 0 w 12"/>
                  <a:gd name="T5" fmla="*/ 4 h 4"/>
                  <a:gd name="T6" fmla="*/ 7 w 12"/>
                  <a:gd name="T7" fmla="*/ 3 h 4"/>
                  <a:gd name="T8" fmla="*/ 12 w 12"/>
                  <a:gd name="T9" fmla="*/ 0 h 4"/>
                </a:gdLst>
                <a:ahLst/>
                <a:cxnLst>
                  <a:cxn ang="0">
                    <a:pos x="T0" y="T1"/>
                  </a:cxn>
                  <a:cxn ang="0">
                    <a:pos x="T2" y="T3"/>
                  </a:cxn>
                  <a:cxn ang="0">
                    <a:pos x="T4" y="T5"/>
                  </a:cxn>
                  <a:cxn ang="0">
                    <a:pos x="T6" y="T7"/>
                  </a:cxn>
                  <a:cxn ang="0">
                    <a:pos x="T8" y="T9"/>
                  </a:cxn>
                </a:cxnLst>
                <a:rect l="0" t="0" r="r" b="b"/>
                <a:pathLst>
                  <a:path w="12" h="4">
                    <a:moveTo>
                      <a:pt x="12" y="0"/>
                    </a:moveTo>
                    <a:cubicBezTo>
                      <a:pt x="9" y="0"/>
                      <a:pt x="7" y="0"/>
                      <a:pt x="5" y="0"/>
                    </a:cubicBezTo>
                    <a:cubicBezTo>
                      <a:pt x="3" y="1"/>
                      <a:pt x="2" y="2"/>
                      <a:pt x="0" y="4"/>
                    </a:cubicBezTo>
                    <a:cubicBezTo>
                      <a:pt x="2" y="4"/>
                      <a:pt x="4" y="3"/>
                      <a:pt x="7" y="3"/>
                    </a:cubicBezTo>
                    <a:cubicBezTo>
                      <a:pt x="8" y="2"/>
                      <a:pt x="10" y="1"/>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5" name="Freeform 125">
                <a:extLst>
                  <a:ext uri="{FF2B5EF4-FFF2-40B4-BE49-F238E27FC236}">
                    <a16:creationId xmlns:a16="http://schemas.microsoft.com/office/drawing/2014/main" id="{4FD7C6B8-86B4-4209-B539-6D6CD34DAD48}"/>
                  </a:ext>
                </a:extLst>
              </p:cNvPr>
              <p:cNvSpPr>
                <a:spLocks/>
              </p:cNvSpPr>
              <p:nvPr/>
            </p:nvSpPr>
            <p:spPr bwMode="auto">
              <a:xfrm>
                <a:off x="4917" y="2135"/>
                <a:ext cx="23" cy="8"/>
              </a:xfrm>
              <a:custGeom>
                <a:avLst/>
                <a:gdLst>
                  <a:gd name="T0" fmla="*/ 12 w 12"/>
                  <a:gd name="T1" fmla="*/ 0 h 4"/>
                  <a:gd name="T2" fmla="*/ 5 w 12"/>
                  <a:gd name="T3" fmla="*/ 1 h 4"/>
                  <a:gd name="T4" fmla="*/ 0 w 12"/>
                  <a:gd name="T5" fmla="*/ 4 h 4"/>
                  <a:gd name="T6" fmla="*/ 6 w 12"/>
                  <a:gd name="T7" fmla="*/ 4 h 4"/>
                  <a:gd name="T8" fmla="*/ 12 w 12"/>
                  <a:gd name="T9" fmla="*/ 0 h 4"/>
                </a:gdLst>
                <a:ahLst/>
                <a:cxnLst>
                  <a:cxn ang="0">
                    <a:pos x="T0" y="T1"/>
                  </a:cxn>
                  <a:cxn ang="0">
                    <a:pos x="T2" y="T3"/>
                  </a:cxn>
                  <a:cxn ang="0">
                    <a:pos x="T4" y="T5"/>
                  </a:cxn>
                  <a:cxn ang="0">
                    <a:pos x="T6" y="T7"/>
                  </a:cxn>
                  <a:cxn ang="0">
                    <a:pos x="T8" y="T9"/>
                  </a:cxn>
                </a:cxnLst>
                <a:rect l="0" t="0" r="r" b="b"/>
                <a:pathLst>
                  <a:path w="12" h="4">
                    <a:moveTo>
                      <a:pt x="12" y="0"/>
                    </a:moveTo>
                    <a:cubicBezTo>
                      <a:pt x="9" y="0"/>
                      <a:pt x="7" y="1"/>
                      <a:pt x="5" y="1"/>
                    </a:cubicBezTo>
                    <a:cubicBezTo>
                      <a:pt x="3" y="2"/>
                      <a:pt x="2" y="3"/>
                      <a:pt x="0" y="4"/>
                    </a:cubicBezTo>
                    <a:cubicBezTo>
                      <a:pt x="2" y="4"/>
                      <a:pt x="4" y="4"/>
                      <a:pt x="6" y="4"/>
                    </a:cubicBezTo>
                    <a:cubicBezTo>
                      <a:pt x="8" y="3"/>
                      <a:pt x="10"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6" name="Freeform 126">
                <a:extLst>
                  <a:ext uri="{FF2B5EF4-FFF2-40B4-BE49-F238E27FC236}">
                    <a16:creationId xmlns:a16="http://schemas.microsoft.com/office/drawing/2014/main" id="{9C847D8A-A08B-438E-BF06-005DFFCC9F17}"/>
                  </a:ext>
                </a:extLst>
              </p:cNvPr>
              <p:cNvSpPr>
                <a:spLocks/>
              </p:cNvSpPr>
              <p:nvPr/>
            </p:nvSpPr>
            <p:spPr bwMode="auto">
              <a:xfrm>
                <a:off x="4903" y="2143"/>
                <a:ext cx="25" cy="9"/>
              </a:xfrm>
              <a:custGeom>
                <a:avLst/>
                <a:gdLst>
                  <a:gd name="T0" fmla="*/ 13 w 13"/>
                  <a:gd name="T1" fmla="*/ 0 h 5"/>
                  <a:gd name="T2" fmla="*/ 7 w 13"/>
                  <a:gd name="T3" fmla="*/ 0 h 5"/>
                  <a:gd name="T4" fmla="*/ 0 w 13"/>
                  <a:gd name="T5" fmla="*/ 5 h 5"/>
                  <a:gd name="T6" fmla="*/ 5 w 13"/>
                  <a:gd name="T7" fmla="*/ 5 h 5"/>
                  <a:gd name="T8" fmla="*/ 6 w 13"/>
                  <a:gd name="T9" fmla="*/ 5 h 5"/>
                  <a:gd name="T10" fmla="*/ 13 w 13"/>
                  <a:gd name="T11" fmla="*/ 0 h 5"/>
                </a:gdLst>
                <a:ahLst/>
                <a:cxnLst>
                  <a:cxn ang="0">
                    <a:pos x="T0" y="T1"/>
                  </a:cxn>
                  <a:cxn ang="0">
                    <a:pos x="T2" y="T3"/>
                  </a:cxn>
                  <a:cxn ang="0">
                    <a:pos x="T4" y="T5"/>
                  </a:cxn>
                  <a:cxn ang="0">
                    <a:pos x="T6" y="T7"/>
                  </a:cxn>
                  <a:cxn ang="0">
                    <a:pos x="T8" y="T9"/>
                  </a:cxn>
                  <a:cxn ang="0">
                    <a:pos x="T10" y="T11"/>
                  </a:cxn>
                </a:cxnLst>
                <a:rect l="0" t="0" r="r" b="b"/>
                <a:pathLst>
                  <a:path w="13" h="5">
                    <a:moveTo>
                      <a:pt x="13" y="0"/>
                    </a:moveTo>
                    <a:cubicBezTo>
                      <a:pt x="11" y="0"/>
                      <a:pt x="9" y="0"/>
                      <a:pt x="7" y="0"/>
                    </a:cubicBezTo>
                    <a:cubicBezTo>
                      <a:pt x="5" y="2"/>
                      <a:pt x="2" y="4"/>
                      <a:pt x="0" y="5"/>
                    </a:cubicBezTo>
                    <a:cubicBezTo>
                      <a:pt x="2" y="5"/>
                      <a:pt x="3" y="5"/>
                      <a:pt x="5" y="5"/>
                    </a:cubicBezTo>
                    <a:cubicBezTo>
                      <a:pt x="5" y="5"/>
                      <a:pt x="6" y="5"/>
                      <a:pt x="6" y="5"/>
                    </a:cubicBezTo>
                    <a:cubicBezTo>
                      <a:pt x="9" y="3"/>
                      <a:pt x="11"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7" name="Freeform 127">
                <a:extLst>
                  <a:ext uri="{FF2B5EF4-FFF2-40B4-BE49-F238E27FC236}">
                    <a16:creationId xmlns:a16="http://schemas.microsoft.com/office/drawing/2014/main" id="{6884B6DF-4AB5-4CC6-80B3-6A0A1037FBEC}"/>
                  </a:ext>
                </a:extLst>
              </p:cNvPr>
              <p:cNvSpPr>
                <a:spLocks/>
              </p:cNvSpPr>
              <p:nvPr/>
            </p:nvSpPr>
            <p:spPr bwMode="auto">
              <a:xfrm>
                <a:off x="4888" y="2152"/>
                <a:ext cx="27" cy="12"/>
              </a:xfrm>
              <a:custGeom>
                <a:avLst/>
                <a:gdLst>
                  <a:gd name="T0" fmla="*/ 14 w 14"/>
                  <a:gd name="T1" fmla="*/ 0 h 6"/>
                  <a:gd name="T2" fmla="*/ 13 w 14"/>
                  <a:gd name="T3" fmla="*/ 0 h 6"/>
                  <a:gd name="T4" fmla="*/ 8 w 14"/>
                  <a:gd name="T5" fmla="*/ 0 h 6"/>
                  <a:gd name="T6" fmla="*/ 0 w 14"/>
                  <a:gd name="T7" fmla="*/ 6 h 6"/>
                  <a:gd name="T8" fmla="*/ 7 w 14"/>
                  <a:gd name="T9" fmla="*/ 5 h 6"/>
                  <a:gd name="T10" fmla="*/ 14 w 14"/>
                  <a:gd name="T11" fmla="*/ 0 h 6"/>
                </a:gdLst>
                <a:ahLst/>
                <a:cxnLst>
                  <a:cxn ang="0">
                    <a:pos x="T0" y="T1"/>
                  </a:cxn>
                  <a:cxn ang="0">
                    <a:pos x="T2" y="T3"/>
                  </a:cxn>
                  <a:cxn ang="0">
                    <a:pos x="T4" y="T5"/>
                  </a:cxn>
                  <a:cxn ang="0">
                    <a:pos x="T6" y="T7"/>
                  </a:cxn>
                  <a:cxn ang="0">
                    <a:pos x="T8" y="T9"/>
                  </a:cxn>
                  <a:cxn ang="0">
                    <a:pos x="T10" y="T11"/>
                  </a:cxn>
                </a:cxnLst>
                <a:rect l="0" t="0" r="r" b="b"/>
                <a:pathLst>
                  <a:path w="14" h="6">
                    <a:moveTo>
                      <a:pt x="14" y="0"/>
                    </a:moveTo>
                    <a:cubicBezTo>
                      <a:pt x="14" y="0"/>
                      <a:pt x="13" y="0"/>
                      <a:pt x="13" y="0"/>
                    </a:cubicBezTo>
                    <a:cubicBezTo>
                      <a:pt x="11" y="0"/>
                      <a:pt x="9" y="0"/>
                      <a:pt x="8" y="0"/>
                    </a:cubicBezTo>
                    <a:cubicBezTo>
                      <a:pt x="5" y="2"/>
                      <a:pt x="3" y="4"/>
                      <a:pt x="0" y="6"/>
                    </a:cubicBezTo>
                    <a:cubicBezTo>
                      <a:pt x="3" y="6"/>
                      <a:pt x="5" y="5"/>
                      <a:pt x="7" y="5"/>
                    </a:cubicBezTo>
                    <a:cubicBezTo>
                      <a:pt x="9" y="4"/>
                      <a:pt x="12" y="2"/>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8" name="Freeform 128">
                <a:extLst>
                  <a:ext uri="{FF2B5EF4-FFF2-40B4-BE49-F238E27FC236}">
                    <a16:creationId xmlns:a16="http://schemas.microsoft.com/office/drawing/2014/main" id="{ECC10B91-F661-4930-AFA1-DE367C9B38B4}"/>
                  </a:ext>
                </a:extLst>
              </p:cNvPr>
              <p:cNvSpPr>
                <a:spLocks/>
              </p:cNvSpPr>
              <p:nvPr/>
            </p:nvSpPr>
            <p:spPr bwMode="auto">
              <a:xfrm>
                <a:off x="4867" y="2168"/>
                <a:ext cx="29" cy="9"/>
              </a:xfrm>
              <a:custGeom>
                <a:avLst/>
                <a:gdLst>
                  <a:gd name="T0" fmla="*/ 15 w 15"/>
                  <a:gd name="T1" fmla="*/ 0 h 5"/>
                  <a:gd name="T2" fmla="*/ 8 w 15"/>
                  <a:gd name="T3" fmla="*/ 0 h 5"/>
                  <a:gd name="T4" fmla="*/ 0 w 15"/>
                  <a:gd name="T5" fmla="*/ 5 h 5"/>
                  <a:gd name="T6" fmla="*/ 7 w 15"/>
                  <a:gd name="T7" fmla="*/ 5 h 5"/>
                  <a:gd name="T8" fmla="*/ 15 w 15"/>
                  <a:gd name="T9" fmla="*/ 0 h 5"/>
                </a:gdLst>
                <a:ahLst/>
                <a:cxnLst>
                  <a:cxn ang="0">
                    <a:pos x="T0" y="T1"/>
                  </a:cxn>
                  <a:cxn ang="0">
                    <a:pos x="T2" y="T3"/>
                  </a:cxn>
                  <a:cxn ang="0">
                    <a:pos x="T4" y="T5"/>
                  </a:cxn>
                  <a:cxn ang="0">
                    <a:pos x="T6" y="T7"/>
                  </a:cxn>
                  <a:cxn ang="0">
                    <a:pos x="T8" y="T9"/>
                  </a:cxn>
                </a:cxnLst>
                <a:rect l="0" t="0" r="r" b="b"/>
                <a:pathLst>
                  <a:path w="15" h="5">
                    <a:moveTo>
                      <a:pt x="15" y="0"/>
                    </a:moveTo>
                    <a:cubicBezTo>
                      <a:pt x="12" y="0"/>
                      <a:pt x="10" y="0"/>
                      <a:pt x="8" y="0"/>
                    </a:cubicBezTo>
                    <a:cubicBezTo>
                      <a:pt x="5" y="2"/>
                      <a:pt x="3" y="4"/>
                      <a:pt x="0" y="5"/>
                    </a:cubicBezTo>
                    <a:cubicBezTo>
                      <a:pt x="2" y="5"/>
                      <a:pt x="5" y="5"/>
                      <a:pt x="7" y="5"/>
                    </a:cubicBezTo>
                    <a:cubicBezTo>
                      <a:pt x="9" y="3"/>
                      <a:pt x="12" y="1"/>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9" name="Freeform 129">
                <a:extLst>
                  <a:ext uri="{FF2B5EF4-FFF2-40B4-BE49-F238E27FC236}">
                    <a16:creationId xmlns:a16="http://schemas.microsoft.com/office/drawing/2014/main" id="{2B007260-F85A-4386-943A-0DDED5984785}"/>
                  </a:ext>
                </a:extLst>
              </p:cNvPr>
              <p:cNvSpPr>
                <a:spLocks/>
              </p:cNvSpPr>
              <p:nvPr/>
            </p:nvSpPr>
            <p:spPr bwMode="auto">
              <a:xfrm>
                <a:off x="4836" y="2187"/>
                <a:ext cx="31" cy="11"/>
              </a:xfrm>
              <a:custGeom>
                <a:avLst/>
                <a:gdLst>
                  <a:gd name="T0" fmla="*/ 16 w 16"/>
                  <a:gd name="T1" fmla="*/ 0 h 6"/>
                  <a:gd name="T2" fmla="*/ 9 w 16"/>
                  <a:gd name="T3" fmla="*/ 0 h 6"/>
                  <a:gd name="T4" fmla="*/ 0 w 16"/>
                  <a:gd name="T5" fmla="*/ 6 h 6"/>
                  <a:gd name="T6" fmla="*/ 8 w 16"/>
                  <a:gd name="T7" fmla="*/ 5 h 6"/>
                  <a:gd name="T8" fmla="*/ 16 w 16"/>
                  <a:gd name="T9" fmla="*/ 0 h 6"/>
                </a:gdLst>
                <a:ahLst/>
                <a:cxnLst>
                  <a:cxn ang="0">
                    <a:pos x="T0" y="T1"/>
                  </a:cxn>
                  <a:cxn ang="0">
                    <a:pos x="T2" y="T3"/>
                  </a:cxn>
                  <a:cxn ang="0">
                    <a:pos x="T4" y="T5"/>
                  </a:cxn>
                  <a:cxn ang="0">
                    <a:pos x="T6" y="T7"/>
                  </a:cxn>
                  <a:cxn ang="0">
                    <a:pos x="T8" y="T9"/>
                  </a:cxn>
                </a:cxnLst>
                <a:rect l="0" t="0" r="r" b="b"/>
                <a:pathLst>
                  <a:path w="16" h="6">
                    <a:moveTo>
                      <a:pt x="16" y="0"/>
                    </a:moveTo>
                    <a:cubicBezTo>
                      <a:pt x="14" y="0"/>
                      <a:pt x="11" y="0"/>
                      <a:pt x="9" y="0"/>
                    </a:cubicBezTo>
                    <a:cubicBezTo>
                      <a:pt x="6" y="2"/>
                      <a:pt x="3" y="4"/>
                      <a:pt x="0" y="6"/>
                    </a:cubicBezTo>
                    <a:cubicBezTo>
                      <a:pt x="3" y="6"/>
                      <a:pt x="5" y="5"/>
                      <a:pt x="8" y="5"/>
                    </a:cubicBezTo>
                    <a:cubicBezTo>
                      <a:pt x="10" y="3"/>
                      <a:pt x="13" y="2"/>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0" name="Freeform 130">
                <a:extLst>
                  <a:ext uri="{FF2B5EF4-FFF2-40B4-BE49-F238E27FC236}">
                    <a16:creationId xmlns:a16="http://schemas.microsoft.com/office/drawing/2014/main" id="{265F7938-A793-43C8-B8F3-E3CB6F5AAC85}"/>
                  </a:ext>
                </a:extLst>
              </p:cNvPr>
              <p:cNvSpPr>
                <a:spLocks/>
              </p:cNvSpPr>
              <p:nvPr/>
            </p:nvSpPr>
            <p:spPr bwMode="auto">
              <a:xfrm>
                <a:off x="4792" y="2214"/>
                <a:ext cx="33" cy="13"/>
              </a:xfrm>
              <a:custGeom>
                <a:avLst/>
                <a:gdLst>
                  <a:gd name="T0" fmla="*/ 17 w 17"/>
                  <a:gd name="T1" fmla="*/ 0 h 7"/>
                  <a:gd name="T2" fmla="*/ 9 w 17"/>
                  <a:gd name="T3" fmla="*/ 1 h 7"/>
                  <a:gd name="T4" fmla="*/ 0 w 17"/>
                  <a:gd name="T5" fmla="*/ 7 h 7"/>
                  <a:gd name="T6" fmla="*/ 8 w 17"/>
                  <a:gd name="T7" fmla="*/ 6 h 7"/>
                  <a:gd name="T8" fmla="*/ 17 w 17"/>
                  <a:gd name="T9" fmla="*/ 0 h 7"/>
                </a:gdLst>
                <a:ahLst/>
                <a:cxnLst>
                  <a:cxn ang="0">
                    <a:pos x="T0" y="T1"/>
                  </a:cxn>
                  <a:cxn ang="0">
                    <a:pos x="T2" y="T3"/>
                  </a:cxn>
                  <a:cxn ang="0">
                    <a:pos x="T4" y="T5"/>
                  </a:cxn>
                  <a:cxn ang="0">
                    <a:pos x="T6" y="T7"/>
                  </a:cxn>
                  <a:cxn ang="0">
                    <a:pos x="T8" y="T9"/>
                  </a:cxn>
                </a:cxnLst>
                <a:rect l="0" t="0" r="r" b="b"/>
                <a:pathLst>
                  <a:path w="17" h="7">
                    <a:moveTo>
                      <a:pt x="17" y="0"/>
                    </a:moveTo>
                    <a:cubicBezTo>
                      <a:pt x="15" y="0"/>
                      <a:pt x="12" y="0"/>
                      <a:pt x="9" y="1"/>
                    </a:cubicBezTo>
                    <a:cubicBezTo>
                      <a:pt x="6" y="3"/>
                      <a:pt x="3" y="5"/>
                      <a:pt x="0" y="7"/>
                    </a:cubicBezTo>
                    <a:cubicBezTo>
                      <a:pt x="3" y="6"/>
                      <a:pt x="5" y="6"/>
                      <a:pt x="8" y="6"/>
                    </a:cubicBezTo>
                    <a:cubicBezTo>
                      <a:pt x="11" y="4"/>
                      <a:pt x="14"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1" name="Freeform 131">
                <a:extLst>
                  <a:ext uri="{FF2B5EF4-FFF2-40B4-BE49-F238E27FC236}">
                    <a16:creationId xmlns:a16="http://schemas.microsoft.com/office/drawing/2014/main" id="{0675CAFC-8F8D-41FA-B34F-CA9B1AA383D2}"/>
                  </a:ext>
                </a:extLst>
              </p:cNvPr>
              <p:cNvSpPr>
                <a:spLocks/>
              </p:cNvSpPr>
              <p:nvPr/>
            </p:nvSpPr>
            <p:spPr bwMode="auto">
              <a:xfrm>
                <a:off x="4729" y="2248"/>
                <a:ext cx="38" cy="16"/>
              </a:xfrm>
              <a:custGeom>
                <a:avLst/>
                <a:gdLst>
                  <a:gd name="T0" fmla="*/ 20 w 20"/>
                  <a:gd name="T1" fmla="*/ 0 h 8"/>
                  <a:gd name="T2" fmla="*/ 11 w 20"/>
                  <a:gd name="T3" fmla="*/ 2 h 8"/>
                  <a:gd name="T4" fmla="*/ 0 w 20"/>
                  <a:gd name="T5" fmla="*/ 8 h 8"/>
                  <a:gd name="T6" fmla="*/ 9 w 20"/>
                  <a:gd name="T7" fmla="*/ 7 h 8"/>
                  <a:gd name="T8" fmla="*/ 20 w 20"/>
                  <a:gd name="T9" fmla="*/ 0 h 8"/>
                </a:gdLst>
                <a:ahLst/>
                <a:cxnLst>
                  <a:cxn ang="0">
                    <a:pos x="T0" y="T1"/>
                  </a:cxn>
                  <a:cxn ang="0">
                    <a:pos x="T2" y="T3"/>
                  </a:cxn>
                  <a:cxn ang="0">
                    <a:pos x="T4" y="T5"/>
                  </a:cxn>
                  <a:cxn ang="0">
                    <a:pos x="T6" y="T7"/>
                  </a:cxn>
                  <a:cxn ang="0">
                    <a:pos x="T8" y="T9"/>
                  </a:cxn>
                </a:cxnLst>
                <a:rect l="0" t="0" r="r" b="b"/>
                <a:pathLst>
                  <a:path w="20" h="8">
                    <a:moveTo>
                      <a:pt x="20" y="0"/>
                    </a:moveTo>
                    <a:cubicBezTo>
                      <a:pt x="17" y="1"/>
                      <a:pt x="14" y="1"/>
                      <a:pt x="11" y="2"/>
                    </a:cubicBezTo>
                    <a:cubicBezTo>
                      <a:pt x="7" y="4"/>
                      <a:pt x="4" y="6"/>
                      <a:pt x="0" y="8"/>
                    </a:cubicBezTo>
                    <a:cubicBezTo>
                      <a:pt x="3" y="8"/>
                      <a:pt x="6" y="7"/>
                      <a:pt x="9" y="7"/>
                    </a:cubicBezTo>
                    <a:cubicBezTo>
                      <a:pt x="13" y="5"/>
                      <a:pt x="16" y="3"/>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2" name="Freeform 132">
                <a:extLst>
                  <a:ext uri="{FF2B5EF4-FFF2-40B4-BE49-F238E27FC236}">
                    <a16:creationId xmlns:a16="http://schemas.microsoft.com/office/drawing/2014/main" id="{5A0F3BEC-3958-4606-9A7C-D25BECDB21F3}"/>
                  </a:ext>
                </a:extLst>
              </p:cNvPr>
              <p:cNvSpPr>
                <a:spLocks/>
              </p:cNvSpPr>
              <p:nvPr/>
            </p:nvSpPr>
            <p:spPr bwMode="auto">
              <a:xfrm>
                <a:off x="4635" y="2298"/>
                <a:ext cx="46" cy="16"/>
              </a:xfrm>
              <a:custGeom>
                <a:avLst/>
                <a:gdLst>
                  <a:gd name="T0" fmla="*/ 24 w 24"/>
                  <a:gd name="T1" fmla="*/ 0 h 8"/>
                  <a:gd name="T2" fmla="*/ 14 w 24"/>
                  <a:gd name="T3" fmla="*/ 1 h 8"/>
                  <a:gd name="T4" fmla="*/ 0 w 24"/>
                  <a:gd name="T5" fmla="*/ 8 h 8"/>
                  <a:gd name="T6" fmla="*/ 11 w 24"/>
                  <a:gd name="T7" fmla="*/ 7 h 8"/>
                  <a:gd name="T8" fmla="*/ 24 w 24"/>
                  <a:gd name="T9" fmla="*/ 0 h 8"/>
                </a:gdLst>
                <a:ahLst/>
                <a:cxnLst>
                  <a:cxn ang="0">
                    <a:pos x="T0" y="T1"/>
                  </a:cxn>
                  <a:cxn ang="0">
                    <a:pos x="T2" y="T3"/>
                  </a:cxn>
                  <a:cxn ang="0">
                    <a:pos x="T4" y="T5"/>
                  </a:cxn>
                  <a:cxn ang="0">
                    <a:pos x="T6" y="T7"/>
                  </a:cxn>
                  <a:cxn ang="0">
                    <a:pos x="T8" y="T9"/>
                  </a:cxn>
                </a:cxnLst>
                <a:rect l="0" t="0" r="r" b="b"/>
                <a:pathLst>
                  <a:path w="24" h="8">
                    <a:moveTo>
                      <a:pt x="24" y="0"/>
                    </a:moveTo>
                    <a:cubicBezTo>
                      <a:pt x="21" y="0"/>
                      <a:pt x="17" y="1"/>
                      <a:pt x="14" y="1"/>
                    </a:cubicBezTo>
                    <a:cubicBezTo>
                      <a:pt x="9" y="4"/>
                      <a:pt x="5" y="6"/>
                      <a:pt x="0" y="8"/>
                    </a:cubicBezTo>
                    <a:cubicBezTo>
                      <a:pt x="4" y="8"/>
                      <a:pt x="7" y="7"/>
                      <a:pt x="11" y="7"/>
                    </a:cubicBezTo>
                    <a:cubicBezTo>
                      <a:pt x="15" y="4"/>
                      <a:pt x="20" y="2"/>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3" name="Freeform 133">
                <a:extLst>
                  <a:ext uri="{FF2B5EF4-FFF2-40B4-BE49-F238E27FC236}">
                    <a16:creationId xmlns:a16="http://schemas.microsoft.com/office/drawing/2014/main" id="{780AF079-F008-4DCA-9935-12C345A271EE}"/>
                  </a:ext>
                </a:extLst>
              </p:cNvPr>
              <p:cNvSpPr>
                <a:spLocks/>
              </p:cNvSpPr>
              <p:nvPr/>
            </p:nvSpPr>
            <p:spPr bwMode="auto">
              <a:xfrm>
                <a:off x="4501" y="2358"/>
                <a:ext cx="56" cy="17"/>
              </a:xfrm>
              <a:custGeom>
                <a:avLst/>
                <a:gdLst>
                  <a:gd name="T0" fmla="*/ 29 w 29"/>
                  <a:gd name="T1" fmla="*/ 0 h 9"/>
                  <a:gd name="T2" fmla="*/ 17 w 29"/>
                  <a:gd name="T3" fmla="*/ 2 h 9"/>
                  <a:gd name="T4" fmla="*/ 0 w 29"/>
                  <a:gd name="T5" fmla="*/ 9 h 9"/>
                  <a:gd name="T6" fmla="*/ 12 w 29"/>
                  <a:gd name="T7" fmla="*/ 7 h 9"/>
                  <a:gd name="T8" fmla="*/ 19 w 29"/>
                  <a:gd name="T9" fmla="*/ 4 h 9"/>
                  <a:gd name="T10" fmla="*/ 29 w 29"/>
                  <a:gd name="T11" fmla="*/ 0 h 9"/>
                </a:gdLst>
                <a:ahLst/>
                <a:cxnLst>
                  <a:cxn ang="0">
                    <a:pos x="T0" y="T1"/>
                  </a:cxn>
                  <a:cxn ang="0">
                    <a:pos x="T2" y="T3"/>
                  </a:cxn>
                  <a:cxn ang="0">
                    <a:pos x="T4" y="T5"/>
                  </a:cxn>
                  <a:cxn ang="0">
                    <a:pos x="T6" y="T7"/>
                  </a:cxn>
                  <a:cxn ang="0">
                    <a:pos x="T8" y="T9"/>
                  </a:cxn>
                  <a:cxn ang="0">
                    <a:pos x="T10" y="T11"/>
                  </a:cxn>
                </a:cxnLst>
                <a:rect l="0" t="0" r="r" b="b"/>
                <a:pathLst>
                  <a:path w="29" h="9">
                    <a:moveTo>
                      <a:pt x="29" y="0"/>
                    </a:moveTo>
                    <a:cubicBezTo>
                      <a:pt x="25" y="1"/>
                      <a:pt x="21" y="1"/>
                      <a:pt x="17" y="2"/>
                    </a:cubicBezTo>
                    <a:cubicBezTo>
                      <a:pt x="11" y="4"/>
                      <a:pt x="5" y="7"/>
                      <a:pt x="0" y="9"/>
                    </a:cubicBezTo>
                    <a:cubicBezTo>
                      <a:pt x="4" y="8"/>
                      <a:pt x="8" y="8"/>
                      <a:pt x="12" y="7"/>
                    </a:cubicBezTo>
                    <a:cubicBezTo>
                      <a:pt x="15" y="6"/>
                      <a:pt x="17" y="5"/>
                      <a:pt x="19" y="4"/>
                    </a:cubicBezTo>
                    <a:cubicBezTo>
                      <a:pt x="22" y="3"/>
                      <a:pt x="26" y="2"/>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4" name="Freeform 134">
                <a:extLst>
                  <a:ext uri="{FF2B5EF4-FFF2-40B4-BE49-F238E27FC236}">
                    <a16:creationId xmlns:a16="http://schemas.microsoft.com/office/drawing/2014/main" id="{DBB36DFE-9835-4AB2-BAC9-4799B25D7396}"/>
                  </a:ext>
                </a:extLst>
              </p:cNvPr>
              <p:cNvSpPr>
                <a:spLocks noEditPoints="1"/>
              </p:cNvSpPr>
              <p:nvPr/>
            </p:nvSpPr>
            <p:spPr bwMode="auto">
              <a:xfrm>
                <a:off x="2754" y="2081"/>
                <a:ext cx="1720" cy="429"/>
              </a:xfrm>
              <a:custGeom>
                <a:avLst/>
                <a:gdLst>
                  <a:gd name="T0" fmla="*/ 723 w 898"/>
                  <a:gd name="T1" fmla="*/ 207 h 223"/>
                  <a:gd name="T2" fmla="*/ 720 w 898"/>
                  <a:gd name="T3" fmla="*/ 208 h 223"/>
                  <a:gd name="T4" fmla="*/ 724 w 898"/>
                  <a:gd name="T5" fmla="*/ 210 h 223"/>
                  <a:gd name="T6" fmla="*/ 729 w 898"/>
                  <a:gd name="T7" fmla="*/ 210 h 223"/>
                  <a:gd name="T8" fmla="*/ 723 w 898"/>
                  <a:gd name="T9" fmla="*/ 207 h 223"/>
                  <a:gd name="T10" fmla="*/ 749 w 898"/>
                  <a:gd name="T11" fmla="*/ 202 h 223"/>
                  <a:gd name="T12" fmla="*/ 731 w 898"/>
                  <a:gd name="T13" fmla="*/ 205 h 223"/>
                  <a:gd name="T14" fmla="*/ 737 w 898"/>
                  <a:gd name="T15" fmla="*/ 208 h 223"/>
                  <a:gd name="T16" fmla="*/ 758 w 898"/>
                  <a:gd name="T17" fmla="*/ 204 h 223"/>
                  <a:gd name="T18" fmla="*/ 749 w 898"/>
                  <a:gd name="T19" fmla="*/ 202 h 223"/>
                  <a:gd name="T20" fmla="*/ 831 w 898"/>
                  <a:gd name="T21" fmla="*/ 185 h 223"/>
                  <a:gd name="T22" fmla="*/ 819 w 898"/>
                  <a:gd name="T23" fmla="*/ 186 h 223"/>
                  <a:gd name="T24" fmla="*/ 816 w 898"/>
                  <a:gd name="T25" fmla="*/ 186 h 223"/>
                  <a:gd name="T26" fmla="*/ 762 w 898"/>
                  <a:gd name="T27" fmla="*/ 199 h 223"/>
                  <a:gd name="T28" fmla="*/ 771 w 898"/>
                  <a:gd name="T29" fmla="*/ 201 h 223"/>
                  <a:gd name="T30" fmla="*/ 831 w 898"/>
                  <a:gd name="T31" fmla="*/ 185 h 223"/>
                  <a:gd name="T32" fmla="*/ 893 w 898"/>
                  <a:gd name="T33" fmla="*/ 160 h 223"/>
                  <a:gd name="T34" fmla="*/ 837 w 898"/>
                  <a:gd name="T35" fmla="*/ 180 h 223"/>
                  <a:gd name="T36" fmla="*/ 852 w 898"/>
                  <a:gd name="T37" fmla="*/ 178 h 223"/>
                  <a:gd name="T38" fmla="*/ 898 w 898"/>
                  <a:gd name="T39" fmla="*/ 162 h 223"/>
                  <a:gd name="T40" fmla="*/ 893 w 898"/>
                  <a:gd name="T41" fmla="*/ 160 h 223"/>
                  <a:gd name="T42" fmla="*/ 19 w 898"/>
                  <a:gd name="T43" fmla="*/ 14 h 223"/>
                  <a:gd name="T44" fmla="*/ 323 w 898"/>
                  <a:gd name="T45" fmla="*/ 182 h 223"/>
                  <a:gd name="T46" fmla="*/ 575 w 898"/>
                  <a:gd name="T47" fmla="*/ 223 h 223"/>
                  <a:gd name="T48" fmla="*/ 575 w 898"/>
                  <a:gd name="T49" fmla="*/ 223 h 223"/>
                  <a:gd name="T50" fmla="*/ 717 w 898"/>
                  <a:gd name="T51" fmla="*/ 212 h 223"/>
                  <a:gd name="T52" fmla="*/ 713 w 898"/>
                  <a:gd name="T53" fmla="*/ 209 h 223"/>
                  <a:gd name="T54" fmla="*/ 577 w 898"/>
                  <a:gd name="T55" fmla="*/ 220 h 223"/>
                  <a:gd name="T56" fmla="*/ 324 w 898"/>
                  <a:gd name="T57" fmla="*/ 179 h 223"/>
                  <a:gd name="T58" fmla="*/ 26 w 898"/>
                  <a:gd name="T59" fmla="*/ 14 h 223"/>
                  <a:gd name="T60" fmla="*/ 19 w 898"/>
                  <a:gd name="T61" fmla="*/ 14 h 223"/>
                  <a:gd name="T62" fmla="*/ 4 w 898"/>
                  <a:gd name="T63" fmla="*/ 0 h 223"/>
                  <a:gd name="T64" fmla="*/ 0 w 898"/>
                  <a:gd name="T65" fmla="*/ 2 h 223"/>
                  <a:gd name="T66" fmla="*/ 11 w 898"/>
                  <a:gd name="T67" fmla="*/ 9 h 223"/>
                  <a:gd name="T68" fmla="*/ 18 w 898"/>
                  <a:gd name="T69" fmla="*/ 9 h 223"/>
                  <a:gd name="T70" fmla="*/ 4 w 898"/>
                  <a:gd name="T7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8" h="223">
                    <a:moveTo>
                      <a:pt x="723" y="207"/>
                    </a:moveTo>
                    <a:cubicBezTo>
                      <a:pt x="722" y="207"/>
                      <a:pt x="721" y="207"/>
                      <a:pt x="720" y="208"/>
                    </a:cubicBezTo>
                    <a:cubicBezTo>
                      <a:pt x="721" y="208"/>
                      <a:pt x="723" y="209"/>
                      <a:pt x="724" y="210"/>
                    </a:cubicBezTo>
                    <a:cubicBezTo>
                      <a:pt x="726" y="210"/>
                      <a:pt x="727" y="210"/>
                      <a:pt x="729" y="210"/>
                    </a:cubicBezTo>
                    <a:cubicBezTo>
                      <a:pt x="727" y="209"/>
                      <a:pt x="725" y="208"/>
                      <a:pt x="723" y="207"/>
                    </a:cubicBezTo>
                    <a:moveTo>
                      <a:pt x="749" y="202"/>
                    </a:moveTo>
                    <a:cubicBezTo>
                      <a:pt x="743" y="203"/>
                      <a:pt x="737" y="204"/>
                      <a:pt x="731" y="205"/>
                    </a:cubicBezTo>
                    <a:cubicBezTo>
                      <a:pt x="733" y="206"/>
                      <a:pt x="735" y="207"/>
                      <a:pt x="737" y="208"/>
                    </a:cubicBezTo>
                    <a:cubicBezTo>
                      <a:pt x="744" y="207"/>
                      <a:pt x="751" y="205"/>
                      <a:pt x="758" y="204"/>
                    </a:cubicBezTo>
                    <a:cubicBezTo>
                      <a:pt x="755" y="203"/>
                      <a:pt x="752" y="203"/>
                      <a:pt x="749" y="202"/>
                    </a:cubicBezTo>
                    <a:moveTo>
                      <a:pt x="831" y="185"/>
                    </a:moveTo>
                    <a:cubicBezTo>
                      <a:pt x="827" y="185"/>
                      <a:pt x="823" y="185"/>
                      <a:pt x="819" y="186"/>
                    </a:cubicBezTo>
                    <a:cubicBezTo>
                      <a:pt x="818" y="186"/>
                      <a:pt x="817" y="186"/>
                      <a:pt x="816" y="186"/>
                    </a:cubicBezTo>
                    <a:cubicBezTo>
                      <a:pt x="798" y="191"/>
                      <a:pt x="779" y="196"/>
                      <a:pt x="762" y="199"/>
                    </a:cubicBezTo>
                    <a:cubicBezTo>
                      <a:pt x="765" y="200"/>
                      <a:pt x="768" y="200"/>
                      <a:pt x="771" y="201"/>
                    </a:cubicBezTo>
                    <a:cubicBezTo>
                      <a:pt x="791" y="196"/>
                      <a:pt x="811" y="191"/>
                      <a:pt x="831" y="185"/>
                    </a:cubicBezTo>
                    <a:moveTo>
                      <a:pt x="893" y="160"/>
                    </a:moveTo>
                    <a:cubicBezTo>
                      <a:pt x="874" y="167"/>
                      <a:pt x="856" y="174"/>
                      <a:pt x="837" y="180"/>
                    </a:cubicBezTo>
                    <a:cubicBezTo>
                      <a:pt x="842" y="179"/>
                      <a:pt x="847" y="179"/>
                      <a:pt x="852" y="178"/>
                    </a:cubicBezTo>
                    <a:cubicBezTo>
                      <a:pt x="867" y="173"/>
                      <a:pt x="883" y="168"/>
                      <a:pt x="898" y="162"/>
                    </a:cubicBezTo>
                    <a:cubicBezTo>
                      <a:pt x="897" y="161"/>
                      <a:pt x="895" y="161"/>
                      <a:pt x="893" y="160"/>
                    </a:cubicBezTo>
                    <a:moveTo>
                      <a:pt x="19" y="14"/>
                    </a:moveTo>
                    <a:cubicBezTo>
                      <a:pt x="134" y="91"/>
                      <a:pt x="241" y="155"/>
                      <a:pt x="323" y="182"/>
                    </a:cubicBezTo>
                    <a:cubicBezTo>
                      <a:pt x="403" y="210"/>
                      <a:pt x="488" y="223"/>
                      <a:pt x="575" y="223"/>
                    </a:cubicBezTo>
                    <a:cubicBezTo>
                      <a:pt x="575" y="223"/>
                      <a:pt x="575" y="223"/>
                      <a:pt x="575" y="223"/>
                    </a:cubicBezTo>
                    <a:cubicBezTo>
                      <a:pt x="622" y="223"/>
                      <a:pt x="669" y="219"/>
                      <a:pt x="717" y="212"/>
                    </a:cubicBezTo>
                    <a:cubicBezTo>
                      <a:pt x="715" y="211"/>
                      <a:pt x="714" y="210"/>
                      <a:pt x="713" y="209"/>
                    </a:cubicBezTo>
                    <a:cubicBezTo>
                      <a:pt x="666" y="216"/>
                      <a:pt x="621" y="220"/>
                      <a:pt x="577" y="220"/>
                    </a:cubicBezTo>
                    <a:cubicBezTo>
                      <a:pt x="486" y="220"/>
                      <a:pt x="400" y="205"/>
                      <a:pt x="324" y="179"/>
                    </a:cubicBezTo>
                    <a:cubicBezTo>
                      <a:pt x="244" y="151"/>
                      <a:pt x="139" y="90"/>
                      <a:pt x="26" y="14"/>
                    </a:cubicBezTo>
                    <a:cubicBezTo>
                      <a:pt x="24" y="14"/>
                      <a:pt x="21" y="14"/>
                      <a:pt x="19" y="14"/>
                    </a:cubicBezTo>
                    <a:moveTo>
                      <a:pt x="4" y="0"/>
                    </a:moveTo>
                    <a:cubicBezTo>
                      <a:pt x="3" y="1"/>
                      <a:pt x="2" y="1"/>
                      <a:pt x="0" y="2"/>
                    </a:cubicBezTo>
                    <a:cubicBezTo>
                      <a:pt x="4" y="4"/>
                      <a:pt x="7" y="7"/>
                      <a:pt x="11" y="9"/>
                    </a:cubicBezTo>
                    <a:cubicBezTo>
                      <a:pt x="13" y="9"/>
                      <a:pt x="16" y="9"/>
                      <a:pt x="18" y="9"/>
                    </a:cubicBezTo>
                    <a:cubicBezTo>
                      <a:pt x="14" y="6"/>
                      <a:pt x="9"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5" name="Freeform 135">
                <a:extLst>
                  <a:ext uri="{FF2B5EF4-FFF2-40B4-BE49-F238E27FC236}">
                    <a16:creationId xmlns:a16="http://schemas.microsoft.com/office/drawing/2014/main" id="{3C823756-0334-484B-86C7-FBF58F2E8CB1}"/>
                  </a:ext>
                </a:extLst>
              </p:cNvPr>
              <p:cNvSpPr>
                <a:spLocks/>
              </p:cNvSpPr>
              <p:nvPr/>
            </p:nvSpPr>
            <p:spPr bwMode="auto">
              <a:xfrm>
                <a:off x="2775" y="2099"/>
                <a:ext cx="28" cy="9"/>
              </a:xfrm>
              <a:custGeom>
                <a:avLst/>
                <a:gdLst>
                  <a:gd name="T0" fmla="*/ 0 w 15"/>
                  <a:gd name="T1" fmla="*/ 0 h 5"/>
                  <a:gd name="T2" fmla="*/ 8 w 15"/>
                  <a:gd name="T3" fmla="*/ 5 h 5"/>
                  <a:gd name="T4" fmla="*/ 15 w 15"/>
                  <a:gd name="T5" fmla="*/ 5 h 5"/>
                  <a:gd name="T6" fmla="*/ 7 w 15"/>
                  <a:gd name="T7" fmla="*/ 0 h 5"/>
                  <a:gd name="T8" fmla="*/ 0 w 15"/>
                  <a:gd name="T9" fmla="*/ 0 h 5"/>
                </a:gdLst>
                <a:ahLst/>
                <a:cxnLst>
                  <a:cxn ang="0">
                    <a:pos x="T0" y="T1"/>
                  </a:cxn>
                  <a:cxn ang="0">
                    <a:pos x="T2" y="T3"/>
                  </a:cxn>
                  <a:cxn ang="0">
                    <a:pos x="T4" y="T5"/>
                  </a:cxn>
                  <a:cxn ang="0">
                    <a:pos x="T6" y="T7"/>
                  </a:cxn>
                  <a:cxn ang="0">
                    <a:pos x="T8" y="T9"/>
                  </a:cxn>
                </a:cxnLst>
                <a:rect l="0" t="0" r="r" b="b"/>
                <a:pathLst>
                  <a:path w="15" h="5">
                    <a:moveTo>
                      <a:pt x="0" y="0"/>
                    </a:moveTo>
                    <a:cubicBezTo>
                      <a:pt x="2" y="2"/>
                      <a:pt x="5" y="3"/>
                      <a:pt x="8" y="5"/>
                    </a:cubicBezTo>
                    <a:cubicBezTo>
                      <a:pt x="10" y="5"/>
                      <a:pt x="13" y="5"/>
                      <a:pt x="15" y="5"/>
                    </a:cubicBezTo>
                    <a:cubicBezTo>
                      <a:pt x="13" y="4"/>
                      <a:pt x="10" y="2"/>
                      <a:pt x="7" y="0"/>
                    </a:cubicBezTo>
                    <a:cubicBezTo>
                      <a:pt x="5"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6" name="Freeform 136">
                <a:extLst>
                  <a:ext uri="{FF2B5EF4-FFF2-40B4-BE49-F238E27FC236}">
                    <a16:creationId xmlns:a16="http://schemas.microsoft.com/office/drawing/2014/main" id="{EAF9DAC7-46AE-4FB2-810A-DACBC8412A16}"/>
                  </a:ext>
                </a:extLst>
              </p:cNvPr>
              <p:cNvSpPr>
                <a:spLocks/>
              </p:cNvSpPr>
              <p:nvPr/>
            </p:nvSpPr>
            <p:spPr bwMode="auto">
              <a:xfrm>
                <a:off x="4317" y="2423"/>
                <a:ext cx="69" cy="15"/>
              </a:xfrm>
              <a:custGeom>
                <a:avLst/>
                <a:gdLst>
                  <a:gd name="T0" fmla="*/ 36 w 36"/>
                  <a:gd name="T1" fmla="*/ 0 h 8"/>
                  <a:gd name="T2" fmla="*/ 21 w 36"/>
                  <a:gd name="T3" fmla="*/ 2 h 8"/>
                  <a:gd name="T4" fmla="*/ 0 w 36"/>
                  <a:gd name="T5" fmla="*/ 8 h 8"/>
                  <a:gd name="T6" fmla="*/ 3 w 36"/>
                  <a:gd name="T7" fmla="*/ 8 h 8"/>
                  <a:gd name="T8" fmla="*/ 15 w 36"/>
                  <a:gd name="T9" fmla="*/ 7 h 8"/>
                  <a:gd name="T10" fmla="*/ 36 w 36"/>
                  <a:gd name="T11" fmla="*/ 0 h 8"/>
                </a:gdLst>
                <a:ahLst/>
                <a:cxnLst>
                  <a:cxn ang="0">
                    <a:pos x="T0" y="T1"/>
                  </a:cxn>
                  <a:cxn ang="0">
                    <a:pos x="T2" y="T3"/>
                  </a:cxn>
                  <a:cxn ang="0">
                    <a:pos x="T4" y="T5"/>
                  </a:cxn>
                  <a:cxn ang="0">
                    <a:pos x="T6" y="T7"/>
                  </a:cxn>
                  <a:cxn ang="0">
                    <a:pos x="T8" y="T9"/>
                  </a:cxn>
                  <a:cxn ang="0">
                    <a:pos x="T10" y="T11"/>
                  </a:cxn>
                </a:cxnLst>
                <a:rect l="0" t="0" r="r" b="b"/>
                <a:pathLst>
                  <a:path w="36" h="8">
                    <a:moveTo>
                      <a:pt x="36" y="0"/>
                    </a:moveTo>
                    <a:cubicBezTo>
                      <a:pt x="31" y="1"/>
                      <a:pt x="26" y="1"/>
                      <a:pt x="21" y="2"/>
                    </a:cubicBezTo>
                    <a:cubicBezTo>
                      <a:pt x="14" y="4"/>
                      <a:pt x="7" y="6"/>
                      <a:pt x="0" y="8"/>
                    </a:cubicBezTo>
                    <a:cubicBezTo>
                      <a:pt x="1" y="8"/>
                      <a:pt x="2" y="8"/>
                      <a:pt x="3" y="8"/>
                    </a:cubicBezTo>
                    <a:cubicBezTo>
                      <a:pt x="7" y="7"/>
                      <a:pt x="11" y="7"/>
                      <a:pt x="15" y="7"/>
                    </a:cubicBezTo>
                    <a:cubicBezTo>
                      <a:pt x="22" y="5"/>
                      <a:pt x="29" y="3"/>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7" name="Freeform 137">
                <a:extLst>
                  <a:ext uri="{FF2B5EF4-FFF2-40B4-BE49-F238E27FC236}">
                    <a16:creationId xmlns:a16="http://schemas.microsoft.com/office/drawing/2014/main" id="{D7BC71FD-ACBE-4921-884D-7D690B975234}"/>
                  </a:ext>
                </a:extLst>
              </p:cNvPr>
              <p:cNvSpPr>
                <a:spLocks/>
              </p:cNvSpPr>
              <p:nvPr/>
            </p:nvSpPr>
            <p:spPr bwMode="auto">
              <a:xfrm>
                <a:off x="4189" y="2463"/>
                <a:ext cx="42" cy="10"/>
              </a:xfrm>
              <a:custGeom>
                <a:avLst/>
                <a:gdLst>
                  <a:gd name="T0" fmla="*/ 13 w 22"/>
                  <a:gd name="T1" fmla="*/ 0 h 5"/>
                  <a:gd name="T2" fmla="*/ 0 w 22"/>
                  <a:gd name="T3" fmla="*/ 3 h 5"/>
                  <a:gd name="T4" fmla="*/ 9 w 22"/>
                  <a:gd name="T5" fmla="*/ 5 h 5"/>
                  <a:gd name="T6" fmla="*/ 22 w 22"/>
                  <a:gd name="T7" fmla="*/ 2 h 5"/>
                  <a:gd name="T8" fmla="*/ 13 w 22"/>
                  <a:gd name="T9" fmla="*/ 0 h 5"/>
                </a:gdLst>
                <a:ahLst/>
                <a:cxnLst>
                  <a:cxn ang="0">
                    <a:pos x="T0" y="T1"/>
                  </a:cxn>
                  <a:cxn ang="0">
                    <a:pos x="T2" y="T3"/>
                  </a:cxn>
                  <a:cxn ang="0">
                    <a:pos x="T4" y="T5"/>
                  </a:cxn>
                  <a:cxn ang="0">
                    <a:pos x="T6" y="T7"/>
                  </a:cxn>
                  <a:cxn ang="0">
                    <a:pos x="T8" y="T9"/>
                  </a:cxn>
                </a:cxnLst>
                <a:rect l="0" t="0" r="r" b="b"/>
                <a:pathLst>
                  <a:path w="22" h="5">
                    <a:moveTo>
                      <a:pt x="13" y="0"/>
                    </a:moveTo>
                    <a:cubicBezTo>
                      <a:pt x="8" y="1"/>
                      <a:pt x="4" y="2"/>
                      <a:pt x="0" y="3"/>
                    </a:cubicBezTo>
                    <a:cubicBezTo>
                      <a:pt x="3" y="4"/>
                      <a:pt x="6" y="4"/>
                      <a:pt x="9" y="5"/>
                    </a:cubicBezTo>
                    <a:cubicBezTo>
                      <a:pt x="13" y="4"/>
                      <a:pt x="18" y="3"/>
                      <a:pt x="22" y="2"/>
                    </a:cubicBezTo>
                    <a:cubicBezTo>
                      <a:pt x="19" y="1"/>
                      <a:pt x="16" y="1"/>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8" name="Freeform 138">
                <a:extLst>
                  <a:ext uri="{FF2B5EF4-FFF2-40B4-BE49-F238E27FC236}">
                    <a16:creationId xmlns:a16="http://schemas.microsoft.com/office/drawing/2014/main" id="{8F1513A4-9479-430C-81DA-21FB49718B3E}"/>
                  </a:ext>
                </a:extLst>
              </p:cNvPr>
              <p:cNvSpPr>
                <a:spLocks/>
              </p:cNvSpPr>
              <p:nvPr/>
            </p:nvSpPr>
            <p:spPr bwMode="auto">
              <a:xfrm>
                <a:off x="4139" y="2475"/>
                <a:ext cx="27" cy="10"/>
              </a:xfrm>
              <a:custGeom>
                <a:avLst/>
                <a:gdLst>
                  <a:gd name="T0" fmla="*/ 8 w 14"/>
                  <a:gd name="T1" fmla="*/ 0 h 5"/>
                  <a:gd name="T2" fmla="*/ 0 w 14"/>
                  <a:gd name="T3" fmla="*/ 2 h 5"/>
                  <a:gd name="T4" fmla="*/ 6 w 14"/>
                  <a:gd name="T5" fmla="*/ 5 h 5"/>
                  <a:gd name="T6" fmla="*/ 14 w 14"/>
                  <a:gd name="T7" fmla="*/ 3 h 5"/>
                  <a:gd name="T8" fmla="*/ 8 w 14"/>
                  <a:gd name="T9" fmla="*/ 0 h 5"/>
                </a:gdLst>
                <a:ahLst/>
                <a:cxnLst>
                  <a:cxn ang="0">
                    <a:pos x="T0" y="T1"/>
                  </a:cxn>
                  <a:cxn ang="0">
                    <a:pos x="T2" y="T3"/>
                  </a:cxn>
                  <a:cxn ang="0">
                    <a:pos x="T4" y="T5"/>
                  </a:cxn>
                  <a:cxn ang="0">
                    <a:pos x="T6" y="T7"/>
                  </a:cxn>
                  <a:cxn ang="0">
                    <a:pos x="T8" y="T9"/>
                  </a:cxn>
                </a:cxnLst>
                <a:rect l="0" t="0" r="r" b="b"/>
                <a:pathLst>
                  <a:path w="14" h="5">
                    <a:moveTo>
                      <a:pt x="8" y="0"/>
                    </a:moveTo>
                    <a:cubicBezTo>
                      <a:pt x="6" y="1"/>
                      <a:pt x="3" y="1"/>
                      <a:pt x="0" y="2"/>
                    </a:cubicBezTo>
                    <a:cubicBezTo>
                      <a:pt x="2" y="3"/>
                      <a:pt x="4" y="4"/>
                      <a:pt x="6" y="5"/>
                    </a:cubicBezTo>
                    <a:cubicBezTo>
                      <a:pt x="9" y="4"/>
                      <a:pt x="11" y="3"/>
                      <a:pt x="14" y="3"/>
                    </a:cubicBezTo>
                    <a:cubicBezTo>
                      <a:pt x="12" y="2"/>
                      <a:pt x="10"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69" name="Freeform 139">
                <a:extLst>
                  <a:ext uri="{FF2B5EF4-FFF2-40B4-BE49-F238E27FC236}">
                    <a16:creationId xmlns:a16="http://schemas.microsoft.com/office/drawing/2014/main" id="{E20FCD37-0B09-4DDE-926F-040CEE8DAE67}"/>
                  </a:ext>
                </a:extLst>
              </p:cNvPr>
              <p:cNvSpPr>
                <a:spLocks/>
              </p:cNvSpPr>
              <p:nvPr/>
            </p:nvSpPr>
            <p:spPr bwMode="auto">
              <a:xfrm>
                <a:off x="4120" y="2481"/>
                <a:ext cx="21" cy="7"/>
              </a:xfrm>
              <a:custGeom>
                <a:avLst/>
                <a:gdLst>
                  <a:gd name="T0" fmla="*/ 7 w 11"/>
                  <a:gd name="T1" fmla="*/ 0 h 4"/>
                  <a:gd name="T2" fmla="*/ 0 w 11"/>
                  <a:gd name="T3" fmla="*/ 1 h 4"/>
                  <a:gd name="T4" fmla="*/ 4 w 11"/>
                  <a:gd name="T5" fmla="*/ 4 h 4"/>
                  <a:gd name="T6" fmla="*/ 11 w 11"/>
                  <a:gd name="T7" fmla="*/ 2 h 4"/>
                  <a:gd name="T8" fmla="*/ 7 w 11"/>
                  <a:gd name="T9" fmla="*/ 0 h 4"/>
                </a:gdLst>
                <a:ahLst/>
                <a:cxnLst>
                  <a:cxn ang="0">
                    <a:pos x="T0" y="T1"/>
                  </a:cxn>
                  <a:cxn ang="0">
                    <a:pos x="T2" y="T3"/>
                  </a:cxn>
                  <a:cxn ang="0">
                    <a:pos x="T4" y="T5"/>
                  </a:cxn>
                  <a:cxn ang="0">
                    <a:pos x="T6" y="T7"/>
                  </a:cxn>
                  <a:cxn ang="0">
                    <a:pos x="T8" y="T9"/>
                  </a:cxn>
                </a:cxnLst>
                <a:rect l="0" t="0" r="r" b="b"/>
                <a:pathLst>
                  <a:path w="11" h="4">
                    <a:moveTo>
                      <a:pt x="7" y="0"/>
                    </a:moveTo>
                    <a:cubicBezTo>
                      <a:pt x="4" y="0"/>
                      <a:pt x="2" y="0"/>
                      <a:pt x="0" y="1"/>
                    </a:cubicBezTo>
                    <a:cubicBezTo>
                      <a:pt x="1" y="2"/>
                      <a:pt x="2" y="3"/>
                      <a:pt x="4" y="4"/>
                    </a:cubicBezTo>
                    <a:cubicBezTo>
                      <a:pt x="6" y="3"/>
                      <a:pt x="9" y="3"/>
                      <a:pt x="11" y="2"/>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0" name="Freeform 140">
                <a:extLst>
                  <a:ext uri="{FF2B5EF4-FFF2-40B4-BE49-F238E27FC236}">
                    <a16:creationId xmlns:a16="http://schemas.microsoft.com/office/drawing/2014/main" id="{4BA4D13B-FD30-49DA-807A-5F5B722258FA}"/>
                  </a:ext>
                </a:extLst>
              </p:cNvPr>
              <p:cNvSpPr>
                <a:spLocks/>
              </p:cNvSpPr>
              <p:nvPr/>
            </p:nvSpPr>
            <p:spPr bwMode="auto">
              <a:xfrm>
                <a:off x="2740" y="2072"/>
                <a:ext cx="21" cy="13"/>
              </a:xfrm>
              <a:custGeom>
                <a:avLst/>
                <a:gdLst>
                  <a:gd name="T0" fmla="*/ 4 w 11"/>
                  <a:gd name="T1" fmla="*/ 0 h 7"/>
                  <a:gd name="T2" fmla="*/ 0 w 11"/>
                  <a:gd name="T3" fmla="*/ 2 h 7"/>
                  <a:gd name="T4" fmla="*/ 7 w 11"/>
                  <a:gd name="T5" fmla="*/ 7 h 7"/>
                  <a:gd name="T6" fmla="*/ 11 w 11"/>
                  <a:gd name="T7" fmla="*/ 5 h 7"/>
                  <a:gd name="T8" fmla="*/ 4 w 11"/>
                  <a:gd name="T9" fmla="*/ 0 h 7"/>
                  <a:gd name="T10" fmla="*/ 4 w 11"/>
                  <a:gd name="T11" fmla="*/ 0 h 7"/>
                </a:gdLst>
                <a:ahLst/>
                <a:cxnLst>
                  <a:cxn ang="0">
                    <a:pos x="T0" y="T1"/>
                  </a:cxn>
                  <a:cxn ang="0">
                    <a:pos x="T2" y="T3"/>
                  </a:cxn>
                  <a:cxn ang="0">
                    <a:pos x="T4" y="T5"/>
                  </a:cxn>
                  <a:cxn ang="0">
                    <a:pos x="T6" y="T7"/>
                  </a:cxn>
                  <a:cxn ang="0">
                    <a:pos x="T8" y="T9"/>
                  </a:cxn>
                  <a:cxn ang="0">
                    <a:pos x="T10" y="T11"/>
                  </a:cxn>
                </a:cxnLst>
                <a:rect l="0" t="0" r="r" b="b"/>
                <a:pathLst>
                  <a:path w="11" h="7">
                    <a:moveTo>
                      <a:pt x="4" y="0"/>
                    </a:moveTo>
                    <a:cubicBezTo>
                      <a:pt x="2" y="1"/>
                      <a:pt x="1" y="1"/>
                      <a:pt x="0" y="2"/>
                    </a:cubicBezTo>
                    <a:cubicBezTo>
                      <a:pt x="2" y="4"/>
                      <a:pt x="5" y="5"/>
                      <a:pt x="7" y="7"/>
                    </a:cubicBezTo>
                    <a:cubicBezTo>
                      <a:pt x="9" y="6"/>
                      <a:pt x="10" y="6"/>
                      <a:pt x="11" y="5"/>
                    </a:cubicBezTo>
                    <a:cubicBezTo>
                      <a:pt x="9" y="3"/>
                      <a:pt x="7" y="2"/>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1" name="Freeform 141">
                <a:extLst>
                  <a:ext uri="{FF2B5EF4-FFF2-40B4-BE49-F238E27FC236}">
                    <a16:creationId xmlns:a16="http://schemas.microsoft.com/office/drawing/2014/main" id="{D8C8E7D5-BC16-4F2F-A6A8-08B5DBFC85EC}"/>
                  </a:ext>
                </a:extLst>
              </p:cNvPr>
              <p:cNvSpPr>
                <a:spLocks/>
              </p:cNvSpPr>
              <p:nvPr/>
            </p:nvSpPr>
            <p:spPr bwMode="auto">
              <a:xfrm>
                <a:off x="2748" y="20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2" name="Freeform 142">
                <a:extLst>
                  <a:ext uri="{FF2B5EF4-FFF2-40B4-BE49-F238E27FC236}">
                    <a16:creationId xmlns:a16="http://schemas.microsoft.com/office/drawing/2014/main" id="{5F745F48-DAD6-494E-A963-7B95DB080E4F}"/>
                  </a:ext>
                </a:extLst>
              </p:cNvPr>
              <p:cNvSpPr>
                <a:spLocks/>
              </p:cNvSpPr>
              <p:nvPr/>
            </p:nvSpPr>
            <p:spPr bwMode="auto">
              <a:xfrm>
                <a:off x="4465" y="2385"/>
                <a:ext cx="23" cy="7"/>
              </a:xfrm>
              <a:custGeom>
                <a:avLst/>
                <a:gdLst>
                  <a:gd name="T0" fmla="*/ 6 w 12"/>
                  <a:gd name="T1" fmla="*/ 0 h 4"/>
                  <a:gd name="T2" fmla="*/ 0 w 12"/>
                  <a:gd name="T3" fmla="*/ 2 h 4"/>
                  <a:gd name="T4" fmla="*/ 5 w 12"/>
                  <a:gd name="T5" fmla="*/ 4 h 4"/>
                  <a:gd name="T6" fmla="*/ 12 w 12"/>
                  <a:gd name="T7" fmla="*/ 1 h 4"/>
                  <a:gd name="T8" fmla="*/ 6 w 12"/>
                  <a:gd name="T9" fmla="*/ 0 h 4"/>
                </a:gdLst>
                <a:ahLst/>
                <a:cxnLst>
                  <a:cxn ang="0">
                    <a:pos x="T0" y="T1"/>
                  </a:cxn>
                  <a:cxn ang="0">
                    <a:pos x="T2" y="T3"/>
                  </a:cxn>
                  <a:cxn ang="0">
                    <a:pos x="T4" y="T5"/>
                  </a:cxn>
                  <a:cxn ang="0">
                    <a:pos x="T6" y="T7"/>
                  </a:cxn>
                  <a:cxn ang="0">
                    <a:pos x="T8" y="T9"/>
                  </a:cxn>
                </a:cxnLst>
                <a:rect l="0" t="0" r="r" b="b"/>
                <a:pathLst>
                  <a:path w="12" h="4">
                    <a:moveTo>
                      <a:pt x="6" y="0"/>
                    </a:moveTo>
                    <a:cubicBezTo>
                      <a:pt x="4" y="1"/>
                      <a:pt x="2" y="1"/>
                      <a:pt x="0" y="2"/>
                    </a:cubicBezTo>
                    <a:cubicBezTo>
                      <a:pt x="2" y="3"/>
                      <a:pt x="4" y="3"/>
                      <a:pt x="5" y="4"/>
                    </a:cubicBezTo>
                    <a:cubicBezTo>
                      <a:pt x="7" y="3"/>
                      <a:pt x="9" y="2"/>
                      <a:pt x="12" y="1"/>
                    </a:cubicBezTo>
                    <a:cubicBezTo>
                      <a:pt x="10"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3" name="Freeform 143">
                <a:extLst>
                  <a:ext uri="{FF2B5EF4-FFF2-40B4-BE49-F238E27FC236}">
                    <a16:creationId xmlns:a16="http://schemas.microsoft.com/office/drawing/2014/main" id="{11864422-6836-4C4B-94D5-D685BE8E86C1}"/>
                  </a:ext>
                </a:extLst>
              </p:cNvPr>
              <p:cNvSpPr>
                <a:spLocks noEditPoints="1"/>
              </p:cNvSpPr>
              <p:nvPr/>
            </p:nvSpPr>
            <p:spPr bwMode="auto">
              <a:xfrm>
                <a:off x="2514" y="1344"/>
                <a:ext cx="2683" cy="574"/>
              </a:xfrm>
              <a:custGeom>
                <a:avLst/>
                <a:gdLst>
                  <a:gd name="T0" fmla="*/ 0 w 1400"/>
                  <a:gd name="T1" fmla="*/ 294 h 299"/>
                  <a:gd name="T2" fmla="*/ 13 w 1400"/>
                  <a:gd name="T3" fmla="*/ 295 h 299"/>
                  <a:gd name="T4" fmla="*/ 32 w 1400"/>
                  <a:gd name="T5" fmla="*/ 273 h 299"/>
                  <a:gd name="T6" fmla="*/ 18 w 1400"/>
                  <a:gd name="T7" fmla="*/ 292 h 299"/>
                  <a:gd name="T8" fmla="*/ 32 w 1400"/>
                  <a:gd name="T9" fmla="*/ 273 h 299"/>
                  <a:gd name="T10" fmla="*/ 37 w 1400"/>
                  <a:gd name="T11" fmla="*/ 269 h 299"/>
                  <a:gd name="T12" fmla="*/ 69 w 1400"/>
                  <a:gd name="T13" fmla="*/ 258 h 299"/>
                  <a:gd name="T14" fmla="*/ 89 w 1400"/>
                  <a:gd name="T15" fmla="*/ 236 h 299"/>
                  <a:gd name="T16" fmla="*/ 74 w 1400"/>
                  <a:gd name="T17" fmla="*/ 255 h 299"/>
                  <a:gd name="T18" fmla="*/ 89 w 1400"/>
                  <a:gd name="T19" fmla="*/ 236 h 299"/>
                  <a:gd name="T20" fmla="*/ 93 w 1400"/>
                  <a:gd name="T21" fmla="*/ 233 h 299"/>
                  <a:gd name="T22" fmla="*/ 126 w 1400"/>
                  <a:gd name="T23" fmla="*/ 222 h 299"/>
                  <a:gd name="T24" fmla="*/ 145 w 1400"/>
                  <a:gd name="T25" fmla="*/ 200 h 299"/>
                  <a:gd name="T26" fmla="*/ 130 w 1400"/>
                  <a:gd name="T27" fmla="*/ 219 h 299"/>
                  <a:gd name="T28" fmla="*/ 145 w 1400"/>
                  <a:gd name="T29" fmla="*/ 200 h 299"/>
                  <a:gd name="T30" fmla="*/ 150 w 1400"/>
                  <a:gd name="T31" fmla="*/ 197 h 299"/>
                  <a:gd name="T32" fmla="*/ 182 w 1400"/>
                  <a:gd name="T33" fmla="*/ 187 h 299"/>
                  <a:gd name="T34" fmla="*/ 202 w 1400"/>
                  <a:gd name="T35" fmla="*/ 166 h 299"/>
                  <a:gd name="T36" fmla="*/ 186 w 1400"/>
                  <a:gd name="T37" fmla="*/ 184 h 299"/>
                  <a:gd name="T38" fmla="*/ 202 w 1400"/>
                  <a:gd name="T39" fmla="*/ 166 h 299"/>
                  <a:gd name="T40" fmla="*/ 206 w 1400"/>
                  <a:gd name="T41" fmla="*/ 163 h 299"/>
                  <a:gd name="T42" fmla="*/ 238 w 1400"/>
                  <a:gd name="T43" fmla="*/ 154 h 299"/>
                  <a:gd name="T44" fmla="*/ 259 w 1400"/>
                  <a:gd name="T45" fmla="*/ 133 h 299"/>
                  <a:gd name="T46" fmla="*/ 243 w 1400"/>
                  <a:gd name="T47" fmla="*/ 151 h 299"/>
                  <a:gd name="T48" fmla="*/ 259 w 1400"/>
                  <a:gd name="T49" fmla="*/ 133 h 299"/>
                  <a:gd name="T50" fmla="*/ 263 w 1400"/>
                  <a:gd name="T51" fmla="*/ 131 h 299"/>
                  <a:gd name="T52" fmla="*/ 295 w 1400"/>
                  <a:gd name="T53" fmla="*/ 123 h 299"/>
                  <a:gd name="T54" fmla="*/ 316 w 1400"/>
                  <a:gd name="T55" fmla="*/ 103 h 299"/>
                  <a:gd name="T56" fmla="*/ 300 w 1400"/>
                  <a:gd name="T57" fmla="*/ 120 h 299"/>
                  <a:gd name="T58" fmla="*/ 316 w 1400"/>
                  <a:gd name="T59" fmla="*/ 103 h 299"/>
                  <a:gd name="T60" fmla="*/ 321 w 1400"/>
                  <a:gd name="T61" fmla="*/ 100 h 299"/>
                  <a:gd name="T62" fmla="*/ 353 w 1400"/>
                  <a:gd name="T63" fmla="*/ 94 h 299"/>
                  <a:gd name="T64" fmla="*/ 375 w 1400"/>
                  <a:gd name="T65" fmla="*/ 75 h 299"/>
                  <a:gd name="T66" fmla="*/ 358 w 1400"/>
                  <a:gd name="T67" fmla="*/ 91 h 299"/>
                  <a:gd name="T68" fmla="*/ 375 w 1400"/>
                  <a:gd name="T69" fmla="*/ 75 h 299"/>
                  <a:gd name="T70" fmla="*/ 380 w 1400"/>
                  <a:gd name="T71" fmla="*/ 73 h 299"/>
                  <a:gd name="T72" fmla="*/ 445 w 1400"/>
                  <a:gd name="T73" fmla="*/ 55 h 299"/>
                  <a:gd name="T74" fmla="*/ 862 w 1400"/>
                  <a:gd name="T75" fmla="*/ 13 h 299"/>
                  <a:gd name="T76" fmla="*/ 1394 w 1400"/>
                  <a:gd name="T77" fmla="*/ 299 h 299"/>
                  <a:gd name="T78" fmla="*/ 1208 w 1400"/>
                  <a:gd name="T79" fmla="*/ 143 h 299"/>
                  <a:gd name="T80" fmla="*/ 679 w 1400"/>
                  <a:gd name="T81" fmla="*/ 0 h 299"/>
                  <a:gd name="T82" fmla="*/ 442 w 1400"/>
                  <a:gd name="T83" fmla="*/ 47 h 299"/>
                  <a:gd name="T84" fmla="*/ 679 w 1400"/>
                  <a:gd name="T85" fmla="*/ 8 h 299"/>
                  <a:gd name="T86" fmla="*/ 828 w 1400"/>
                  <a:gd name="T87" fmla="*/ 17 h 299"/>
                  <a:gd name="T88" fmla="*/ 679 w 1400"/>
                  <a:gd name="T8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0" h="299">
                    <a:moveTo>
                      <a:pt x="4" y="291"/>
                    </a:moveTo>
                    <a:cubicBezTo>
                      <a:pt x="2" y="292"/>
                      <a:pt x="1" y="293"/>
                      <a:pt x="0" y="294"/>
                    </a:cubicBezTo>
                    <a:cubicBezTo>
                      <a:pt x="2" y="296"/>
                      <a:pt x="4" y="297"/>
                      <a:pt x="7" y="299"/>
                    </a:cubicBezTo>
                    <a:cubicBezTo>
                      <a:pt x="9" y="298"/>
                      <a:pt x="11" y="296"/>
                      <a:pt x="13" y="295"/>
                    </a:cubicBezTo>
                    <a:cubicBezTo>
                      <a:pt x="10" y="294"/>
                      <a:pt x="7" y="293"/>
                      <a:pt x="4" y="291"/>
                    </a:cubicBezTo>
                    <a:moveTo>
                      <a:pt x="32" y="273"/>
                    </a:moveTo>
                    <a:cubicBezTo>
                      <a:pt x="24" y="278"/>
                      <a:pt x="16" y="283"/>
                      <a:pt x="8" y="288"/>
                    </a:cubicBezTo>
                    <a:cubicBezTo>
                      <a:pt x="12" y="289"/>
                      <a:pt x="15" y="291"/>
                      <a:pt x="18" y="292"/>
                    </a:cubicBezTo>
                    <a:cubicBezTo>
                      <a:pt x="25" y="287"/>
                      <a:pt x="33" y="281"/>
                      <a:pt x="41" y="276"/>
                    </a:cubicBezTo>
                    <a:cubicBezTo>
                      <a:pt x="38" y="275"/>
                      <a:pt x="35" y="274"/>
                      <a:pt x="32" y="273"/>
                    </a:cubicBezTo>
                    <a:moveTo>
                      <a:pt x="60" y="254"/>
                    </a:moveTo>
                    <a:cubicBezTo>
                      <a:pt x="53" y="259"/>
                      <a:pt x="45" y="264"/>
                      <a:pt x="37" y="269"/>
                    </a:cubicBezTo>
                    <a:cubicBezTo>
                      <a:pt x="40" y="271"/>
                      <a:pt x="43" y="272"/>
                      <a:pt x="46" y="273"/>
                    </a:cubicBezTo>
                    <a:cubicBezTo>
                      <a:pt x="54" y="268"/>
                      <a:pt x="62" y="263"/>
                      <a:pt x="69" y="258"/>
                    </a:cubicBezTo>
                    <a:cubicBezTo>
                      <a:pt x="66" y="257"/>
                      <a:pt x="63" y="255"/>
                      <a:pt x="60" y="254"/>
                    </a:cubicBezTo>
                    <a:moveTo>
                      <a:pt x="89" y="236"/>
                    </a:moveTo>
                    <a:cubicBezTo>
                      <a:pt x="81" y="241"/>
                      <a:pt x="73" y="246"/>
                      <a:pt x="65" y="251"/>
                    </a:cubicBezTo>
                    <a:cubicBezTo>
                      <a:pt x="68" y="252"/>
                      <a:pt x="71" y="254"/>
                      <a:pt x="74" y="255"/>
                    </a:cubicBezTo>
                    <a:cubicBezTo>
                      <a:pt x="82" y="250"/>
                      <a:pt x="90" y="245"/>
                      <a:pt x="97" y="240"/>
                    </a:cubicBezTo>
                    <a:cubicBezTo>
                      <a:pt x="94" y="238"/>
                      <a:pt x="92" y="237"/>
                      <a:pt x="89" y="236"/>
                    </a:cubicBezTo>
                    <a:moveTo>
                      <a:pt x="117" y="218"/>
                    </a:moveTo>
                    <a:cubicBezTo>
                      <a:pt x="109" y="223"/>
                      <a:pt x="101" y="228"/>
                      <a:pt x="93" y="233"/>
                    </a:cubicBezTo>
                    <a:cubicBezTo>
                      <a:pt x="96" y="234"/>
                      <a:pt x="99" y="235"/>
                      <a:pt x="102" y="237"/>
                    </a:cubicBezTo>
                    <a:cubicBezTo>
                      <a:pt x="110" y="232"/>
                      <a:pt x="118" y="227"/>
                      <a:pt x="126" y="222"/>
                    </a:cubicBezTo>
                    <a:cubicBezTo>
                      <a:pt x="123" y="221"/>
                      <a:pt x="120" y="219"/>
                      <a:pt x="117" y="218"/>
                    </a:cubicBezTo>
                    <a:moveTo>
                      <a:pt x="145" y="200"/>
                    </a:moveTo>
                    <a:cubicBezTo>
                      <a:pt x="137" y="205"/>
                      <a:pt x="130" y="210"/>
                      <a:pt x="122" y="215"/>
                    </a:cubicBezTo>
                    <a:cubicBezTo>
                      <a:pt x="125" y="216"/>
                      <a:pt x="127" y="217"/>
                      <a:pt x="130" y="219"/>
                    </a:cubicBezTo>
                    <a:cubicBezTo>
                      <a:pt x="138" y="214"/>
                      <a:pt x="146" y="209"/>
                      <a:pt x="154" y="204"/>
                    </a:cubicBezTo>
                    <a:cubicBezTo>
                      <a:pt x="151" y="203"/>
                      <a:pt x="148" y="202"/>
                      <a:pt x="145" y="200"/>
                    </a:cubicBezTo>
                    <a:moveTo>
                      <a:pt x="173" y="183"/>
                    </a:moveTo>
                    <a:cubicBezTo>
                      <a:pt x="166" y="188"/>
                      <a:pt x="158" y="192"/>
                      <a:pt x="150" y="197"/>
                    </a:cubicBezTo>
                    <a:cubicBezTo>
                      <a:pt x="153" y="199"/>
                      <a:pt x="156" y="200"/>
                      <a:pt x="158" y="201"/>
                    </a:cubicBezTo>
                    <a:cubicBezTo>
                      <a:pt x="166" y="197"/>
                      <a:pt x="174" y="192"/>
                      <a:pt x="182" y="187"/>
                    </a:cubicBezTo>
                    <a:cubicBezTo>
                      <a:pt x="179" y="186"/>
                      <a:pt x="176" y="184"/>
                      <a:pt x="173" y="183"/>
                    </a:cubicBezTo>
                    <a:moveTo>
                      <a:pt x="202" y="166"/>
                    </a:moveTo>
                    <a:cubicBezTo>
                      <a:pt x="194" y="171"/>
                      <a:pt x="186" y="175"/>
                      <a:pt x="178" y="180"/>
                    </a:cubicBezTo>
                    <a:cubicBezTo>
                      <a:pt x="181" y="181"/>
                      <a:pt x="184" y="183"/>
                      <a:pt x="186" y="184"/>
                    </a:cubicBezTo>
                    <a:cubicBezTo>
                      <a:pt x="194" y="180"/>
                      <a:pt x="202" y="175"/>
                      <a:pt x="210" y="170"/>
                    </a:cubicBezTo>
                    <a:cubicBezTo>
                      <a:pt x="207" y="169"/>
                      <a:pt x="204" y="167"/>
                      <a:pt x="202" y="166"/>
                    </a:cubicBezTo>
                    <a:moveTo>
                      <a:pt x="230" y="149"/>
                    </a:moveTo>
                    <a:cubicBezTo>
                      <a:pt x="222" y="154"/>
                      <a:pt x="214" y="158"/>
                      <a:pt x="206" y="163"/>
                    </a:cubicBezTo>
                    <a:cubicBezTo>
                      <a:pt x="209" y="165"/>
                      <a:pt x="212" y="166"/>
                      <a:pt x="215" y="168"/>
                    </a:cubicBezTo>
                    <a:cubicBezTo>
                      <a:pt x="222" y="163"/>
                      <a:pt x="230" y="158"/>
                      <a:pt x="238" y="154"/>
                    </a:cubicBezTo>
                    <a:cubicBezTo>
                      <a:pt x="235" y="152"/>
                      <a:pt x="233" y="151"/>
                      <a:pt x="230" y="149"/>
                    </a:cubicBezTo>
                    <a:moveTo>
                      <a:pt x="259" y="133"/>
                    </a:moveTo>
                    <a:cubicBezTo>
                      <a:pt x="251" y="138"/>
                      <a:pt x="243" y="142"/>
                      <a:pt x="235" y="147"/>
                    </a:cubicBezTo>
                    <a:cubicBezTo>
                      <a:pt x="238" y="148"/>
                      <a:pt x="240" y="150"/>
                      <a:pt x="243" y="151"/>
                    </a:cubicBezTo>
                    <a:cubicBezTo>
                      <a:pt x="251" y="147"/>
                      <a:pt x="259" y="142"/>
                      <a:pt x="266" y="138"/>
                    </a:cubicBezTo>
                    <a:cubicBezTo>
                      <a:pt x="264" y="137"/>
                      <a:pt x="261" y="135"/>
                      <a:pt x="259" y="133"/>
                    </a:cubicBezTo>
                    <a:moveTo>
                      <a:pt x="287" y="118"/>
                    </a:moveTo>
                    <a:cubicBezTo>
                      <a:pt x="279" y="122"/>
                      <a:pt x="271" y="126"/>
                      <a:pt x="263" y="131"/>
                    </a:cubicBezTo>
                    <a:cubicBezTo>
                      <a:pt x="266" y="132"/>
                      <a:pt x="269" y="134"/>
                      <a:pt x="271" y="135"/>
                    </a:cubicBezTo>
                    <a:cubicBezTo>
                      <a:pt x="279" y="131"/>
                      <a:pt x="287" y="127"/>
                      <a:pt x="295" y="123"/>
                    </a:cubicBezTo>
                    <a:cubicBezTo>
                      <a:pt x="292" y="121"/>
                      <a:pt x="290" y="119"/>
                      <a:pt x="287" y="118"/>
                    </a:cubicBezTo>
                    <a:moveTo>
                      <a:pt x="316" y="103"/>
                    </a:moveTo>
                    <a:cubicBezTo>
                      <a:pt x="308" y="107"/>
                      <a:pt x="300" y="111"/>
                      <a:pt x="292" y="115"/>
                    </a:cubicBezTo>
                    <a:cubicBezTo>
                      <a:pt x="295" y="117"/>
                      <a:pt x="297" y="119"/>
                      <a:pt x="300" y="120"/>
                    </a:cubicBezTo>
                    <a:cubicBezTo>
                      <a:pt x="308" y="116"/>
                      <a:pt x="316" y="112"/>
                      <a:pt x="324" y="108"/>
                    </a:cubicBezTo>
                    <a:cubicBezTo>
                      <a:pt x="321" y="106"/>
                      <a:pt x="319" y="105"/>
                      <a:pt x="316" y="103"/>
                    </a:cubicBezTo>
                    <a:moveTo>
                      <a:pt x="346" y="88"/>
                    </a:moveTo>
                    <a:cubicBezTo>
                      <a:pt x="338" y="92"/>
                      <a:pt x="329" y="96"/>
                      <a:pt x="321" y="100"/>
                    </a:cubicBezTo>
                    <a:cubicBezTo>
                      <a:pt x="324" y="102"/>
                      <a:pt x="326" y="104"/>
                      <a:pt x="329" y="105"/>
                    </a:cubicBezTo>
                    <a:cubicBezTo>
                      <a:pt x="337" y="101"/>
                      <a:pt x="345" y="97"/>
                      <a:pt x="353" y="94"/>
                    </a:cubicBezTo>
                    <a:cubicBezTo>
                      <a:pt x="351" y="92"/>
                      <a:pt x="348" y="90"/>
                      <a:pt x="346" y="88"/>
                    </a:cubicBezTo>
                    <a:moveTo>
                      <a:pt x="375" y="75"/>
                    </a:moveTo>
                    <a:cubicBezTo>
                      <a:pt x="367" y="78"/>
                      <a:pt x="359" y="82"/>
                      <a:pt x="351" y="86"/>
                    </a:cubicBezTo>
                    <a:cubicBezTo>
                      <a:pt x="353" y="88"/>
                      <a:pt x="356" y="89"/>
                      <a:pt x="358" y="91"/>
                    </a:cubicBezTo>
                    <a:cubicBezTo>
                      <a:pt x="366" y="87"/>
                      <a:pt x="374" y="84"/>
                      <a:pt x="382" y="80"/>
                    </a:cubicBezTo>
                    <a:cubicBezTo>
                      <a:pt x="380" y="78"/>
                      <a:pt x="377" y="77"/>
                      <a:pt x="375" y="75"/>
                    </a:cubicBezTo>
                    <a:moveTo>
                      <a:pt x="438" y="49"/>
                    </a:moveTo>
                    <a:cubicBezTo>
                      <a:pt x="419" y="56"/>
                      <a:pt x="399" y="64"/>
                      <a:pt x="380" y="73"/>
                    </a:cubicBezTo>
                    <a:cubicBezTo>
                      <a:pt x="382" y="74"/>
                      <a:pt x="385" y="76"/>
                      <a:pt x="387" y="78"/>
                    </a:cubicBezTo>
                    <a:cubicBezTo>
                      <a:pt x="407" y="70"/>
                      <a:pt x="426" y="62"/>
                      <a:pt x="445" y="55"/>
                    </a:cubicBezTo>
                    <a:cubicBezTo>
                      <a:pt x="443" y="53"/>
                      <a:pt x="440" y="51"/>
                      <a:pt x="438" y="49"/>
                    </a:cubicBezTo>
                    <a:moveTo>
                      <a:pt x="862" y="13"/>
                    </a:moveTo>
                    <a:cubicBezTo>
                      <a:pt x="857" y="15"/>
                      <a:pt x="851" y="17"/>
                      <a:pt x="846" y="19"/>
                    </a:cubicBezTo>
                    <a:cubicBezTo>
                      <a:pt x="1046" y="48"/>
                      <a:pt x="1217" y="133"/>
                      <a:pt x="1394" y="299"/>
                    </a:cubicBezTo>
                    <a:cubicBezTo>
                      <a:pt x="1396" y="297"/>
                      <a:pt x="1398" y="295"/>
                      <a:pt x="1400" y="293"/>
                    </a:cubicBezTo>
                    <a:cubicBezTo>
                      <a:pt x="1335" y="232"/>
                      <a:pt x="1272" y="183"/>
                      <a:pt x="1208" y="143"/>
                    </a:cubicBezTo>
                    <a:cubicBezTo>
                      <a:pt x="1101" y="76"/>
                      <a:pt x="989" y="34"/>
                      <a:pt x="862" y="13"/>
                    </a:cubicBezTo>
                    <a:moveTo>
                      <a:pt x="679" y="0"/>
                    </a:moveTo>
                    <a:cubicBezTo>
                      <a:pt x="679" y="0"/>
                      <a:pt x="679" y="0"/>
                      <a:pt x="679" y="0"/>
                    </a:cubicBezTo>
                    <a:cubicBezTo>
                      <a:pt x="601" y="0"/>
                      <a:pt x="522" y="17"/>
                      <a:pt x="442" y="47"/>
                    </a:cubicBezTo>
                    <a:cubicBezTo>
                      <a:pt x="445" y="49"/>
                      <a:pt x="447" y="51"/>
                      <a:pt x="449" y="53"/>
                    </a:cubicBezTo>
                    <a:cubicBezTo>
                      <a:pt x="526" y="25"/>
                      <a:pt x="603" y="8"/>
                      <a:pt x="679" y="8"/>
                    </a:cubicBezTo>
                    <a:cubicBezTo>
                      <a:pt x="679" y="8"/>
                      <a:pt x="679" y="8"/>
                      <a:pt x="679" y="8"/>
                    </a:cubicBezTo>
                    <a:cubicBezTo>
                      <a:pt x="731" y="8"/>
                      <a:pt x="781" y="11"/>
                      <a:pt x="828" y="17"/>
                    </a:cubicBezTo>
                    <a:cubicBezTo>
                      <a:pt x="834" y="15"/>
                      <a:pt x="839" y="13"/>
                      <a:pt x="845" y="11"/>
                    </a:cubicBezTo>
                    <a:cubicBezTo>
                      <a:pt x="792" y="3"/>
                      <a:pt x="737" y="0"/>
                      <a:pt x="67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4" name="Freeform 144">
                <a:extLst>
                  <a:ext uri="{FF2B5EF4-FFF2-40B4-BE49-F238E27FC236}">
                    <a16:creationId xmlns:a16="http://schemas.microsoft.com/office/drawing/2014/main" id="{9952FE78-F8DD-42ED-B156-2CA4F5D3A618}"/>
                  </a:ext>
                </a:extLst>
              </p:cNvPr>
              <p:cNvSpPr>
                <a:spLocks/>
              </p:cNvSpPr>
              <p:nvPr/>
            </p:nvSpPr>
            <p:spPr bwMode="auto">
              <a:xfrm>
                <a:off x="2522" y="1897"/>
                <a:ext cx="26" cy="13"/>
              </a:xfrm>
              <a:custGeom>
                <a:avLst/>
                <a:gdLst>
                  <a:gd name="T0" fmla="*/ 4 w 14"/>
                  <a:gd name="T1" fmla="*/ 0 h 7"/>
                  <a:gd name="T2" fmla="*/ 0 w 14"/>
                  <a:gd name="T3" fmla="*/ 3 h 7"/>
                  <a:gd name="T4" fmla="*/ 9 w 14"/>
                  <a:gd name="T5" fmla="*/ 7 h 7"/>
                  <a:gd name="T6" fmla="*/ 14 w 14"/>
                  <a:gd name="T7" fmla="*/ 4 h 7"/>
                  <a:gd name="T8" fmla="*/ 4 w 14"/>
                  <a:gd name="T9" fmla="*/ 0 h 7"/>
                </a:gdLst>
                <a:ahLst/>
                <a:cxnLst>
                  <a:cxn ang="0">
                    <a:pos x="T0" y="T1"/>
                  </a:cxn>
                  <a:cxn ang="0">
                    <a:pos x="T2" y="T3"/>
                  </a:cxn>
                  <a:cxn ang="0">
                    <a:pos x="T4" y="T5"/>
                  </a:cxn>
                  <a:cxn ang="0">
                    <a:pos x="T6" y="T7"/>
                  </a:cxn>
                  <a:cxn ang="0">
                    <a:pos x="T8" y="T9"/>
                  </a:cxn>
                </a:cxnLst>
                <a:rect l="0" t="0" r="r" b="b"/>
                <a:pathLst>
                  <a:path w="14" h="7">
                    <a:moveTo>
                      <a:pt x="4" y="0"/>
                    </a:moveTo>
                    <a:cubicBezTo>
                      <a:pt x="3" y="1"/>
                      <a:pt x="1" y="2"/>
                      <a:pt x="0" y="3"/>
                    </a:cubicBezTo>
                    <a:cubicBezTo>
                      <a:pt x="3" y="5"/>
                      <a:pt x="6" y="6"/>
                      <a:pt x="9" y="7"/>
                    </a:cubicBezTo>
                    <a:cubicBezTo>
                      <a:pt x="10" y="6"/>
                      <a:pt x="12" y="5"/>
                      <a:pt x="14" y="4"/>
                    </a:cubicBezTo>
                    <a:cubicBezTo>
                      <a:pt x="11" y="3"/>
                      <a:pt x="8"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5" name="Freeform 145">
                <a:extLst>
                  <a:ext uri="{FF2B5EF4-FFF2-40B4-BE49-F238E27FC236}">
                    <a16:creationId xmlns:a16="http://schemas.microsoft.com/office/drawing/2014/main" id="{72CE3F30-B496-4709-BA72-3FBAAB7E8E5A}"/>
                  </a:ext>
                </a:extLst>
              </p:cNvPr>
              <p:cNvSpPr>
                <a:spLocks/>
              </p:cNvSpPr>
              <p:nvPr/>
            </p:nvSpPr>
            <p:spPr bwMode="auto">
              <a:xfrm>
                <a:off x="2575" y="1860"/>
                <a:ext cx="27" cy="14"/>
              </a:xfrm>
              <a:custGeom>
                <a:avLst/>
                <a:gdLst>
                  <a:gd name="T0" fmla="*/ 5 w 14"/>
                  <a:gd name="T1" fmla="*/ 0 h 7"/>
                  <a:gd name="T2" fmla="*/ 0 w 14"/>
                  <a:gd name="T3" fmla="*/ 4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3" y="1"/>
                      <a:pt x="2" y="3"/>
                      <a:pt x="0" y="4"/>
                    </a:cubicBezTo>
                    <a:cubicBezTo>
                      <a:pt x="3" y="5"/>
                      <a:pt x="6" y="6"/>
                      <a:pt x="9" y="7"/>
                    </a:cubicBezTo>
                    <a:cubicBezTo>
                      <a:pt x="11" y="6"/>
                      <a:pt x="12" y="5"/>
                      <a:pt x="14" y="4"/>
                    </a:cubicBezTo>
                    <a:cubicBezTo>
                      <a:pt x="11" y="3"/>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6" name="Freeform 146">
                <a:extLst>
                  <a:ext uri="{FF2B5EF4-FFF2-40B4-BE49-F238E27FC236}">
                    <a16:creationId xmlns:a16="http://schemas.microsoft.com/office/drawing/2014/main" id="{7C268BED-B327-414D-9730-8FFA0C5946C3}"/>
                  </a:ext>
                </a:extLst>
              </p:cNvPr>
              <p:cNvSpPr>
                <a:spLocks/>
              </p:cNvSpPr>
              <p:nvPr/>
            </p:nvSpPr>
            <p:spPr bwMode="auto">
              <a:xfrm>
                <a:off x="2629" y="1826"/>
                <a:ext cx="27" cy="13"/>
              </a:xfrm>
              <a:custGeom>
                <a:avLst/>
                <a:gdLst>
                  <a:gd name="T0" fmla="*/ 5 w 14"/>
                  <a:gd name="T1" fmla="*/ 0 h 7"/>
                  <a:gd name="T2" fmla="*/ 0 w 14"/>
                  <a:gd name="T3" fmla="*/ 3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4" y="1"/>
                      <a:pt x="2" y="2"/>
                      <a:pt x="0" y="3"/>
                    </a:cubicBezTo>
                    <a:cubicBezTo>
                      <a:pt x="3" y="4"/>
                      <a:pt x="6" y="6"/>
                      <a:pt x="9" y="7"/>
                    </a:cubicBezTo>
                    <a:cubicBezTo>
                      <a:pt x="11" y="6"/>
                      <a:pt x="12" y="5"/>
                      <a:pt x="14"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7" name="Freeform 147">
                <a:extLst>
                  <a:ext uri="{FF2B5EF4-FFF2-40B4-BE49-F238E27FC236}">
                    <a16:creationId xmlns:a16="http://schemas.microsoft.com/office/drawing/2014/main" id="{4B59140B-357C-4371-91DF-D37628069E8B}"/>
                  </a:ext>
                </a:extLst>
              </p:cNvPr>
              <p:cNvSpPr>
                <a:spLocks/>
              </p:cNvSpPr>
              <p:nvPr/>
            </p:nvSpPr>
            <p:spPr bwMode="auto">
              <a:xfrm>
                <a:off x="2685" y="1791"/>
                <a:ext cx="24" cy="14"/>
              </a:xfrm>
              <a:custGeom>
                <a:avLst/>
                <a:gdLst>
                  <a:gd name="T0" fmla="*/ 4 w 13"/>
                  <a:gd name="T1" fmla="*/ 0 h 7"/>
                  <a:gd name="T2" fmla="*/ 0 w 13"/>
                  <a:gd name="T3" fmla="*/ 3 h 7"/>
                  <a:gd name="T4" fmla="*/ 8 w 13"/>
                  <a:gd name="T5" fmla="*/ 7 h 7"/>
                  <a:gd name="T6" fmla="*/ 13 w 13"/>
                  <a:gd name="T7" fmla="*/ 4 h 7"/>
                  <a:gd name="T8" fmla="*/ 4 w 13"/>
                  <a:gd name="T9" fmla="*/ 0 h 7"/>
                </a:gdLst>
                <a:ahLst/>
                <a:cxnLst>
                  <a:cxn ang="0">
                    <a:pos x="T0" y="T1"/>
                  </a:cxn>
                  <a:cxn ang="0">
                    <a:pos x="T2" y="T3"/>
                  </a:cxn>
                  <a:cxn ang="0">
                    <a:pos x="T4" y="T5"/>
                  </a:cxn>
                  <a:cxn ang="0">
                    <a:pos x="T6" y="T7"/>
                  </a:cxn>
                  <a:cxn ang="0">
                    <a:pos x="T8" y="T9"/>
                  </a:cxn>
                </a:cxnLst>
                <a:rect l="0" t="0" r="r" b="b"/>
                <a:pathLst>
                  <a:path w="13" h="7">
                    <a:moveTo>
                      <a:pt x="4" y="0"/>
                    </a:moveTo>
                    <a:cubicBezTo>
                      <a:pt x="3" y="1"/>
                      <a:pt x="1" y="2"/>
                      <a:pt x="0" y="3"/>
                    </a:cubicBezTo>
                    <a:cubicBezTo>
                      <a:pt x="3" y="4"/>
                      <a:pt x="5" y="5"/>
                      <a:pt x="8" y="7"/>
                    </a:cubicBezTo>
                    <a:cubicBezTo>
                      <a:pt x="10" y="6"/>
                      <a:pt x="12" y="5"/>
                      <a:pt x="13" y="4"/>
                    </a:cubicBezTo>
                    <a:cubicBezTo>
                      <a:pt x="10" y="2"/>
                      <a:pt x="7"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8" name="Freeform 148">
                <a:extLst>
                  <a:ext uri="{FF2B5EF4-FFF2-40B4-BE49-F238E27FC236}">
                    <a16:creationId xmlns:a16="http://schemas.microsoft.com/office/drawing/2014/main" id="{77DBAADE-EE76-4166-B93D-33E4B9253CFE}"/>
                  </a:ext>
                </a:extLst>
              </p:cNvPr>
              <p:cNvSpPr>
                <a:spLocks/>
              </p:cNvSpPr>
              <p:nvPr/>
            </p:nvSpPr>
            <p:spPr bwMode="auto">
              <a:xfrm>
                <a:off x="2738" y="1757"/>
                <a:ext cx="25" cy="13"/>
              </a:xfrm>
              <a:custGeom>
                <a:avLst/>
                <a:gdLst>
                  <a:gd name="T0" fmla="*/ 5 w 13"/>
                  <a:gd name="T1" fmla="*/ 0 h 7"/>
                  <a:gd name="T2" fmla="*/ 0 w 13"/>
                  <a:gd name="T3" fmla="*/ 3 h 7"/>
                  <a:gd name="T4" fmla="*/ 9 w 13"/>
                  <a:gd name="T5" fmla="*/ 7 h 7"/>
                  <a:gd name="T6" fmla="*/ 13 w 13"/>
                  <a:gd name="T7" fmla="*/ 4 h 7"/>
                  <a:gd name="T8" fmla="*/ 5 w 13"/>
                  <a:gd name="T9" fmla="*/ 0 h 7"/>
                </a:gdLst>
                <a:ahLst/>
                <a:cxnLst>
                  <a:cxn ang="0">
                    <a:pos x="T0" y="T1"/>
                  </a:cxn>
                  <a:cxn ang="0">
                    <a:pos x="T2" y="T3"/>
                  </a:cxn>
                  <a:cxn ang="0">
                    <a:pos x="T4" y="T5"/>
                  </a:cxn>
                  <a:cxn ang="0">
                    <a:pos x="T6" y="T7"/>
                  </a:cxn>
                  <a:cxn ang="0">
                    <a:pos x="T8" y="T9"/>
                  </a:cxn>
                </a:cxnLst>
                <a:rect l="0" t="0" r="r" b="b"/>
                <a:pathLst>
                  <a:path w="13" h="7">
                    <a:moveTo>
                      <a:pt x="5" y="0"/>
                    </a:moveTo>
                    <a:cubicBezTo>
                      <a:pt x="3" y="1"/>
                      <a:pt x="2" y="2"/>
                      <a:pt x="0" y="3"/>
                    </a:cubicBezTo>
                    <a:cubicBezTo>
                      <a:pt x="3" y="4"/>
                      <a:pt x="6" y="6"/>
                      <a:pt x="9" y="7"/>
                    </a:cubicBezTo>
                    <a:cubicBezTo>
                      <a:pt x="10" y="6"/>
                      <a:pt x="12" y="5"/>
                      <a:pt x="13" y="4"/>
                    </a:cubicBezTo>
                    <a:cubicBezTo>
                      <a:pt x="10"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79" name="Freeform 149">
                <a:extLst>
                  <a:ext uri="{FF2B5EF4-FFF2-40B4-BE49-F238E27FC236}">
                    <a16:creationId xmlns:a16="http://schemas.microsoft.com/office/drawing/2014/main" id="{1F0066E8-42D2-4498-93A2-59318A0BDD15}"/>
                  </a:ext>
                </a:extLst>
              </p:cNvPr>
              <p:cNvSpPr>
                <a:spLocks/>
              </p:cNvSpPr>
              <p:nvPr/>
            </p:nvSpPr>
            <p:spPr bwMode="auto">
              <a:xfrm>
                <a:off x="2792" y="1722"/>
                <a:ext cx="25" cy="14"/>
              </a:xfrm>
              <a:custGeom>
                <a:avLst/>
                <a:gdLst>
                  <a:gd name="T0" fmla="*/ 5 w 13"/>
                  <a:gd name="T1" fmla="*/ 0 h 7"/>
                  <a:gd name="T2" fmla="*/ 0 w 13"/>
                  <a:gd name="T3" fmla="*/ 3 h 7"/>
                  <a:gd name="T4" fmla="*/ 9 w 13"/>
                  <a:gd name="T5" fmla="*/ 7 h 7"/>
                  <a:gd name="T6" fmla="*/ 13 w 13"/>
                  <a:gd name="T7" fmla="*/ 4 h 7"/>
                  <a:gd name="T8" fmla="*/ 5 w 13"/>
                  <a:gd name="T9" fmla="*/ 0 h 7"/>
                </a:gdLst>
                <a:ahLst/>
                <a:cxnLst>
                  <a:cxn ang="0">
                    <a:pos x="T0" y="T1"/>
                  </a:cxn>
                  <a:cxn ang="0">
                    <a:pos x="T2" y="T3"/>
                  </a:cxn>
                  <a:cxn ang="0">
                    <a:pos x="T4" y="T5"/>
                  </a:cxn>
                  <a:cxn ang="0">
                    <a:pos x="T6" y="T7"/>
                  </a:cxn>
                  <a:cxn ang="0">
                    <a:pos x="T8" y="T9"/>
                  </a:cxn>
                </a:cxnLst>
                <a:rect l="0" t="0" r="r" b="b"/>
                <a:pathLst>
                  <a:path w="13" h="7">
                    <a:moveTo>
                      <a:pt x="5" y="0"/>
                    </a:moveTo>
                    <a:cubicBezTo>
                      <a:pt x="3" y="1"/>
                      <a:pt x="2" y="2"/>
                      <a:pt x="0" y="3"/>
                    </a:cubicBezTo>
                    <a:cubicBezTo>
                      <a:pt x="3" y="5"/>
                      <a:pt x="6" y="6"/>
                      <a:pt x="9" y="7"/>
                    </a:cubicBezTo>
                    <a:cubicBezTo>
                      <a:pt x="10" y="6"/>
                      <a:pt x="12" y="5"/>
                      <a:pt x="13" y="4"/>
                    </a:cubicBezTo>
                    <a:cubicBezTo>
                      <a:pt x="11" y="3"/>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0" name="Freeform 150">
                <a:extLst>
                  <a:ext uri="{FF2B5EF4-FFF2-40B4-BE49-F238E27FC236}">
                    <a16:creationId xmlns:a16="http://schemas.microsoft.com/office/drawing/2014/main" id="{5C2482D4-7C24-4FF4-994E-AA38B1482E0E}"/>
                  </a:ext>
                </a:extLst>
              </p:cNvPr>
              <p:cNvSpPr>
                <a:spLocks/>
              </p:cNvSpPr>
              <p:nvPr/>
            </p:nvSpPr>
            <p:spPr bwMode="auto">
              <a:xfrm>
                <a:off x="2845" y="1689"/>
                <a:ext cx="25" cy="14"/>
              </a:xfrm>
              <a:custGeom>
                <a:avLst/>
                <a:gdLst>
                  <a:gd name="T0" fmla="*/ 5 w 13"/>
                  <a:gd name="T1" fmla="*/ 0 h 7"/>
                  <a:gd name="T2" fmla="*/ 0 w 13"/>
                  <a:gd name="T3" fmla="*/ 3 h 7"/>
                  <a:gd name="T4" fmla="*/ 9 w 13"/>
                  <a:gd name="T5" fmla="*/ 7 h 7"/>
                  <a:gd name="T6" fmla="*/ 13 w 13"/>
                  <a:gd name="T7" fmla="*/ 4 h 7"/>
                  <a:gd name="T8" fmla="*/ 5 w 13"/>
                  <a:gd name="T9" fmla="*/ 0 h 7"/>
                </a:gdLst>
                <a:ahLst/>
                <a:cxnLst>
                  <a:cxn ang="0">
                    <a:pos x="T0" y="T1"/>
                  </a:cxn>
                  <a:cxn ang="0">
                    <a:pos x="T2" y="T3"/>
                  </a:cxn>
                  <a:cxn ang="0">
                    <a:pos x="T4" y="T5"/>
                  </a:cxn>
                  <a:cxn ang="0">
                    <a:pos x="T6" y="T7"/>
                  </a:cxn>
                  <a:cxn ang="0">
                    <a:pos x="T8" y="T9"/>
                  </a:cxn>
                </a:cxnLst>
                <a:rect l="0" t="0" r="r" b="b"/>
                <a:pathLst>
                  <a:path w="13" h="7">
                    <a:moveTo>
                      <a:pt x="5" y="0"/>
                    </a:moveTo>
                    <a:cubicBezTo>
                      <a:pt x="4" y="1"/>
                      <a:pt x="2" y="2"/>
                      <a:pt x="0" y="3"/>
                    </a:cubicBezTo>
                    <a:cubicBezTo>
                      <a:pt x="3" y="4"/>
                      <a:pt x="6" y="6"/>
                      <a:pt x="9" y="7"/>
                    </a:cubicBezTo>
                    <a:cubicBezTo>
                      <a:pt x="10" y="6"/>
                      <a:pt x="12" y="5"/>
                      <a:pt x="13"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1" name="Freeform 151">
                <a:extLst>
                  <a:ext uri="{FF2B5EF4-FFF2-40B4-BE49-F238E27FC236}">
                    <a16:creationId xmlns:a16="http://schemas.microsoft.com/office/drawing/2014/main" id="{FB82A699-A271-4BE9-B538-EA1128457957}"/>
                  </a:ext>
                </a:extLst>
              </p:cNvPr>
              <p:cNvSpPr>
                <a:spLocks/>
              </p:cNvSpPr>
              <p:nvPr/>
            </p:nvSpPr>
            <p:spPr bwMode="auto">
              <a:xfrm>
                <a:off x="2901" y="1657"/>
                <a:ext cx="25" cy="13"/>
              </a:xfrm>
              <a:custGeom>
                <a:avLst/>
                <a:gdLst>
                  <a:gd name="T0" fmla="*/ 4 w 13"/>
                  <a:gd name="T1" fmla="*/ 0 h 7"/>
                  <a:gd name="T2" fmla="*/ 0 w 13"/>
                  <a:gd name="T3" fmla="*/ 3 h 7"/>
                  <a:gd name="T4" fmla="*/ 8 w 13"/>
                  <a:gd name="T5" fmla="*/ 7 h 7"/>
                  <a:gd name="T6" fmla="*/ 13 w 13"/>
                  <a:gd name="T7" fmla="*/ 5 h 7"/>
                  <a:gd name="T8" fmla="*/ 4 w 13"/>
                  <a:gd name="T9" fmla="*/ 0 h 7"/>
                </a:gdLst>
                <a:ahLst/>
                <a:cxnLst>
                  <a:cxn ang="0">
                    <a:pos x="T0" y="T1"/>
                  </a:cxn>
                  <a:cxn ang="0">
                    <a:pos x="T2" y="T3"/>
                  </a:cxn>
                  <a:cxn ang="0">
                    <a:pos x="T4" y="T5"/>
                  </a:cxn>
                  <a:cxn ang="0">
                    <a:pos x="T6" y="T7"/>
                  </a:cxn>
                  <a:cxn ang="0">
                    <a:pos x="T8" y="T9"/>
                  </a:cxn>
                </a:cxnLst>
                <a:rect l="0" t="0" r="r" b="b"/>
                <a:pathLst>
                  <a:path w="13" h="7">
                    <a:moveTo>
                      <a:pt x="4" y="0"/>
                    </a:moveTo>
                    <a:cubicBezTo>
                      <a:pt x="3" y="1"/>
                      <a:pt x="1" y="2"/>
                      <a:pt x="0" y="3"/>
                    </a:cubicBezTo>
                    <a:cubicBezTo>
                      <a:pt x="2" y="4"/>
                      <a:pt x="5" y="6"/>
                      <a:pt x="8" y="7"/>
                    </a:cubicBezTo>
                    <a:cubicBezTo>
                      <a:pt x="9" y="6"/>
                      <a:pt x="11" y="5"/>
                      <a:pt x="13" y="5"/>
                    </a:cubicBezTo>
                    <a:cubicBezTo>
                      <a:pt x="10" y="3"/>
                      <a:pt x="7"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2" name="Freeform 152">
                <a:extLst>
                  <a:ext uri="{FF2B5EF4-FFF2-40B4-BE49-F238E27FC236}">
                    <a16:creationId xmlns:a16="http://schemas.microsoft.com/office/drawing/2014/main" id="{CBA0D843-E43E-4C75-B4F4-0DB80DF4B13D}"/>
                  </a:ext>
                </a:extLst>
              </p:cNvPr>
              <p:cNvSpPr>
                <a:spLocks/>
              </p:cNvSpPr>
              <p:nvPr/>
            </p:nvSpPr>
            <p:spPr bwMode="auto">
              <a:xfrm>
                <a:off x="2955" y="1626"/>
                <a:ext cx="25" cy="14"/>
              </a:xfrm>
              <a:custGeom>
                <a:avLst/>
                <a:gdLst>
                  <a:gd name="T0" fmla="*/ 5 w 13"/>
                  <a:gd name="T1" fmla="*/ 0 h 7"/>
                  <a:gd name="T2" fmla="*/ 0 w 13"/>
                  <a:gd name="T3" fmla="*/ 2 h 7"/>
                  <a:gd name="T4" fmla="*/ 8 w 13"/>
                  <a:gd name="T5" fmla="*/ 7 h 7"/>
                  <a:gd name="T6" fmla="*/ 13 w 13"/>
                  <a:gd name="T7" fmla="*/ 4 h 7"/>
                  <a:gd name="T8" fmla="*/ 5 w 13"/>
                  <a:gd name="T9" fmla="*/ 0 h 7"/>
                </a:gdLst>
                <a:ahLst/>
                <a:cxnLst>
                  <a:cxn ang="0">
                    <a:pos x="T0" y="T1"/>
                  </a:cxn>
                  <a:cxn ang="0">
                    <a:pos x="T2" y="T3"/>
                  </a:cxn>
                  <a:cxn ang="0">
                    <a:pos x="T4" y="T5"/>
                  </a:cxn>
                  <a:cxn ang="0">
                    <a:pos x="T6" y="T7"/>
                  </a:cxn>
                  <a:cxn ang="0">
                    <a:pos x="T8" y="T9"/>
                  </a:cxn>
                </a:cxnLst>
                <a:rect l="0" t="0" r="r" b="b"/>
                <a:pathLst>
                  <a:path w="13" h="7">
                    <a:moveTo>
                      <a:pt x="5" y="0"/>
                    </a:moveTo>
                    <a:cubicBezTo>
                      <a:pt x="3" y="1"/>
                      <a:pt x="2" y="1"/>
                      <a:pt x="0" y="2"/>
                    </a:cubicBezTo>
                    <a:cubicBezTo>
                      <a:pt x="3" y="4"/>
                      <a:pt x="5" y="5"/>
                      <a:pt x="8" y="7"/>
                    </a:cubicBezTo>
                    <a:cubicBezTo>
                      <a:pt x="10" y="6"/>
                      <a:pt x="11" y="5"/>
                      <a:pt x="13" y="4"/>
                    </a:cubicBezTo>
                    <a:cubicBezTo>
                      <a:pt x="10"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3" name="Freeform 153">
                <a:extLst>
                  <a:ext uri="{FF2B5EF4-FFF2-40B4-BE49-F238E27FC236}">
                    <a16:creationId xmlns:a16="http://schemas.microsoft.com/office/drawing/2014/main" id="{7D9BBC8F-4588-4665-905C-5808643D7027}"/>
                  </a:ext>
                </a:extLst>
              </p:cNvPr>
              <p:cNvSpPr>
                <a:spLocks/>
              </p:cNvSpPr>
              <p:nvPr/>
            </p:nvSpPr>
            <p:spPr bwMode="auto">
              <a:xfrm>
                <a:off x="3010" y="1595"/>
                <a:ext cx="23" cy="14"/>
              </a:xfrm>
              <a:custGeom>
                <a:avLst/>
                <a:gdLst>
                  <a:gd name="T0" fmla="*/ 4 w 12"/>
                  <a:gd name="T1" fmla="*/ 0 h 7"/>
                  <a:gd name="T2" fmla="*/ 0 w 12"/>
                  <a:gd name="T3" fmla="*/ 2 h 7"/>
                  <a:gd name="T4" fmla="*/ 7 w 12"/>
                  <a:gd name="T5" fmla="*/ 7 h 7"/>
                  <a:gd name="T6" fmla="*/ 12 w 12"/>
                  <a:gd name="T7" fmla="*/ 4 h 7"/>
                  <a:gd name="T8" fmla="*/ 4 w 12"/>
                  <a:gd name="T9" fmla="*/ 0 h 7"/>
                </a:gdLst>
                <a:ahLst/>
                <a:cxnLst>
                  <a:cxn ang="0">
                    <a:pos x="T0" y="T1"/>
                  </a:cxn>
                  <a:cxn ang="0">
                    <a:pos x="T2" y="T3"/>
                  </a:cxn>
                  <a:cxn ang="0">
                    <a:pos x="T4" y="T5"/>
                  </a:cxn>
                  <a:cxn ang="0">
                    <a:pos x="T6" y="T7"/>
                  </a:cxn>
                  <a:cxn ang="0">
                    <a:pos x="T8" y="T9"/>
                  </a:cxn>
                </a:cxnLst>
                <a:rect l="0" t="0" r="r" b="b"/>
                <a:pathLst>
                  <a:path w="12" h="7">
                    <a:moveTo>
                      <a:pt x="4" y="0"/>
                    </a:moveTo>
                    <a:cubicBezTo>
                      <a:pt x="3" y="1"/>
                      <a:pt x="1" y="1"/>
                      <a:pt x="0" y="2"/>
                    </a:cubicBezTo>
                    <a:cubicBezTo>
                      <a:pt x="2" y="4"/>
                      <a:pt x="5" y="6"/>
                      <a:pt x="7" y="7"/>
                    </a:cubicBezTo>
                    <a:cubicBezTo>
                      <a:pt x="9" y="6"/>
                      <a:pt x="11" y="5"/>
                      <a:pt x="12" y="4"/>
                    </a:cubicBezTo>
                    <a:cubicBezTo>
                      <a:pt x="10" y="3"/>
                      <a:pt x="7"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4" name="Freeform 154">
                <a:extLst>
                  <a:ext uri="{FF2B5EF4-FFF2-40B4-BE49-F238E27FC236}">
                    <a16:creationId xmlns:a16="http://schemas.microsoft.com/office/drawing/2014/main" id="{7FEB384B-FFF6-46FA-94D5-61D97C8764FC}"/>
                  </a:ext>
                </a:extLst>
              </p:cNvPr>
              <p:cNvSpPr>
                <a:spLocks/>
              </p:cNvSpPr>
              <p:nvPr/>
            </p:nvSpPr>
            <p:spPr bwMode="auto">
              <a:xfrm>
                <a:off x="3064" y="1565"/>
                <a:ext cx="25" cy="15"/>
              </a:xfrm>
              <a:custGeom>
                <a:avLst/>
                <a:gdLst>
                  <a:gd name="T0" fmla="*/ 5 w 13"/>
                  <a:gd name="T1" fmla="*/ 0 h 8"/>
                  <a:gd name="T2" fmla="*/ 0 w 13"/>
                  <a:gd name="T3" fmla="*/ 3 h 8"/>
                  <a:gd name="T4" fmla="*/ 8 w 13"/>
                  <a:gd name="T5" fmla="*/ 8 h 8"/>
                  <a:gd name="T6" fmla="*/ 13 w 13"/>
                  <a:gd name="T7" fmla="*/ 5 h 8"/>
                  <a:gd name="T8" fmla="*/ 5 w 13"/>
                  <a:gd name="T9" fmla="*/ 0 h 8"/>
                </a:gdLst>
                <a:ahLst/>
                <a:cxnLst>
                  <a:cxn ang="0">
                    <a:pos x="T0" y="T1"/>
                  </a:cxn>
                  <a:cxn ang="0">
                    <a:pos x="T2" y="T3"/>
                  </a:cxn>
                  <a:cxn ang="0">
                    <a:pos x="T4" y="T5"/>
                  </a:cxn>
                  <a:cxn ang="0">
                    <a:pos x="T6" y="T7"/>
                  </a:cxn>
                  <a:cxn ang="0">
                    <a:pos x="T8" y="T9"/>
                  </a:cxn>
                </a:cxnLst>
                <a:rect l="0" t="0" r="r" b="b"/>
                <a:pathLst>
                  <a:path w="13" h="8">
                    <a:moveTo>
                      <a:pt x="5" y="0"/>
                    </a:moveTo>
                    <a:cubicBezTo>
                      <a:pt x="4" y="1"/>
                      <a:pt x="2" y="2"/>
                      <a:pt x="0" y="3"/>
                    </a:cubicBezTo>
                    <a:cubicBezTo>
                      <a:pt x="3" y="4"/>
                      <a:pt x="5" y="6"/>
                      <a:pt x="8" y="8"/>
                    </a:cubicBezTo>
                    <a:cubicBezTo>
                      <a:pt x="10" y="7"/>
                      <a:pt x="11" y="6"/>
                      <a:pt x="13" y="5"/>
                    </a:cubicBezTo>
                    <a:cubicBezTo>
                      <a:pt x="10" y="4"/>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5" name="Freeform 155">
                <a:extLst>
                  <a:ext uri="{FF2B5EF4-FFF2-40B4-BE49-F238E27FC236}">
                    <a16:creationId xmlns:a16="http://schemas.microsoft.com/office/drawing/2014/main" id="{D3A03447-A475-4BF3-9BE8-7105B41C22DE}"/>
                  </a:ext>
                </a:extLst>
              </p:cNvPr>
              <p:cNvSpPr>
                <a:spLocks/>
              </p:cNvSpPr>
              <p:nvPr/>
            </p:nvSpPr>
            <p:spPr bwMode="auto">
              <a:xfrm>
                <a:off x="3119" y="1536"/>
                <a:ext cx="25" cy="15"/>
              </a:xfrm>
              <a:custGeom>
                <a:avLst/>
                <a:gdLst>
                  <a:gd name="T0" fmla="*/ 5 w 13"/>
                  <a:gd name="T1" fmla="*/ 0 h 8"/>
                  <a:gd name="T2" fmla="*/ 0 w 13"/>
                  <a:gd name="T3" fmla="*/ 3 h 8"/>
                  <a:gd name="T4" fmla="*/ 8 w 13"/>
                  <a:gd name="T5" fmla="*/ 8 h 8"/>
                  <a:gd name="T6" fmla="*/ 13 w 13"/>
                  <a:gd name="T7" fmla="*/ 5 h 8"/>
                  <a:gd name="T8" fmla="*/ 5 w 13"/>
                  <a:gd name="T9" fmla="*/ 0 h 8"/>
                </a:gdLst>
                <a:ahLst/>
                <a:cxnLst>
                  <a:cxn ang="0">
                    <a:pos x="T0" y="T1"/>
                  </a:cxn>
                  <a:cxn ang="0">
                    <a:pos x="T2" y="T3"/>
                  </a:cxn>
                  <a:cxn ang="0">
                    <a:pos x="T4" y="T5"/>
                  </a:cxn>
                  <a:cxn ang="0">
                    <a:pos x="T6" y="T7"/>
                  </a:cxn>
                  <a:cxn ang="0">
                    <a:pos x="T8" y="T9"/>
                  </a:cxn>
                </a:cxnLst>
                <a:rect l="0" t="0" r="r" b="b"/>
                <a:pathLst>
                  <a:path w="13" h="8">
                    <a:moveTo>
                      <a:pt x="5" y="0"/>
                    </a:moveTo>
                    <a:cubicBezTo>
                      <a:pt x="4" y="1"/>
                      <a:pt x="2" y="2"/>
                      <a:pt x="0" y="3"/>
                    </a:cubicBezTo>
                    <a:cubicBezTo>
                      <a:pt x="3" y="5"/>
                      <a:pt x="5" y="6"/>
                      <a:pt x="8" y="8"/>
                    </a:cubicBezTo>
                    <a:cubicBezTo>
                      <a:pt x="9" y="7"/>
                      <a:pt x="11" y="6"/>
                      <a:pt x="13" y="5"/>
                    </a:cubicBezTo>
                    <a:cubicBezTo>
                      <a:pt x="10" y="4"/>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6" name="Freeform 156">
                <a:extLst>
                  <a:ext uri="{FF2B5EF4-FFF2-40B4-BE49-F238E27FC236}">
                    <a16:creationId xmlns:a16="http://schemas.microsoft.com/office/drawing/2014/main" id="{CBE90441-E35D-4CD6-AD0D-DEA9CEC6F397}"/>
                  </a:ext>
                </a:extLst>
              </p:cNvPr>
              <p:cNvSpPr>
                <a:spLocks/>
              </p:cNvSpPr>
              <p:nvPr/>
            </p:nvSpPr>
            <p:spPr bwMode="auto">
              <a:xfrm>
                <a:off x="3177" y="1509"/>
                <a:ext cx="23" cy="15"/>
              </a:xfrm>
              <a:custGeom>
                <a:avLst/>
                <a:gdLst>
                  <a:gd name="T0" fmla="*/ 5 w 12"/>
                  <a:gd name="T1" fmla="*/ 0 h 8"/>
                  <a:gd name="T2" fmla="*/ 0 w 12"/>
                  <a:gd name="T3" fmla="*/ 2 h 8"/>
                  <a:gd name="T4" fmla="*/ 7 w 12"/>
                  <a:gd name="T5" fmla="*/ 8 h 8"/>
                  <a:gd name="T6" fmla="*/ 12 w 12"/>
                  <a:gd name="T7" fmla="*/ 5 h 8"/>
                  <a:gd name="T8" fmla="*/ 5 w 12"/>
                  <a:gd name="T9" fmla="*/ 0 h 8"/>
                </a:gdLst>
                <a:ahLst/>
                <a:cxnLst>
                  <a:cxn ang="0">
                    <a:pos x="T0" y="T1"/>
                  </a:cxn>
                  <a:cxn ang="0">
                    <a:pos x="T2" y="T3"/>
                  </a:cxn>
                  <a:cxn ang="0">
                    <a:pos x="T4" y="T5"/>
                  </a:cxn>
                  <a:cxn ang="0">
                    <a:pos x="T6" y="T7"/>
                  </a:cxn>
                  <a:cxn ang="0">
                    <a:pos x="T8" y="T9"/>
                  </a:cxn>
                </a:cxnLst>
                <a:rect l="0" t="0" r="r" b="b"/>
                <a:pathLst>
                  <a:path w="12" h="8">
                    <a:moveTo>
                      <a:pt x="5" y="0"/>
                    </a:moveTo>
                    <a:cubicBezTo>
                      <a:pt x="3" y="1"/>
                      <a:pt x="2" y="1"/>
                      <a:pt x="0" y="2"/>
                    </a:cubicBezTo>
                    <a:cubicBezTo>
                      <a:pt x="2" y="4"/>
                      <a:pt x="5" y="6"/>
                      <a:pt x="7" y="8"/>
                    </a:cubicBezTo>
                    <a:cubicBezTo>
                      <a:pt x="9" y="7"/>
                      <a:pt x="11" y="6"/>
                      <a:pt x="12" y="5"/>
                    </a:cubicBezTo>
                    <a:cubicBezTo>
                      <a:pt x="10" y="3"/>
                      <a:pt x="7"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7" name="Freeform 157">
                <a:extLst>
                  <a:ext uri="{FF2B5EF4-FFF2-40B4-BE49-F238E27FC236}">
                    <a16:creationId xmlns:a16="http://schemas.microsoft.com/office/drawing/2014/main" id="{BC68D572-97E3-40E2-81C5-14716571B79B}"/>
                  </a:ext>
                </a:extLst>
              </p:cNvPr>
              <p:cNvSpPr>
                <a:spLocks/>
              </p:cNvSpPr>
              <p:nvPr/>
            </p:nvSpPr>
            <p:spPr bwMode="auto">
              <a:xfrm>
                <a:off x="3233" y="1484"/>
                <a:ext cx="23" cy="13"/>
              </a:xfrm>
              <a:custGeom>
                <a:avLst/>
                <a:gdLst>
                  <a:gd name="T0" fmla="*/ 5 w 12"/>
                  <a:gd name="T1" fmla="*/ 0 h 7"/>
                  <a:gd name="T2" fmla="*/ 0 w 12"/>
                  <a:gd name="T3" fmla="*/ 2 h 7"/>
                  <a:gd name="T4" fmla="*/ 7 w 12"/>
                  <a:gd name="T5" fmla="*/ 7 h 7"/>
                  <a:gd name="T6" fmla="*/ 12 w 12"/>
                  <a:gd name="T7" fmla="*/ 5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3" y="0"/>
                      <a:pt x="2" y="1"/>
                      <a:pt x="0" y="2"/>
                    </a:cubicBezTo>
                    <a:cubicBezTo>
                      <a:pt x="2" y="4"/>
                      <a:pt x="5" y="5"/>
                      <a:pt x="7" y="7"/>
                    </a:cubicBezTo>
                    <a:cubicBezTo>
                      <a:pt x="9" y="7"/>
                      <a:pt x="11" y="6"/>
                      <a:pt x="12" y="5"/>
                    </a:cubicBezTo>
                    <a:cubicBezTo>
                      <a:pt x="10" y="3"/>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8" name="Freeform 158">
                <a:extLst>
                  <a:ext uri="{FF2B5EF4-FFF2-40B4-BE49-F238E27FC236}">
                    <a16:creationId xmlns:a16="http://schemas.microsoft.com/office/drawing/2014/main" id="{7B745770-3474-4FA6-9485-EC9A15AFFD8B}"/>
                  </a:ext>
                </a:extLst>
              </p:cNvPr>
              <p:cNvSpPr>
                <a:spLocks/>
              </p:cNvSpPr>
              <p:nvPr/>
            </p:nvSpPr>
            <p:spPr bwMode="auto">
              <a:xfrm>
                <a:off x="4101" y="1365"/>
                <a:ext cx="65" cy="15"/>
              </a:xfrm>
              <a:custGeom>
                <a:avLst/>
                <a:gdLst>
                  <a:gd name="T0" fmla="*/ 17 w 34"/>
                  <a:gd name="T1" fmla="*/ 0 h 8"/>
                  <a:gd name="T2" fmla="*/ 0 w 34"/>
                  <a:gd name="T3" fmla="*/ 6 h 8"/>
                  <a:gd name="T4" fmla="*/ 18 w 34"/>
                  <a:gd name="T5" fmla="*/ 8 h 8"/>
                  <a:gd name="T6" fmla="*/ 34 w 34"/>
                  <a:gd name="T7" fmla="*/ 2 h 8"/>
                  <a:gd name="T8" fmla="*/ 17 w 34"/>
                  <a:gd name="T9" fmla="*/ 0 h 8"/>
                </a:gdLst>
                <a:ahLst/>
                <a:cxnLst>
                  <a:cxn ang="0">
                    <a:pos x="T0" y="T1"/>
                  </a:cxn>
                  <a:cxn ang="0">
                    <a:pos x="T2" y="T3"/>
                  </a:cxn>
                  <a:cxn ang="0">
                    <a:pos x="T4" y="T5"/>
                  </a:cxn>
                  <a:cxn ang="0">
                    <a:pos x="T6" y="T7"/>
                  </a:cxn>
                  <a:cxn ang="0">
                    <a:pos x="T8" y="T9"/>
                  </a:cxn>
                </a:cxnLst>
                <a:rect l="0" t="0" r="r" b="b"/>
                <a:pathLst>
                  <a:path w="34" h="8">
                    <a:moveTo>
                      <a:pt x="17" y="0"/>
                    </a:moveTo>
                    <a:cubicBezTo>
                      <a:pt x="11" y="2"/>
                      <a:pt x="6" y="4"/>
                      <a:pt x="0" y="6"/>
                    </a:cubicBezTo>
                    <a:cubicBezTo>
                      <a:pt x="6" y="6"/>
                      <a:pt x="12" y="7"/>
                      <a:pt x="18" y="8"/>
                    </a:cubicBezTo>
                    <a:cubicBezTo>
                      <a:pt x="23" y="6"/>
                      <a:pt x="29" y="4"/>
                      <a:pt x="34" y="2"/>
                    </a:cubicBezTo>
                    <a:cubicBezTo>
                      <a:pt x="28" y="1"/>
                      <a:pt x="22"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89" name="Freeform 159">
                <a:extLst>
                  <a:ext uri="{FF2B5EF4-FFF2-40B4-BE49-F238E27FC236}">
                    <a16:creationId xmlns:a16="http://schemas.microsoft.com/office/drawing/2014/main" id="{F08F7C11-DEEA-4C2A-935D-4E8ADCFF9858}"/>
                  </a:ext>
                </a:extLst>
              </p:cNvPr>
              <p:cNvSpPr>
                <a:spLocks/>
              </p:cNvSpPr>
              <p:nvPr/>
            </p:nvSpPr>
            <p:spPr bwMode="auto">
              <a:xfrm>
                <a:off x="3353" y="1434"/>
                <a:ext cx="21" cy="15"/>
              </a:xfrm>
              <a:custGeom>
                <a:avLst/>
                <a:gdLst>
                  <a:gd name="T0" fmla="*/ 4 w 11"/>
                  <a:gd name="T1" fmla="*/ 0 h 8"/>
                  <a:gd name="T2" fmla="*/ 0 w 11"/>
                  <a:gd name="T3" fmla="*/ 2 h 8"/>
                  <a:gd name="T4" fmla="*/ 7 w 11"/>
                  <a:gd name="T5" fmla="*/ 8 h 8"/>
                  <a:gd name="T6" fmla="*/ 11 w 11"/>
                  <a:gd name="T7" fmla="*/ 6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cubicBezTo>
                      <a:pt x="3" y="1"/>
                      <a:pt x="2" y="1"/>
                      <a:pt x="0" y="2"/>
                    </a:cubicBezTo>
                    <a:cubicBezTo>
                      <a:pt x="2" y="4"/>
                      <a:pt x="5" y="6"/>
                      <a:pt x="7" y="8"/>
                    </a:cubicBezTo>
                    <a:cubicBezTo>
                      <a:pt x="8" y="7"/>
                      <a:pt x="10" y="7"/>
                      <a:pt x="11" y="6"/>
                    </a:cubicBezTo>
                    <a:cubicBezTo>
                      <a:pt x="9" y="4"/>
                      <a:pt x="7"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0" name="Freeform 160">
                <a:extLst>
                  <a:ext uri="{FF2B5EF4-FFF2-40B4-BE49-F238E27FC236}">
                    <a16:creationId xmlns:a16="http://schemas.microsoft.com/office/drawing/2014/main" id="{84D76D3E-5E3F-4DBB-8E7A-3899030CBEE8}"/>
                  </a:ext>
                </a:extLst>
              </p:cNvPr>
              <p:cNvSpPr>
                <a:spLocks noEditPoints="1"/>
              </p:cNvSpPr>
              <p:nvPr/>
            </p:nvSpPr>
            <p:spPr bwMode="auto">
              <a:xfrm>
                <a:off x="5189" y="1912"/>
                <a:ext cx="456" cy="500"/>
              </a:xfrm>
              <a:custGeom>
                <a:avLst/>
                <a:gdLst>
                  <a:gd name="T0" fmla="*/ 142 w 238"/>
                  <a:gd name="T1" fmla="*/ 154 h 260"/>
                  <a:gd name="T2" fmla="*/ 238 w 238"/>
                  <a:gd name="T3" fmla="*/ 257 h 260"/>
                  <a:gd name="T4" fmla="*/ 140 w 238"/>
                  <a:gd name="T5" fmla="*/ 139 h 260"/>
                  <a:gd name="T6" fmla="*/ 139 w 238"/>
                  <a:gd name="T7" fmla="*/ 150 h 260"/>
                  <a:gd name="T8" fmla="*/ 140 w 238"/>
                  <a:gd name="T9" fmla="*/ 139 h 260"/>
                  <a:gd name="T10" fmla="*/ 124 w 238"/>
                  <a:gd name="T11" fmla="*/ 134 h 260"/>
                  <a:gd name="T12" fmla="*/ 137 w 238"/>
                  <a:gd name="T13" fmla="*/ 136 h 260"/>
                  <a:gd name="T14" fmla="*/ 125 w 238"/>
                  <a:gd name="T15" fmla="*/ 122 h 260"/>
                  <a:gd name="T16" fmla="*/ 121 w 238"/>
                  <a:gd name="T17" fmla="*/ 130 h 260"/>
                  <a:gd name="T18" fmla="*/ 125 w 238"/>
                  <a:gd name="T19" fmla="*/ 122 h 260"/>
                  <a:gd name="T20" fmla="*/ 110 w 238"/>
                  <a:gd name="T21" fmla="*/ 118 h 260"/>
                  <a:gd name="T22" fmla="*/ 122 w 238"/>
                  <a:gd name="T23" fmla="*/ 118 h 260"/>
                  <a:gd name="T24" fmla="*/ 113 w 238"/>
                  <a:gd name="T25" fmla="*/ 109 h 260"/>
                  <a:gd name="T26" fmla="*/ 107 w 238"/>
                  <a:gd name="T27" fmla="*/ 115 h 260"/>
                  <a:gd name="T28" fmla="*/ 113 w 238"/>
                  <a:gd name="T29" fmla="*/ 109 h 260"/>
                  <a:gd name="T30" fmla="*/ 99 w 238"/>
                  <a:gd name="T31" fmla="*/ 106 h 260"/>
                  <a:gd name="T32" fmla="*/ 109 w 238"/>
                  <a:gd name="T33" fmla="*/ 105 h 260"/>
                  <a:gd name="T34" fmla="*/ 103 w 238"/>
                  <a:gd name="T35" fmla="*/ 98 h 260"/>
                  <a:gd name="T36" fmla="*/ 96 w 238"/>
                  <a:gd name="T37" fmla="*/ 102 h 260"/>
                  <a:gd name="T38" fmla="*/ 103 w 238"/>
                  <a:gd name="T39" fmla="*/ 98 h 260"/>
                  <a:gd name="T40" fmla="*/ 90 w 238"/>
                  <a:gd name="T41" fmla="*/ 96 h 260"/>
                  <a:gd name="T42" fmla="*/ 100 w 238"/>
                  <a:gd name="T43" fmla="*/ 94 h 260"/>
                  <a:gd name="T44" fmla="*/ 95 w 238"/>
                  <a:gd name="T45" fmla="*/ 90 h 260"/>
                  <a:gd name="T46" fmla="*/ 87 w 238"/>
                  <a:gd name="T47" fmla="*/ 93 h 260"/>
                  <a:gd name="T48" fmla="*/ 95 w 238"/>
                  <a:gd name="T49" fmla="*/ 90 h 260"/>
                  <a:gd name="T50" fmla="*/ 83 w 238"/>
                  <a:gd name="T51" fmla="*/ 88 h 260"/>
                  <a:gd name="T52" fmla="*/ 92 w 238"/>
                  <a:gd name="T53" fmla="*/ 86 h 260"/>
                  <a:gd name="T54" fmla="*/ 81 w 238"/>
                  <a:gd name="T55" fmla="*/ 74 h 260"/>
                  <a:gd name="T56" fmla="*/ 72 w 238"/>
                  <a:gd name="T57" fmla="*/ 77 h 260"/>
                  <a:gd name="T58" fmla="*/ 81 w 238"/>
                  <a:gd name="T59" fmla="*/ 74 h 260"/>
                  <a:gd name="T60" fmla="*/ 61 w 238"/>
                  <a:gd name="T61" fmla="*/ 66 h 260"/>
                  <a:gd name="T62" fmla="*/ 70 w 238"/>
                  <a:gd name="T63" fmla="*/ 63 h 260"/>
                  <a:gd name="T64" fmla="*/ 7 w 238"/>
                  <a:gd name="T65" fmla="*/ 0 h 260"/>
                  <a:gd name="T66" fmla="*/ 58 w 238"/>
                  <a:gd name="T67" fmla="*/ 62 h 260"/>
                  <a:gd name="T68" fmla="*/ 7 w 238"/>
                  <a:gd name="T6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 h="260">
                    <a:moveTo>
                      <a:pt x="149" y="150"/>
                    </a:moveTo>
                    <a:cubicBezTo>
                      <a:pt x="147" y="151"/>
                      <a:pt x="144" y="152"/>
                      <a:pt x="142" y="154"/>
                    </a:cubicBezTo>
                    <a:cubicBezTo>
                      <a:pt x="171" y="187"/>
                      <a:pt x="200" y="222"/>
                      <a:pt x="230" y="260"/>
                    </a:cubicBezTo>
                    <a:cubicBezTo>
                      <a:pt x="233" y="259"/>
                      <a:pt x="236" y="258"/>
                      <a:pt x="238" y="257"/>
                    </a:cubicBezTo>
                    <a:cubicBezTo>
                      <a:pt x="208" y="219"/>
                      <a:pt x="178" y="183"/>
                      <a:pt x="149" y="150"/>
                    </a:cubicBezTo>
                    <a:moveTo>
                      <a:pt x="140" y="139"/>
                    </a:moveTo>
                    <a:cubicBezTo>
                      <a:pt x="138" y="141"/>
                      <a:pt x="135" y="142"/>
                      <a:pt x="133" y="143"/>
                    </a:cubicBezTo>
                    <a:cubicBezTo>
                      <a:pt x="135" y="146"/>
                      <a:pt x="137" y="148"/>
                      <a:pt x="139" y="150"/>
                    </a:cubicBezTo>
                    <a:cubicBezTo>
                      <a:pt x="141" y="149"/>
                      <a:pt x="144" y="147"/>
                      <a:pt x="146" y="146"/>
                    </a:cubicBezTo>
                    <a:cubicBezTo>
                      <a:pt x="144" y="144"/>
                      <a:pt x="142" y="142"/>
                      <a:pt x="140" y="139"/>
                    </a:cubicBezTo>
                    <a:moveTo>
                      <a:pt x="132" y="130"/>
                    </a:moveTo>
                    <a:cubicBezTo>
                      <a:pt x="130" y="131"/>
                      <a:pt x="127" y="133"/>
                      <a:pt x="124" y="134"/>
                    </a:cubicBezTo>
                    <a:cubicBezTo>
                      <a:pt x="126" y="136"/>
                      <a:pt x="128" y="138"/>
                      <a:pt x="130" y="140"/>
                    </a:cubicBezTo>
                    <a:cubicBezTo>
                      <a:pt x="132" y="138"/>
                      <a:pt x="135" y="137"/>
                      <a:pt x="137" y="136"/>
                    </a:cubicBezTo>
                    <a:cubicBezTo>
                      <a:pt x="135" y="134"/>
                      <a:pt x="134" y="132"/>
                      <a:pt x="132" y="130"/>
                    </a:cubicBezTo>
                    <a:moveTo>
                      <a:pt x="125" y="122"/>
                    </a:moveTo>
                    <a:cubicBezTo>
                      <a:pt x="122" y="123"/>
                      <a:pt x="120" y="124"/>
                      <a:pt x="117" y="126"/>
                    </a:cubicBezTo>
                    <a:cubicBezTo>
                      <a:pt x="118" y="127"/>
                      <a:pt x="120" y="129"/>
                      <a:pt x="121" y="130"/>
                    </a:cubicBezTo>
                    <a:cubicBezTo>
                      <a:pt x="124" y="129"/>
                      <a:pt x="126" y="128"/>
                      <a:pt x="129" y="126"/>
                    </a:cubicBezTo>
                    <a:cubicBezTo>
                      <a:pt x="127" y="125"/>
                      <a:pt x="126" y="123"/>
                      <a:pt x="125" y="122"/>
                    </a:cubicBezTo>
                    <a:moveTo>
                      <a:pt x="119" y="115"/>
                    </a:moveTo>
                    <a:cubicBezTo>
                      <a:pt x="116" y="116"/>
                      <a:pt x="113" y="117"/>
                      <a:pt x="110" y="118"/>
                    </a:cubicBezTo>
                    <a:cubicBezTo>
                      <a:pt x="111" y="119"/>
                      <a:pt x="113" y="121"/>
                      <a:pt x="114" y="122"/>
                    </a:cubicBezTo>
                    <a:cubicBezTo>
                      <a:pt x="116" y="121"/>
                      <a:pt x="119" y="119"/>
                      <a:pt x="122" y="118"/>
                    </a:cubicBezTo>
                    <a:cubicBezTo>
                      <a:pt x="121" y="117"/>
                      <a:pt x="120" y="116"/>
                      <a:pt x="119" y="115"/>
                    </a:cubicBezTo>
                    <a:moveTo>
                      <a:pt x="113" y="109"/>
                    </a:moveTo>
                    <a:cubicBezTo>
                      <a:pt x="110" y="110"/>
                      <a:pt x="107" y="111"/>
                      <a:pt x="104" y="112"/>
                    </a:cubicBezTo>
                    <a:cubicBezTo>
                      <a:pt x="105" y="113"/>
                      <a:pt x="106" y="114"/>
                      <a:pt x="107" y="115"/>
                    </a:cubicBezTo>
                    <a:cubicBezTo>
                      <a:pt x="110" y="113"/>
                      <a:pt x="112" y="112"/>
                      <a:pt x="115" y="111"/>
                    </a:cubicBezTo>
                    <a:cubicBezTo>
                      <a:pt x="114" y="110"/>
                      <a:pt x="114" y="109"/>
                      <a:pt x="113" y="109"/>
                    </a:cubicBezTo>
                    <a:moveTo>
                      <a:pt x="108" y="103"/>
                    </a:moveTo>
                    <a:cubicBezTo>
                      <a:pt x="105" y="104"/>
                      <a:pt x="102" y="105"/>
                      <a:pt x="99" y="106"/>
                    </a:cubicBezTo>
                    <a:cubicBezTo>
                      <a:pt x="100" y="107"/>
                      <a:pt x="100" y="107"/>
                      <a:pt x="101" y="108"/>
                    </a:cubicBezTo>
                    <a:cubicBezTo>
                      <a:pt x="104" y="107"/>
                      <a:pt x="107" y="106"/>
                      <a:pt x="109" y="105"/>
                    </a:cubicBezTo>
                    <a:cubicBezTo>
                      <a:pt x="109" y="104"/>
                      <a:pt x="108" y="104"/>
                      <a:pt x="108" y="103"/>
                    </a:cubicBezTo>
                    <a:moveTo>
                      <a:pt x="103" y="98"/>
                    </a:moveTo>
                    <a:cubicBezTo>
                      <a:pt x="100" y="99"/>
                      <a:pt x="98" y="100"/>
                      <a:pt x="95" y="101"/>
                    </a:cubicBezTo>
                    <a:cubicBezTo>
                      <a:pt x="95" y="102"/>
                      <a:pt x="95" y="102"/>
                      <a:pt x="96" y="102"/>
                    </a:cubicBezTo>
                    <a:cubicBezTo>
                      <a:pt x="99" y="101"/>
                      <a:pt x="102" y="100"/>
                      <a:pt x="104" y="99"/>
                    </a:cubicBezTo>
                    <a:cubicBezTo>
                      <a:pt x="104" y="99"/>
                      <a:pt x="104" y="99"/>
                      <a:pt x="103" y="98"/>
                    </a:cubicBezTo>
                    <a:moveTo>
                      <a:pt x="99" y="94"/>
                    </a:moveTo>
                    <a:cubicBezTo>
                      <a:pt x="96" y="95"/>
                      <a:pt x="93" y="96"/>
                      <a:pt x="90" y="96"/>
                    </a:cubicBezTo>
                    <a:cubicBezTo>
                      <a:pt x="91" y="97"/>
                      <a:pt x="91" y="97"/>
                      <a:pt x="91" y="97"/>
                    </a:cubicBezTo>
                    <a:cubicBezTo>
                      <a:pt x="94" y="96"/>
                      <a:pt x="97" y="95"/>
                      <a:pt x="100" y="94"/>
                    </a:cubicBezTo>
                    <a:cubicBezTo>
                      <a:pt x="100" y="94"/>
                      <a:pt x="99" y="94"/>
                      <a:pt x="99" y="94"/>
                    </a:cubicBezTo>
                    <a:moveTo>
                      <a:pt x="95" y="90"/>
                    </a:moveTo>
                    <a:cubicBezTo>
                      <a:pt x="92" y="91"/>
                      <a:pt x="90" y="92"/>
                      <a:pt x="87" y="93"/>
                    </a:cubicBezTo>
                    <a:cubicBezTo>
                      <a:pt x="87" y="93"/>
                      <a:pt x="87" y="93"/>
                      <a:pt x="87" y="93"/>
                    </a:cubicBezTo>
                    <a:cubicBezTo>
                      <a:pt x="90" y="92"/>
                      <a:pt x="93" y="91"/>
                      <a:pt x="95" y="90"/>
                    </a:cubicBezTo>
                    <a:cubicBezTo>
                      <a:pt x="95" y="90"/>
                      <a:pt x="95" y="90"/>
                      <a:pt x="95" y="90"/>
                    </a:cubicBezTo>
                    <a:moveTo>
                      <a:pt x="91" y="85"/>
                    </a:moveTo>
                    <a:cubicBezTo>
                      <a:pt x="89" y="86"/>
                      <a:pt x="86" y="87"/>
                      <a:pt x="83" y="88"/>
                    </a:cubicBezTo>
                    <a:cubicBezTo>
                      <a:pt x="83" y="88"/>
                      <a:pt x="83" y="89"/>
                      <a:pt x="83" y="89"/>
                    </a:cubicBezTo>
                    <a:cubicBezTo>
                      <a:pt x="86" y="88"/>
                      <a:pt x="89" y="87"/>
                      <a:pt x="92" y="86"/>
                    </a:cubicBezTo>
                    <a:cubicBezTo>
                      <a:pt x="92" y="86"/>
                      <a:pt x="92" y="85"/>
                      <a:pt x="91" y="85"/>
                    </a:cubicBezTo>
                    <a:moveTo>
                      <a:pt x="81" y="74"/>
                    </a:moveTo>
                    <a:cubicBezTo>
                      <a:pt x="78" y="75"/>
                      <a:pt x="75" y="76"/>
                      <a:pt x="72" y="77"/>
                    </a:cubicBezTo>
                    <a:cubicBezTo>
                      <a:pt x="72" y="77"/>
                      <a:pt x="72" y="77"/>
                      <a:pt x="72" y="77"/>
                    </a:cubicBezTo>
                    <a:cubicBezTo>
                      <a:pt x="75" y="76"/>
                      <a:pt x="78" y="75"/>
                      <a:pt x="81" y="74"/>
                    </a:cubicBezTo>
                    <a:cubicBezTo>
                      <a:pt x="81" y="74"/>
                      <a:pt x="81" y="74"/>
                      <a:pt x="81" y="74"/>
                    </a:cubicBezTo>
                    <a:moveTo>
                      <a:pt x="70" y="63"/>
                    </a:moveTo>
                    <a:cubicBezTo>
                      <a:pt x="67" y="64"/>
                      <a:pt x="64" y="65"/>
                      <a:pt x="61" y="66"/>
                    </a:cubicBezTo>
                    <a:cubicBezTo>
                      <a:pt x="61" y="66"/>
                      <a:pt x="61" y="66"/>
                      <a:pt x="61" y="66"/>
                    </a:cubicBezTo>
                    <a:cubicBezTo>
                      <a:pt x="64" y="65"/>
                      <a:pt x="67" y="64"/>
                      <a:pt x="70" y="63"/>
                    </a:cubicBezTo>
                    <a:cubicBezTo>
                      <a:pt x="70" y="63"/>
                      <a:pt x="70" y="63"/>
                      <a:pt x="70" y="63"/>
                    </a:cubicBezTo>
                    <a:moveTo>
                      <a:pt x="7" y="0"/>
                    </a:moveTo>
                    <a:cubicBezTo>
                      <a:pt x="5" y="2"/>
                      <a:pt x="2" y="4"/>
                      <a:pt x="0" y="6"/>
                    </a:cubicBezTo>
                    <a:cubicBezTo>
                      <a:pt x="19" y="24"/>
                      <a:pt x="39" y="43"/>
                      <a:pt x="58" y="62"/>
                    </a:cubicBezTo>
                    <a:cubicBezTo>
                      <a:pt x="61" y="61"/>
                      <a:pt x="64" y="60"/>
                      <a:pt x="67" y="59"/>
                    </a:cubicBezTo>
                    <a:cubicBezTo>
                      <a:pt x="46" y="38"/>
                      <a:pt x="26" y="18"/>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1" name="Freeform 161">
                <a:extLst>
                  <a:ext uri="{FF2B5EF4-FFF2-40B4-BE49-F238E27FC236}">
                    <a16:creationId xmlns:a16="http://schemas.microsoft.com/office/drawing/2014/main" id="{441BB0EF-2F2A-4A54-A512-A85E5FE812D3}"/>
                  </a:ext>
                </a:extLst>
              </p:cNvPr>
              <p:cNvSpPr>
                <a:spLocks/>
              </p:cNvSpPr>
              <p:nvPr/>
            </p:nvSpPr>
            <p:spPr bwMode="auto">
              <a:xfrm>
                <a:off x="5300" y="2026"/>
                <a:ext cx="23" cy="13"/>
              </a:xfrm>
              <a:custGeom>
                <a:avLst/>
                <a:gdLst>
                  <a:gd name="T0" fmla="*/ 9 w 12"/>
                  <a:gd name="T1" fmla="*/ 0 h 7"/>
                  <a:gd name="T2" fmla="*/ 0 w 12"/>
                  <a:gd name="T3" fmla="*/ 3 h 7"/>
                  <a:gd name="T4" fmla="*/ 3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1" y="5"/>
                      <a:pt x="2" y="6"/>
                      <a:pt x="3" y="7"/>
                    </a:cubicBezTo>
                    <a:cubicBezTo>
                      <a:pt x="6" y="6"/>
                      <a:pt x="9" y="5"/>
                      <a:pt x="12" y="4"/>
                    </a:cubicBezTo>
                    <a:cubicBezTo>
                      <a:pt x="11" y="2"/>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2" name="Freeform 162">
                <a:extLst>
                  <a:ext uri="{FF2B5EF4-FFF2-40B4-BE49-F238E27FC236}">
                    <a16:creationId xmlns:a16="http://schemas.microsoft.com/office/drawing/2014/main" id="{C5F73ECD-DA25-432E-81B2-EDC0D885B533}"/>
                  </a:ext>
                </a:extLst>
              </p:cNvPr>
              <p:cNvSpPr>
                <a:spLocks/>
              </p:cNvSpPr>
              <p:nvPr/>
            </p:nvSpPr>
            <p:spPr bwMode="auto">
              <a:xfrm>
                <a:off x="5306" y="2033"/>
                <a:ext cx="25" cy="14"/>
              </a:xfrm>
              <a:custGeom>
                <a:avLst/>
                <a:gdLst>
                  <a:gd name="T0" fmla="*/ 9 w 13"/>
                  <a:gd name="T1" fmla="*/ 0 h 7"/>
                  <a:gd name="T2" fmla="*/ 0 w 13"/>
                  <a:gd name="T3" fmla="*/ 3 h 7"/>
                  <a:gd name="T4" fmla="*/ 4 w 13"/>
                  <a:gd name="T5" fmla="*/ 7 h 7"/>
                  <a:gd name="T6" fmla="*/ 13 w 13"/>
                  <a:gd name="T7" fmla="*/ 3 h 7"/>
                  <a:gd name="T8" fmla="*/ 9 w 13"/>
                  <a:gd name="T9" fmla="*/ 0 h 7"/>
                </a:gdLst>
                <a:ahLst/>
                <a:cxnLst>
                  <a:cxn ang="0">
                    <a:pos x="T0" y="T1"/>
                  </a:cxn>
                  <a:cxn ang="0">
                    <a:pos x="T2" y="T3"/>
                  </a:cxn>
                  <a:cxn ang="0">
                    <a:pos x="T4" y="T5"/>
                  </a:cxn>
                  <a:cxn ang="0">
                    <a:pos x="T6" y="T7"/>
                  </a:cxn>
                  <a:cxn ang="0">
                    <a:pos x="T8" y="T9"/>
                  </a:cxn>
                </a:cxnLst>
                <a:rect l="0" t="0" r="r" b="b"/>
                <a:pathLst>
                  <a:path w="13" h="7">
                    <a:moveTo>
                      <a:pt x="9" y="0"/>
                    </a:moveTo>
                    <a:cubicBezTo>
                      <a:pt x="6" y="1"/>
                      <a:pt x="3" y="2"/>
                      <a:pt x="0" y="3"/>
                    </a:cubicBezTo>
                    <a:cubicBezTo>
                      <a:pt x="2" y="4"/>
                      <a:pt x="3" y="5"/>
                      <a:pt x="4" y="7"/>
                    </a:cubicBezTo>
                    <a:cubicBezTo>
                      <a:pt x="7" y="5"/>
                      <a:pt x="10" y="4"/>
                      <a:pt x="13" y="3"/>
                    </a:cubicBezTo>
                    <a:cubicBezTo>
                      <a:pt x="11" y="2"/>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3" name="Freeform 163">
                <a:extLst>
                  <a:ext uri="{FF2B5EF4-FFF2-40B4-BE49-F238E27FC236}">
                    <a16:creationId xmlns:a16="http://schemas.microsoft.com/office/drawing/2014/main" id="{8E8A42BA-8795-42DF-9C52-3E087171375A}"/>
                  </a:ext>
                </a:extLst>
              </p:cNvPr>
              <p:cNvSpPr>
                <a:spLocks/>
              </p:cNvSpPr>
              <p:nvPr/>
            </p:nvSpPr>
            <p:spPr bwMode="auto">
              <a:xfrm>
                <a:off x="5313" y="2039"/>
                <a:ext cx="23" cy="13"/>
              </a:xfrm>
              <a:custGeom>
                <a:avLst/>
                <a:gdLst>
                  <a:gd name="T0" fmla="*/ 9 w 12"/>
                  <a:gd name="T1" fmla="*/ 0 h 7"/>
                  <a:gd name="T2" fmla="*/ 0 w 12"/>
                  <a:gd name="T3" fmla="*/ 4 h 7"/>
                  <a:gd name="T4" fmla="*/ 3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4"/>
                    </a:cubicBezTo>
                    <a:cubicBezTo>
                      <a:pt x="1" y="5"/>
                      <a:pt x="2" y="6"/>
                      <a:pt x="3" y="7"/>
                    </a:cubicBezTo>
                    <a:cubicBezTo>
                      <a:pt x="6" y="6"/>
                      <a:pt x="9" y="5"/>
                      <a:pt x="12" y="4"/>
                    </a:cubicBezTo>
                    <a:cubicBezTo>
                      <a:pt x="11" y="3"/>
                      <a:pt x="10"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4" name="Freeform 164">
                <a:extLst>
                  <a:ext uri="{FF2B5EF4-FFF2-40B4-BE49-F238E27FC236}">
                    <a16:creationId xmlns:a16="http://schemas.microsoft.com/office/drawing/2014/main" id="{9DCDA692-9715-47EC-8F6E-4A9E9A6F3D05}"/>
                  </a:ext>
                </a:extLst>
              </p:cNvPr>
              <p:cNvSpPr>
                <a:spLocks/>
              </p:cNvSpPr>
              <p:nvPr/>
            </p:nvSpPr>
            <p:spPr bwMode="auto">
              <a:xfrm>
                <a:off x="5319" y="2047"/>
                <a:ext cx="25" cy="13"/>
              </a:xfrm>
              <a:custGeom>
                <a:avLst/>
                <a:gdLst>
                  <a:gd name="T0" fmla="*/ 9 w 13"/>
                  <a:gd name="T1" fmla="*/ 0 h 7"/>
                  <a:gd name="T2" fmla="*/ 0 w 13"/>
                  <a:gd name="T3" fmla="*/ 3 h 7"/>
                  <a:gd name="T4" fmla="*/ 4 w 13"/>
                  <a:gd name="T5" fmla="*/ 7 h 7"/>
                  <a:gd name="T6" fmla="*/ 13 w 13"/>
                  <a:gd name="T7" fmla="*/ 4 h 7"/>
                  <a:gd name="T8" fmla="*/ 9 w 13"/>
                  <a:gd name="T9" fmla="*/ 0 h 7"/>
                </a:gdLst>
                <a:ahLst/>
                <a:cxnLst>
                  <a:cxn ang="0">
                    <a:pos x="T0" y="T1"/>
                  </a:cxn>
                  <a:cxn ang="0">
                    <a:pos x="T2" y="T3"/>
                  </a:cxn>
                  <a:cxn ang="0">
                    <a:pos x="T4" y="T5"/>
                  </a:cxn>
                  <a:cxn ang="0">
                    <a:pos x="T6" y="T7"/>
                  </a:cxn>
                  <a:cxn ang="0">
                    <a:pos x="T8" y="T9"/>
                  </a:cxn>
                </a:cxnLst>
                <a:rect l="0" t="0" r="r" b="b"/>
                <a:pathLst>
                  <a:path w="13" h="7">
                    <a:moveTo>
                      <a:pt x="9" y="0"/>
                    </a:moveTo>
                    <a:cubicBezTo>
                      <a:pt x="6" y="1"/>
                      <a:pt x="3" y="2"/>
                      <a:pt x="0" y="3"/>
                    </a:cubicBezTo>
                    <a:cubicBezTo>
                      <a:pt x="1" y="4"/>
                      <a:pt x="3" y="6"/>
                      <a:pt x="4" y="7"/>
                    </a:cubicBezTo>
                    <a:cubicBezTo>
                      <a:pt x="7" y="6"/>
                      <a:pt x="10" y="5"/>
                      <a:pt x="13" y="4"/>
                    </a:cubicBezTo>
                    <a:cubicBezTo>
                      <a:pt x="11" y="3"/>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5" name="Freeform 165">
                <a:extLst>
                  <a:ext uri="{FF2B5EF4-FFF2-40B4-BE49-F238E27FC236}">
                    <a16:creationId xmlns:a16="http://schemas.microsoft.com/office/drawing/2014/main" id="{0EA0DA01-8632-482F-A613-2568A7DF3D13}"/>
                  </a:ext>
                </a:extLst>
              </p:cNvPr>
              <p:cNvSpPr>
                <a:spLocks/>
              </p:cNvSpPr>
              <p:nvPr/>
            </p:nvSpPr>
            <p:spPr bwMode="auto">
              <a:xfrm>
                <a:off x="5327" y="2054"/>
                <a:ext cx="23" cy="14"/>
              </a:xfrm>
              <a:custGeom>
                <a:avLst/>
                <a:gdLst>
                  <a:gd name="T0" fmla="*/ 9 w 12"/>
                  <a:gd name="T1" fmla="*/ 0 h 7"/>
                  <a:gd name="T2" fmla="*/ 0 w 12"/>
                  <a:gd name="T3" fmla="*/ 3 h 7"/>
                  <a:gd name="T4" fmla="*/ 4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1" y="4"/>
                      <a:pt x="2" y="6"/>
                      <a:pt x="4" y="7"/>
                    </a:cubicBezTo>
                    <a:cubicBezTo>
                      <a:pt x="6" y="6"/>
                      <a:pt x="9" y="5"/>
                      <a:pt x="12" y="4"/>
                    </a:cubicBezTo>
                    <a:cubicBezTo>
                      <a:pt x="11" y="3"/>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6" name="Freeform 166">
                <a:extLst>
                  <a:ext uri="{FF2B5EF4-FFF2-40B4-BE49-F238E27FC236}">
                    <a16:creationId xmlns:a16="http://schemas.microsoft.com/office/drawing/2014/main" id="{63CEAA43-1BA8-4F74-BA89-7EF4344E0226}"/>
                  </a:ext>
                </a:extLst>
              </p:cNvPr>
              <p:cNvSpPr>
                <a:spLocks/>
              </p:cNvSpPr>
              <p:nvPr/>
            </p:nvSpPr>
            <p:spPr bwMode="auto">
              <a:xfrm>
                <a:off x="5335" y="2062"/>
                <a:ext cx="23" cy="12"/>
              </a:xfrm>
              <a:custGeom>
                <a:avLst/>
                <a:gdLst>
                  <a:gd name="T0" fmla="*/ 8 w 12"/>
                  <a:gd name="T1" fmla="*/ 0 h 6"/>
                  <a:gd name="T2" fmla="*/ 0 w 12"/>
                  <a:gd name="T3" fmla="*/ 3 h 6"/>
                  <a:gd name="T4" fmla="*/ 3 w 12"/>
                  <a:gd name="T5" fmla="*/ 6 h 6"/>
                  <a:gd name="T6" fmla="*/ 12 w 12"/>
                  <a:gd name="T7" fmla="*/ 3 h 6"/>
                  <a:gd name="T8" fmla="*/ 8 w 12"/>
                  <a:gd name="T9" fmla="*/ 0 h 6"/>
                </a:gdLst>
                <a:ahLst/>
                <a:cxnLst>
                  <a:cxn ang="0">
                    <a:pos x="T0" y="T1"/>
                  </a:cxn>
                  <a:cxn ang="0">
                    <a:pos x="T2" y="T3"/>
                  </a:cxn>
                  <a:cxn ang="0">
                    <a:pos x="T4" y="T5"/>
                  </a:cxn>
                  <a:cxn ang="0">
                    <a:pos x="T6" y="T7"/>
                  </a:cxn>
                  <a:cxn ang="0">
                    <a:pos x="T8" y="T9"/>
                  </a:cxn>
                </a:cxnLst>
                <a:rect l="0" t="0" r="r" b="b"/>
                <a:pathLst>
                  <a:path w="12" h="6">
                    <a:moveTo>
                      <a:pt x="8" y="0"/>
                    </a:moveTo>
                    <a:cubicBezTo>
                      <a:pt x="5" y="1"/>
                      <a:pt x="2" y="2"/>
                      <a:pt x="0" y="3"/>
                    </a:cubicBezTo>
                    <a:cubicBezTo>
                      <a:pt x="1" y="4"/>
                      <a:pt x="2" y="5"/>
                      <a:pt x="3" y="6"/>
                    </a:cubicBezTo>
                    <a:cubicBezTo>
                      <a:pt x="6" y="5"/>
                      <a:pt x="9" y="4"/>
                      <a:pt x="12" y="3"/>
                    </a:cubicBezTo>
                    <a:cubicBezTo>
                      <a:pt x="11" y="2"/>
                      <a:pt x="10"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7" name="Freeform 167">
                <a:extLst>
                  <a:ext uri="{FF2B5EF4-FFF2-40B4-BE49-F238E27FC236}">
                    <a16:creationId xmlns:a16="http://schemas.microsoft.com/office/drawing/2014/main" id="{56808129-DA5A-4589-9120-7D69BE45D386}"/>
                  </a:ext>
                </a:extLst>
              </p:cNvPr>
              <p:cNvSpPr>
                <a:spLocks/>
              </p:cNvSpPr>
              <p:nvPr/>
            </p:nvSpPr>
            <p:spPr bwMode="auto">
              <a:xfrm>
                <a:off x="5340" y="2068"/>
                <a:ext cx="23" cy="13"/>
              </a:xfrm>
              <a:custGeom>
                <a:avLst/>
                <a:gdLst>
                  <a:gd name="T0" fmla="*/ 9 w 12"/>
                  <a:gd name="T1" fmla="*/ 0 h 7"/>
                  <a:gd name="T2" fmla="*/ 0 w 12"/>
                  <a:gd name="T3" fmla="*/ 3 h 7"/>
                  <a:gd name="T4" fmla="*/ 4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1" y="5"/>
                      <a:pt x="2" y="6"/>
                      <a:pt x="4" y="7"/>
                    </a:cubicBezTo>
                    <a:cubicBezTo>
                      <a:pt x="7" y="6"/>
                      <a:pt x="10" y="5"/>
                      <a:pt x="12" y="4"/>
                    </a:cubicBezTo>
                    <a:cubicBezTo>
                      <a:pt x="11" y="3"/>
                      <a:pt x="10"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8" name="Freeform 168">
                <a:extLst>
                  <a:ext uri="{FF2B5EF4-FFF2-40B4-BE49-F238E27FC236}">
                    <a16:creationId xmlns:a16="http://schemas.microsoft.com/office/drawing/2014/main" id="{EFC5BC30-348F-4694-ACD2-45D55D795D5E}"/>
                  </a:ext>
                </a:extLst>
              </p:cNvPr>
              <p:cNvSpPr>
                <a:spLocks/>
              </p:cNvSpPr>
              <p:nvPr/>
            </p:nvSpPr>
            <p:spPr bwMode="auto">
              <a:xfrm>
                <a:off x="5348" y="2077"/>
                <a:ext cx="23" cy="14"/>
              </a:xfrm>
              <a:custGeom>
                <a:avLst/>
                <a:gdLst>
                  <a:gd name="T0" fmla="*/ 9 w 12"/>
                  <a:gd name="T1" fmla="*/ 0 h 7"/>
                  <a:gd name="T2" fmla="*/ 0 w 12"/>
                  <a:gd name="T3" fmla="*/ 3 h 7"/>
                  <a:gd name="T4" fmla="*/ 4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1" y="4"/>
                      <a:pt x="2" y="5"/>
                      <a:pt x="4" y="7"/>
                    </a:cubicBezTo>
                    <a:cubicBezTo>
                      <a:pt x="7" y="6"/>
                      <a:pt x="9" y="5"/>
                      <a:pt x="12" y="4"/>
                    </a:cubicBezTo>
                    <a:cubicBezTo>
                      <a:pt x="11" y="2"/>
                      <a:pt x="10"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99" name="Freeform 169">
                <a:extLst>
                  <a:ext uri="{FF2B5EF4-FFF2-40B4-BE49-F238E27FC236}">
                    <a16:creationId xmlns:a16="http://schemas.microsoft.com/office/drawing/2014/main" id="{D1B9404C-8F7C-4E66-92B5-CA04519C7EED}"/>
                  </a:ext>
                </a:extLst>
              </p:cNvPr>
              <p:cNvSpPr>
                <a:spLocks/>
              </p:cNvSpPr>
              <p:nvPr/>
            </p:nvSpPr>
            <p:spPr bwMode="auto">
              <a:xfrm>
                <a:off x="5356" y="2085"/>
                <a:ext cx="23" cy="12"/>
              </a:xfrm>
              <a:custGeom>
                <a:avLst/>
                <a:gdLst>
                  <a:gd name="T0" fmla="*/ 8 w 12"/>
                  <a:gd name="T1" fmla="*/ 0 h 6"/>
                  <a:gd name="T2" fmla="*/ 0 w 12"/>
                  <a:gd name="T3" fmla="*/ 3 h 6"/>
                  <a:gd name="T4" fmla="*/ 3 w 12"/>
                  <a:gd name="T5" fmla="*/ 6 h 6"/>
                  <a:gd name="T6" fmla="*/ 12 w 12"/>
                  <a:gd name="T7" fmla="*/ 4 h 6"/>
                  <a:gd name="T8" fmla="*/ 8 w 12"/>
                  <a:gd name="T9" fmla="*/ 0 h 6"/>
                </a:gdLst>
                <a:ahLst/>
                <a:cxnLst>
                  <a:cxn ang="0">
                    <a:pos x="T0" y="T1"/>
                  </a:cxn>
                  <a:cxn ang="0">
                    <a:pos x="T2" y="T3"/>
                  </a:cxn>
                  <a:cxn ang="0">
                    <a:pos x="T4" y="T5"/>
                  </a:cxn>
                  <a:cxn ang="0">
                    <a:pos x="T6" y="T7"/>
                  </a:cxn>
                  <a:cxn ang="0">
                    <a:pos x="T8" y="T9"/>
                  </a:cxn>
                </a:cxnLst>
                <a:rect l="0" t="0" r="r" b="b"/>
                <a:pathLst>
                  <a:path w="12" h="6">
                    <a:moveTo>
                      <a:pt x="8" y="0"/>
                    </a:moveTo>
                    <a:cubicBezTo>
                      <a:pt x="6" y="1"/>
                      <a:pt x="3" y="2"/>
                      <a:pt x="0" y="3"/>
                    </a:cubicBezTo>
                    <a:cubicBezTo>
                      <a:pt x="1" y="4"/>
                      <a:pt x="2" y="5"/>
                      <a:pt x="3" y="6"/>
                    </a:cubicBezTo>
                    <a:cubicBezTo>
                      <a:pt x="6" y="6"/>
                      <a:pt x="9" y="5"/>
                      <a:pt x="12" y="4"/>
                    </a:cubicBezTo>
                    <a:cubicBezTo>
                      <a:pt x="11" y="2"/>
                      <a:pt x="10"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0" name="Freeform 170">
                <a:extLst>
                  <a:ext uri="{FF2B5EF4-FFF2-40B4-BE49-F238E27FC236}">
                    <a16:creationId xmlns:a16="http://schemas.microsoft.com/office/drawing/2014/main" id="{7DC02ACF-8A28-4B4E-A651-34D4530BA953}"/>
                  </a:ext>
                </a:extLst>
              </p:cNvPr>
              <p:cNvSpPr>
                <a:spLocks/>
              </p:cNvSpPr>
              <p:nvPr/>
            </p:nvSpPr>
            <p:spPr bwMode="auto">
              <a:xfrm>
                <a:off x="5363" y="2093"/>
                <a:ext cx="23" cy="13"/>
              </a:xfrm>
              <a:custGeom>
                <a:avLst/>
                <a:gdLst>
                  <a:gd name="T0" fmla="*/ 9 w 12"/>
                  <a:gd name="T1" fmla="*/ 0 h 7"/>
                  <a:gd name="T2" fmla="*/ 0 w 12"/>
                  <a:gd name="T3" fmla="*/ 3 h 7"/>
                  <a:gd name="T4" fmla="*/ 4 w 12"/>
                  <a:gd name="T5" fmla="*/ 7 h 7"/>
                  <a:gd name="T6" fmla="*/ 12 w 12"/>
                  <a:gd name="T7" fmla="*/ 4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cubicBezTo>
                      <a:pt x="6" y="1"/>
                      <a:pt x="3" y="2"/>
                      <a:pt x="0" y="3"/>
                    </a:cubicBezTo>
                    <a:cubicBezTo>
                      <a:pt x="1" y="5"/>
                      <a:pt x="3" y="6"/>
                      <a:pt x="4" y="7"/>
                    </a:cubicBezTo>
                    <a:cubicBezTo>
                      <a:pt x="7" y="6"/>
                      <a:pt x="9" y="5"/>
                      <a:pt x="12" y="4"/>
                    </a:cubicBezTo>
                    <a:cubicBezTo>
                      <a:pt x="11" y="3"/>
                      <a:pt x="10"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1" name="Freeform 171">
                <a:extLst>
                  <a:ext uri="{FF2B5EF4-FFF2-40B4-BE49-F238E27FC236}">
                    <a16:creationId xmlns:a16="http://schemas.microsoft.com/office/drawing/2014/main" id="{9E96BBBE-3F5C-40CA-9B03-3FF56FD53127}"/>
                  </a:ext>
                </a:extLst>
              </p:cNvPr>
              <p:cNvSpPr>
                <a:spLocks/>
              </p:cNvSpPr>
              <p:nvPr/>
            </p:nvSpPr>
            <p:spPr bwMode="auto">
              <a:xfrm>
                <a:off x="5373" y="2102"/>
                <a:ext cx="23" cy="14"/>
              </a:xfrm>
              <a:custGeom>
                <a:avLst/>
                <a:gdLst>
                  <a:gd name="T0" fmla="*/ 8 w 12"/>
                  <a:gd name="T1" fmla="*/ 0 h 7"/>
                  <a:gd name="T2" fmla="*/ 0 w 12"/>
                  <a:gd name="T3" fmla="*/ 3 h 7"/>
                  <a:gd name="T4" fmla="*/ 3 w 12"/>
                  <a:gd name="T5" fmla="*/ 7 h 7"/>
                  <a:gd name="T6" fmla="*/ 12 w 12"/>
                  <a:gd name="T7" fmla="*/ 4 h 7"/>
                  <a:gd name="T8" fmla="*/ 8 w 12"/>
                  <a:gd name="T9" fmla="*/ 0 h 7"/>
                </a:gdLst>
                <a:ahLst/>
                <a:cxnLst>
                  <a:cxn ang="0">
                    <a:pos x="T0" y="T1"/>
                  </a:cxn>
                  <a:cxn ang="0">
                    <a:pos x="T2" y="T3"/>
                  </a:cxn>
                  <a:cxn ang="0">
                    <a:pos x="T4" y="T5"/>
                  </a:cxn>
                  <a:cxn ang="0">
                    <a:pos x="T6" y="T7"/>
                  </a:cxn>
                  <a:cxn ang="0">
                    <a:pos x="T8" y="T9"/>
                  </a:cxn>
                </a:cxnLst>
                <a:rect l="0" t="0" r="r" b="b"/>
                <a:pathLst>
                  <a:path w="12" h="7">
                    <a:moveTo>
                      <a:pt x="8" y="0"/>
                    </a:moveTo>
                    <a:cubicBezTo>
                      <a:pt x="6" y="1"/>
                      <a:pt x="3" y="2"/>
                      <a:pt x="0" y="3"/>
                    </a:cubicBezTo>
                    <a:cubicBezTo>
                      <a:pt x="1" y="5"/>
                      <a:pt x="2" y="6"/>
                      <a:pt x="3" y="7"/>
                    </a:cubicBezTo>
                    <a:cubicBezTo>
                      <a:pt x="6" y="6"/>
                      <a:pt x="9" y="5"/>
                      <a:pt x="12" y="4"/>
                    </a:cubicBezTo>
                    <a:cubicBezTo>
                      <a:pt x="11" y="3"/>
                      <a:pt x="10" y="2"/>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2" name="Freeform 172">
                <a:extLst>
                  <a:ext uri="{FF2B5EF4-FFF2-40B4-BE49-F238E27FC236}">
                    <a16:creationId xmlns:a16="http://schemas.microsoft.com/office/drawing/2014/main" id="{B1CA8C4C-C9D3-4642-8938-FFECB28FBCE4}"/>
                  </a:ext>
                </a:extLst>
              </p:cNvPr>
              <p:cNvSpPr>
                <a:spLocks/>
              </p:cNvSpPr>
              <p:nvPr/>
            </p:nvSpPr>
            <p:spPr bwMode="auto">
              <a:xfrm>
                <a:off x="5382" y="2114"/>
                <a:ext cx="23" cy="13"/>
              </a:xfrm>
              <a:custGeom>
                <a:avLst/>
                <a:gdLst>
                  <a:gd name="T0" fmla="*/ 8 w 12"/>
                  <a:gd name="T1" fmla="*/ 0 h 7"/>
                  <a:gd name="T2" fmla="*/ 0 w 12"/>
                  <a:gd name="T3" fmla="*/ 3 h 7"/>
                  <a:gd name="T4" fmla="*/ 3 w 12"/>
                  <a:gd name="T5" fmla="*/ 7 h 7"/>
                  <a:gd name="T6" fmla="*/ 12 w 12"/>
                  <a:gd name="T7" fmla="*/ 4 h 7"/>
                  <a:gd name="T8" fmla="*/ 8 w 12"/>
                  <a:gd name="T9" fmla="*/ 0 h 7"/>
                </a:gdLst>
                <a:ahLst/>
                <a:cxnLst>
                  <a:cxn ang="0">
                    <a:pos x="T0" y="T1"/>
                  </a:cxn>
                  <a:cxn ang="0">
                    <a:pos x="T2" y="T3"/>
                  </a:cxn>
                  <a:cxn ang="0">
                    <a:pos x="T4" y="T5"/>
                  </a:cxn>
                  <a:cxn ang="0">
                    <a:pos x="T6" y="T7"/>
                  </a:cxn>
                  <a:cxn ang="0">
                    <a:pos x="T8" y="T9"/>
                  </a:cxn>
                </a:cxnLst>
                <a:rect l="0" t="0" r="r" b="b"/>
                <a:pathLst>
                  <a:path w="12" h="7">
                    <a:moveTo>
                      <a:pt x="8" y="0"/>
                    </a:moveTo>
                    <a:cubicBezTo>
                      <a:pt x="6" y="1"/>
                      <a:pt x="3" y="2"/>
                      <a:pt x="0" y="3"/>
                    </a:cubicBezTo>
                    <a:cubicBezTo>
                      <a:pt x="1" y="4"/>
                      <a:pt x="2" y="5"/>
                      <a:pt x="3" y="7"/>
                    </a:cubicBezTo>
                    <a:cubicBezTo>
                      <a:pt x="6" y="6"/>
                      <a:pt x="9" y="5"/>
                      <a:pt x="12" y="4"/>
                    </a:cubicBezTo>
                    <a:cubicBezTo>
                      <a:pt x="11" y="2"/>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3" name="Freeform 173">
                <a:extLst>
                  <a:ext uri="{FF2B5EF4-FFF2-40B4-BE49-F238E27FC236}">
                    <a16:creationId xmlns:a16="http://schemas.microsoft.com/office/drawing/2014/main" id="{362F65AD-9DAE-496B-9D8B-3AEC4782BD1E}"/>
                  </a:ext>
                </a:extLst>
              </p:cNvPr>
              <p:cNvSpPr>
                <a:spLocks/>
              </p:cNvSpPr>
              <p:nvPr/>
            </p:nvSpPr>
            <p:spPr bwMode="auto">
              <a:xfrm>
                <a:off x="5394" y="2125"/>
                <a:ext cx="23" cy="14"/>
              </a:xfrm>
              <a:custGeom>
                <a:avLst/>
                <a:gdLst>
                  <a:gd name="T0" fmla="*/ 8 w 12"/>
                  <a:gd name="T1" fmla="*/ 0 h 7"/>
                  <a:gd name="T2" fmla="*/ 0 w 12"/>
                  <a:gd name="T3" fmla="*/ 4 h 7"/>
                  <a:gd name="T4" fmla="*/ 3 w 12"/>
                  <a:gd name="T5" fmla="*/ 7 h 7"/>
                  <a:gd name="T6" fmla="*/ 12 w 12"/>
                  <a:gd name="T7" fmla="*/ 4 h 7"/>
                  <a:gd name="T8" fmla="*/ 8 w 12"/>
                  <a:gd name="T9" fmla="*/ 0 h 7"/>
                </a:gdLst>
                <a:ahLst/>
                <a:cxnLst>
                  <a:cxn ang="0">
                    <a:pos x="T0" y="T1"/>
                  </a:cxn>
                  <a:cxn ang="0">
                    <a:pos x="T2" y="T3"/>
                  </a:cxn>
                  <a:cxn ang="0">
                    <a:pos x="T4" y="T5"/>
                  </a:cxn>
                  <a:cxn ang="0">
                    <a:pos x="T6" y="T7"/>
                  </a:cxn>
                  <a:cxn ang="0">
                    <a:pos x="T8" y="T9"/>
                  </a:cxn>
                </a:cxnLst>
                <a:rect l="0" t="0" r="r" b="b"/>
                <a:pathLst>
                  <a:path w="12" h="7">
                    <a:moveTo>
                      <a:pt x="8" y="0"/>
                    </a:moveTo>
                    <a:cubicBezTo>
                      <a:pt x="5" y="1"/>
                      <a:pt x="3" y="2"/>
                      <a:pt x="0" y="4"/>
                    </a:cubicBezTo>
                    <a:cubicBezTo>
                      <a:pt x="1" y="5"/>
                      <a:pt x="2" y="6"/>
                      <a:pt x="3" y="7"/>
                    </a:cubicBezTo>
                    <a:cubicBezTo>
                      <a:pt x="6" y="6"/>
                      <a:pt x="9" y="5"/>
                      <a:pt x="12" y="4"/>
                    </a:cubicBezTo>
                    <a:cubicBezTo>
                      <a:pt x="10" y="3"/>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4" name="Freeform 174">
                <a:extLst>
                  <a:ext uri="{FF2B5EF4-FFF2-40B4-BE49-F238E27FC236}">
                    <a16:creationId xmlns:a16="http://schemas.microsoft.com/office/drawing/2014/main" id="{D9E2AF43-9B8A-45CB-A322-2E536216F7D5}"/>
                  </a:ext>
                </a:extLst>
              </p:cNvPr>
              <p:cNvSpPr>
                <a:spLocks/>
              </p:cNvSpPr>
              <p:nvPr/>
            </p:nvSpPr>
            <p:spPr bwMode="auto">
              <a:xfrm>
                <a:off x="5407" y="2139"/>
                <a:ext cx="21" cy="15"/>
              </a:xfrm>
              <a:custGeom>
                <a:avLst/>
                <a:gdLst>
                  <a:gd name="T0" fmla="*/ 8 w 11"/>
                  <a:gd name="T1" fmla="*/ 0 h 8"/>
                  <a:gd name="T2" fmla="*/ 0 w 11"/>
                  <a:gd name="T3" fmla="*/ 4 h 8"/>
                  <a:gd name="T4" fmla="*/ 3 w 11"/>
                  <a:gd name="T5" fmla="*/ 8 h 8"/>
                  <a:gd name="T6" fmla="*/ 11 w 11"/>
                  <a:gd name="T7" fmla="*/ 4 h 8"/>
                  <a:gd name="T8" fmla="*/ 8 w 11"/>
                  <a:gd name="T9" fmla="*/ 0 h 8"/>
                </a:gdLst>
                <a:ahLst/>
                <a:cxnLst>
                  <a:cxn ang="0">
                    <a:pos x="T0" y="T1"/>
                  </a:cxn>
                  <a:cxn ang="0">
                    <a:pos x="T2" y="T3"/>
                  </a:cxn>
                  <a:cxn ang="0">
                    <a:pos x="T4" y="T5"/>
                  </a:cxn>
                  <a:cxn ang="0">
                    <a:pos x="T6" y="T7"/>
                  </a:cxn>
                  <a:cxn ang="0">
                    <a:pos x="T8" y="T9"/>
                  </a:cxn>
                </a:cxnLst>
                <a:rect l="0" t="0" r="r" b="b"/>
                <a:pathLst>
                  <a:path w="11" h="8">
                    <a:moveTo>
                      <a:pt x="8" y="0"/>
                    </a:moveTo>
                    <a:cubicBezTo>
                      <a:pt x="5" y="1"/>
                      <a:pt x="2" y="3"/>
                      <a:pt x="0" y="4"/>
                    </a:cubicBezTo>
                    <a:cubicBezTo>
                      <a:pt x="1" y="5"/>
                      <a:pt x="2" y="6"/>
                      <a:pt x="3" y="8"/>
                    </a:cubicBezTo>
                    <a:cubicBezTo>
                      <a:pt x="6" y="6"/>
                      <a:pt x="8" y="5"/>
                      <a:pt x="11" y="4"/>
                    </a:cubicBezTo>
                    <a:cubicBezTo>
                      <a:pt x="10" y="3"/>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5" name="Freeform 175">
                <a:extLst>
                  <a:ext uri="{FF2B5EF4-FFF2-40B4-BE49-F238E27FC236}">
                    <a16:creationId xmlns:a16="http://schemas.microsoft.com/office/drawing/2014/main" id="{4F2A6EF4-1E90-42B4-8F97-90A08C0299E7}"/>
                  </a:ext>
                </a:extLst>
              </p:cNvPr>
              <p:cNvSpPr>
                <a:spLocks/>
              </p:cNvSpPr>
              <p:nvPr/>
            </p:nvSpPr>
            <p:spPr bwMode="auto">
              <a:xfrm>
                <a:off x="5421" y="2154"/>
                <a:ext cx="21" cy="16"/>
              </a:xfrm>
              <a:custGeom>
                <a:avLst/>
                <a:gdLst>
                  <a:gd name="T0" fmla="*/ 8 w 11"/>
                  <a:gd name="T1" fmla="*/ 0 h 8"/>
                  <a:gd name="T2" fmla="*/ 0 w 11"/>
                  <a:gd name="T3" fmla="*/ 4 h 8"/>
                  <a:gd name="T4" fmla="*/ 3 w 11"/>
                  <a:gd name="T5" fmla="*/ 8 h 8"/>
                  <a:gd name="T6" fmla="*/ 11 w 11"/>
                  <a:gd name="T7" fmla="*/ 4 h 8"/>
                  <a:gd name="T8" fmla="*/ 8 w 11"/>
                  <a:gd name="T9" fmla="*/ 0 h 8"/>
                </a:gdLst>
                <a:ahLst/>
                <a:cxnLst>
                  <a:cxn ang="0">
                    <a:pos x="T0" y="T1"/>
                  </a:cxn>
                  <a:cxn ang="0">
                    <a:pos x="T2" y="T3"/>
                  </a:cxn>
                  <a:cxn ang="0">
                    <a:pos x="T4" y="T5"/>
                  </a:cxn>
                  <a:cxn ang="0">
                    <a:pos x="T6" y="T7"/>
                  </a:cxn>
                  <a:cxn ang="0">
                    <a:pos x="T8" y="T9"/>
                  </a:cxn>
                </a:cxnLst>
                <a:rect l="0" t="0" r="r" b="b"/>
                <a:pathLst>
                  <a:path w="11" h="8">
                    <a:moveTo>
                      <a:pt x="8" y="0"/>
                    </a:moveTo>
                    <a:cubicBezTo>
                      <a:pt x="5" y="2"/>
                      <a:pt x="3" y="3"/>
                      <a:pt x="0" y="4"/>
                    </a:cubicBezTo>
                    <a:cubicBezTo>
                      <a:pt x="1" y="5"/>
                      <a:pt x="2" y="7"/>
                      <a:pt x="3" y="8"/>
                    </a:cubicBezTo>
                    <a:cubicBezTo>
                      <a:pt x="6" y="7"/>
                      <a:pt x="9" y="5"/>
                      <a:pt x="11" y="4"/>
                    </a:cubicBezTo>
                    <a:cubicBezTo>
                      <a:pt x="10" y="3"/>
                      <a:pt x="9" y="2"/>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6" name="Freeform 176">
                <a:extLst>
                  <a:ext uri="{FF2B5EF4-FFF2-40B4-BE49-F238E27FC236}">
                    <a16:creationId xmlns:a16="http://schemas.microsoft.com/office/drawing/2014/main" id="{D980D5AE-B62D-4819-B0E6-1079FA8204EA}"/>
                  </a:ext>
                </a:extLst>
              </p:cNvPr>
              <p:cNvSpPr>
                <a:spLocks/>
              </p:cNvSpPr>
              <p:nvPr/>
            </p:nvSpPr>
            <p:spPr bwMode="auto">
              <a:xfrm>
                <a:off x="5438" y="2173"/>
                <a:ext cx="19" cy="14"/>
              </a:xfrm>
              <a:custGeom>
                <a:avLst/>
                <a:gdLst>
                  <a:gd name="T0" fmla="*/ 7 w 10"/>
                  <a:gd name="T1" fmla="*/ 0 h 7"/>
                  <a:gd name="T2" fmla="*/ 0 w 10"/>
                  <a:gd name="T3" fmla="*/ 4 h 7"/>
                  <a:gd name="T4" fmla="*/ 3 w 10"/>
                  <a:gd name="T5" fmla="*/ 7 h 7"/>
                  <a:gd name="T6" fmla="*/ 10 w 10"/>
                  <a:gd name="T7" fmla="*/ 3 h 7"/>
                  <a:gd name="T8" fmla="*/ 7 w 10"/>
                  <a:gd name="T9" fmla="*/ 0 h 7"/>
                </a:gdLst>
                <a:ahLst/>
                <a:cxnLst>
                  <a:cxn ang="0">
                    <a:pos x="T0" y="T1"/>
                  </a:cxn>
                  <a:cxn ang="0">
                    <a:pos x="T2" y="T3"/>
                  </a:cxn>
                  <a:cxn ang="0">
                    <a:pos x="T4" y="T5"/>
                  </a:cxn>
                  <a:cxn ang="0">
                    <a:pos x="T6" y="T7"/>
                  </a:cxn>
                  <a:cxn ang="0">
                    <a:pos x="T8" y="T9"/>
                  </a:cxn>
                </a:cxnLst>
                <a:rect l="0" t="0" r="r" b="b"/>
                <a:pathLst>
                  <a:path w="10" h="7">
                    <a:moveTo>
                      <a:pt x="7" y="0"/>
                    </a:moveTo>
                    <a:cubicBezTo>
                      <a:pt x="5" y="1"/>
                      <a:pt x="2" y="2"/>
                      <a:pt x="0" y="4"/>
                    </a:cubicBezTo>
                    <a:cubicBezTo>
                      <a:pt x="1" y="5"/>
                      <a:pt x="2" y="6"/>
                      <a:pt x="3" y="7"/>
                    </a:cubicBezTo>
                    <a:cubicBezTo>
                      <a:pt x="5" y="6"/>
                      <a:pt x="8" y="5"/>
                      <a:pt x="10" y="3"/>
                    </a:cubicBezTo>
                    <a:cubicBezTo>
                      <a:pt x="9"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7" name="Freeform 177">
                <a:extLst>
                  <a:ext uri="{FF2B5EF4-FFF2-40B4-BE49-F238E27FC236}">
                    <a16:creationId xmlns:a16="http://schemas.microsoft.com/office/drawing/2014/main" id="{FC600C98-938D-4403-B9B9-2B247CB7A561}"/>
                  </a:ext>
                </a:extLst>
              </p:cNvPr>
              <p:cNvSpPr>
                <a:spLocks/>
              </p:cNvSpPr>
              <p:nvPr/>
            </p:nvSpPr>
            <p:spPr bwMode="auto">
              <a:xfrm>
                <a:off x="5455" y="2193"/>
                <a:ext cx="19" cy="15"/>
              </a:xfrm>
              <a:custGeom>
                <a:avLst/>
                <a:gdLst>
                  <a:gd name="T0" fmla="*/ 7 w 10"/>
                  <a:gd name="T1" fmla="*/ 0 h 8"/>
                  <a:gd name="T2" fmla="*/ 0 w 10"/>
                  <a:gd name="T3" fmla="*/ 4 h 8"/>
                  <a:gd name="T4" fmla="*/ 3 w 10"/>
                  <a:gd name="T5" fmla="*/ 8 h 8"/>
                  <a:gd name="T6" fmla="*/ 10 w 10"/>
                  <a:gd name="T7" fmla="*/ 4 h 8"/>
                  <a:gd name="T8" fmla="*/ 7 w 10"/>
                  <a:gd name="T9" fmla="*/ 0 h 8"/>
                </a:gdLst>
                <a:ahLst/>
                <a:cxnLst>
                  <a:cxn ang="0">
                    <a:pos x="T0" y="T1"/>
                  </a:cxn>
                  <a:cxn ang="0">
                    <a:pos x="T2" y="T3"/>
                  </a:cxn>
                  <a:cxn ang="0">
                    <a:pos x="T4" y="T5"/>
                  </a:cxn>
                  <a:cxn ang="0">
                    <a:pos x="T6" y="T7"/>
                  </a:cxn>
                  <a:cxn ang="0">
                    <a:pos x="T8" y="T9"/>
                  </a:cxn>
                </a:cxnLst>
                <a:rect l="0" t="0" r="r" b="b"/>
                <a:pathLst>
                  <a:path w="10" h="8">
                    <a:moveTo>
                      <a:pt x="7" y="0"/>
                    </a:moveTo>
                    <a:cubicBezTo>
                      <a:pt x="5" y="1"/>
                      <a:pt x="2" y="3"/>
                      <a:pt x="0" y="4"/>
                    </a:cubicBezTo>
                    <a:cubicBezTo>
                      <a:pt x="1" y="5"/>
                      <a:pt x="2" y="7"/>
                      <a:pt x="3" y="8"/>
                    </a:cubicBezTo>
                    <a:cubicBezTo>
                      <a:pt x="5" y="6"/>
                      <a:pt x="8" y="5"/>
                      <a:pt x="10" y="4"/>
                    </a:cubicBezTo>
                    <a:cubicBezTo>
                      <a:pt x="9"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8" name="Freeform 178">
                <a:extLst>
                  <a:ext uri="{FF2B5EF4-FFF2-40B4-BE49-F238E27FC236}">
                    <a16:creationId xmlns:a16="http://schemas.microsoft.com/office/drawing/2014/main" id="{A2B8BA22-2A5A-4518-BB5E-355899EA9C61}"/>
                  </a:ext>
                </a:extLst>
              </p:cNvPr>
              <p:cNvSpPr>
                <a:spLocks/>
              </p:cNvSpPr>
              <p:nvPr/>
            </p:nvSpPr>
            <p:spPr bwMode="auto">
              <a:xfrm>
                <a:off x="5635" y="2412"/>
                <a:ext cx="127" cy="153"/>
              </a:xfrm>
              <a:custGeom>
                <a:avLst/>
                <a:gdLst>
                  <a:gd name="T0" fmla="*/ 8 w 66"/>
                  <a:gd name="T1" fmla="*/ 0 h 80"/>
                  <a:gd name="T2" fmla="*/ 0 w 66"/>
                  <a:gd name="T3" fmla="*/ 3 h 80"/>
                  <a:gd name="T4" fmla="*/ 60 w 66"/>
                  <a:gd name="T5" fmla="*/ 80 h 80"/>
                  <a:gd name="T6" fmla="*/ 66 w 66"/>
                  <a:gd name="T7" fmla="*/ 75 h 80"/>
                  <a:gd name="T8" fmla="*/ 8 w 66"/>
                  <a:gd name="T9" fmla="*/ 0 h 80"/>
                </a:gdLst>
                <a:ahLst/>
                <a:cxnLst>
                  <a:cxn ang="0">
                    <a:pos x="T0" y="T1"/>
                  </a:cxn>
                  <a:cxn ang="0">
                    <a:pos x="T2" y="T3"/>
                  </a:cxn>
                  <a:cxn ang="0">
                    <a:pos x="T4" y="T5"/>
                  </a:cxn>
                  <a:cxn ang="0">
                    <a:pos x="T6" y="T7"/>
                  </a:cxn>
                  <a:cxn ang="0">
                    <a:pos x="T8" y="T9"/>
                  </a:cxn>
                </a:cxnLst>
                <a:rect l="0" t="0" r="r" b="b"/>
                <a:pathLst>
                  <a:path w="66" h="80">
                    <a:moveTo>
                      <a:pt x="8" y="0"/>
                    </a:moveTo>
                    <a:cubicBezTo>
                      <a:pt x="5" y="1"/>
                      <a:pt x="2" y="2"/>
                      <a:pt x="0" y="3"/>
                    </a:cubicBezTo>
                    <a:cubicBezTo>
                      <a:pt x="19" y="28"/>
                      <a:pt x="39" y="53"/>
                      <a:pt x="60" y="80"/>
                    </a:cubicBezTo>
                    <a:cubicBezTo>
                      <a:pt x="66" y="75"/>
                      <a:pt x="66" y="75"/>
                      <a:pt x="66" y="75"/>
                    </a:cubicBezTo>
                    <a:cubicBezTo>
                      <a:pt x="46" y="49"/>
                      <a:pt x="27" y="24"/>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09" name="Freeform 179">
                <a:extLst>
                  <a:ext uri="{FF2B5EF4-FFF2-40B4-BE49-F238E27FC236}">
                    <a16:creationId xmlns:a16="http://schemas.microsoft.com/office/drawing/2014/main" id="{8B18468C-2BA2-4F4F-AB94-3334BAF1CBA3}"/>
                  </a:ext>
                </a:extLst>
              </p:cNvPr>
              <p:cNvSpPr>
                <a:spLocks/>
              </p:cNvSpPr>
              <p:nvPr/>
            </p:nvSpPr>
            <p:spPr bwMode="auto">
              <a:xfrm>
                <a:off x="5630" y="2406"/>
                <a:ext cx="21" cy="11"/>
              </a:xfrm>
              <a:custGeom>
                <a:avLst/>
                <a:gdLst>
                  <a:gd name="T0" fmla="*/ 8 w 11"/>
                  <a:gd name="T1" fmla="*/ 0 h 6"/>
                  <a:gd name="T2" fmla="*/ 0 w 11"/>
                  <a:gd name="T3" fmla="*/ 3 h 6"/>
                  <a:gd name="T4" fmla="*/ 3 w 11"/>
                  <a:gd name="T5" fmla="*/ 6 h 6"/>
                  <a:gd name="T6" fmla="*/ 11 w 11"/>
                  <a:gd name="T7" fmla="*/ 3 h 6"/>
                  <a:gd name="T8" fmla="*/ 8 w 11"/>
                  <a:gd name="T9" fmla="*/ 0 h 6"/>
                </a:gdLst>
                <a:ahLst/>
                <a:cxnLst>
                  <a:cxn ang="0">
                    <a:pos x="T0" y="T1"/>
                  </a:cxn>
                  <a:cxn ang="0">
                    <a:pos x="T2" y="T3"/>
                  </a:cxn>
                  <a:cxn ang="0">
                    <a:pos x="T4" y="T5"/>
                  </a:cxn>
                  <a:cxn ang="0">
                    <a:pos x="T6" y="T7"/>
                  </a:cxn>
                  <a:cxn ang="0">
                    <a:pos x="T8" y="T9"/>
                  </a:cxn>
                </a:cxnLst>
                <a:rect l="0" t="0" r="r" b="b"/>
                <a:pathLst>
                  <a:path w="11" h="6">
                    <a:moveTo>
                      <a:pt x="8" y="0"/>
                    </a:moveTo>
                    <a:cubicBezTo>
                      <a:pt x="6" y="1"/>
                      <a:pt x="3" y="2"/>
                      <a:pt x="0" y="3"/>
                    </a:cubicBezTo>
                    <a:cubicBezTo>
                      <a:pt x="1" y="4"/>
                      <a:pt x="2" y="5"/>
                      <a:pt x="3" y="6"/>
                    </a:cubicBezTo>
                    <a:cubicBezTo>
                      <a:pt x="5" y="5"/>
                      <a:pt x="8" y="4"/>
                      <a:pt x="11" y="3"/>
                    </a:cubicBezTo>
                    <a:cubicBezTo>
                      <a:pt x="10" y="2"/>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0" name="Freeform 180">
                <a:extLst>
                  <a:ext uri="{FF2B5EF4-FFF2-40B4-BE49-F238E27FC236}">
                    <a16:creationId xmlns:a16="http://schemas.microsoft.com/office/drawing/2014/main" id="{48184947-36DF-4E58-A2A1-E59873754A30}"/>
                  </a:ext>
                </a:extLst>
              </p:cNvPr>
              <p:cNvSpPr>
                <a:spLocks noEditPoints="1"/>
              </p:cNvSpPr>
              <p:nvPr/>
            </p:nvSpPr>
            <p:spPr bwMode="auto">
              <a:xfrm>
                <a:off x="1725" y="1912"/>
                <a:ext cx="795" cy="467"/>
              </a:xfrm>
              <a:custGeom>
                <a:avLst/>
                <a:gdLst>
                  <a:gd name="T0" fmla="*/ 329 w 415"/>
                  <a:gd name="T1" fmla="*/ 52 h 243"/>
                  <a:gd name="T2" fmla="*/ 0 w 415"/>
                  <a:gd name="T3" fmla="*/ 242 h 243"/>
                  <a:gd name="T4" fmla="*/ 17 w 415"/>
                  <a:gd name="T5" fmla="*/ 243 h 243"/>
                  <a:gd name="T6" fmla="*/ 339 w 415"/>
                  <a:gd name="T7" fmla="*/ 56 h 243"/>
                  <a:gd name="T8" fmla="*/ 329 w 415"/>
                  <a:gd name="T9" fmla="*/ 52 h 243"/>
                  <a:gd name="T10" fmla="*/ 358 w 415"/>
                  <a:gd name="T11" fmla="*/ 33 h 243"/>
                  <a:gd name="T12" fmla="*/ 334 w 415"/>
                  <a:gd name="T13" fmla="*/ 49 h 243"/>
                  <a:gd name="T14" fmla="*/ 343 w 415"/>
                  <a:gd name="T15" fmla="*/ 53 h 243"/>
                  <a:gd name="T16" fmla="*/ 368 w 415"/>
                  <a:gd name="T17" fmla="*/ 37 h 243"/>
                  <a:gd name="T18" fmla="*/ 358 w 415"/>
                  <a:gd name="T19" fmla="*/ 33 h 243"/>
                  <a:gd name="T20" fmla="*/ 387 w 415"/>
                  <a:gd name="T21" fmla="*/ 14 h 243"/>
                  <a:gd name="T22" fmla="*/ 379 w 415"/>
                  <a:gd name="T23" fmla="*/ 19 h 243"/>
                  <a:gd name="T24" fmla="*/ 363 w 415"/>
                  <a:gd name="T25" fmla="*/ 30 h 243"/>
                  <a:gd name="T26" fmla="*/ 372 w 415"/>
                  <a:gd name="T27" fmla="*/ 33 h 243"/>
                  <a:gd name="T28" fmla="*/ 384 w 415"/>
                  <a:gd name="T29" fmla="*/ 26 h 243"/>
                  <a:gd name="T30" fmla="*/ 396 w 415"/>
                  <a:gd name="T31" fmla="*/ 18 h 243"/>
                  <a:gd name="T32" fmla="*/ 387 w 415"/>
                  <a:gd name="T33" fmla="*/ 14 h 243"/>
                  <a:gd name="T34" fmla="*/ 408 w 415"/>
                  <a:gd name="T35" fmla="*/ 0 h 243"/>
                  <a:gd name="T36" fmla="*/ 392 w 415"/>
                  <a:gd name="T37" fmla="*/ 11 h 243"/>
                  <a:gd name="T38" fmla="*/ 401 w 415"/>
                  <a:gd name="T39" fmla="*/ 15 h 243"/>
                  <a:gd name="T40" fmla="*/ 415 w 415"/>
                  <a:gd name="T41" fmla="*/ 5 h 243"/>
                  <a:gd name="T42" fmla="*/ 408 w 415"/>
                  <a:gd name="T43"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243">
                    <a:moveTo>
                      <a:pt x="329" y="52"/>
                    </a:moveTo>
                    <a:cubicBezTo>
                      <a:pt x="215" y="128"/>
                      <a:pt x="104" y="198"/>
                      <a:pt x="0" y="242"/>
                    </a:cubicBezTo>
                    <a:cubicBezTo>
                      <a:pt x="6" y="243"/>
                      <a:pt x="11" y="243"/>
                      <a:pt x="17" y="243"/>
                    </a:cubicBezTo>
                    <a:cubicBezTo>
                      <a:pt x="119" y="198"/>
                      <a:pt x="227" y="129"/>
                      <a:pt x="339" y="56"/>
                    </a:cubicBezTo>
                    <a:cubicBezTo>
                      <a:pt x="335" y="55"/>
                      <a:pt x="332" y="53"/>
                      <a:pt x="329" y="52"/>
                    </a:cubicBezTo>
                    <a:moveTo>
                      <a:pt x="358" y="33"/>
                    </a:moveTo>
                    <a:cubicBezTo>
                      <a:pt x="350" y="38"/>
                      <a:pt x="342" y="44"/>
                      <a:pt x="334" y="49"/>
                    </a:cubicBezTo>
                    <a:cubicBezTo>
                      <a:pt x="337" y="50"/>
                      <a:pt x="340" y="51"/>
                      <a:pt x="343" y="53"/>
                    </a:cubicBezTo>
                    <a:cubicBezTo>
                      <a:pt x="351" y="47"/>
                      <a:pt x="359" y="42"/>
                      <a:pt x="368" y="37"/>
                    </a:cubicBezTo>
                    <a:cubicBezTo>
                      <a:pt x="364" y="36"/>
                      <a:pt x="361" y="34"/>
                      <a:pt x="358" y="33"/>
                    </a:cubicBezTo>
                    <a:moveTo>
                      <a:pt x="387" y="14"/>
                    </a:moveTo>
                    <a:cubicBezTo>
                      <a:pt x="384" y="16"/>
                      <a:pt x="382" y="18"/>
                      <a:pt x="379" y="19"/>
                    </a:cubicBezTo>
                    <a:cubicBezTo>
                      <a:pt x="374" y="23"/>
                      <a:pt x="369" y="26"/>
                      <a:pt x="363" y="30"/>
                    </a:cubicBezTo>
                    <a:cubicBezTo>
                      <a:pt x="366" y="31"/>
                      <a:pt x="369" y="32"/>
                      <a:pt x="372" y="33"/>
                    </a:cubicBezTo>
                    <a:cubicBezTo>
                      <a:pt x="376" y="31"/>
                      <a:pt x="380" y="28"/>
                      <a:pt x="384" y="26"/>
                    </a:cubicBezTo>
                    <a:cubicBezTo>
                      <a:pt x="388" y="23"/>
                      <a:pt x="392" y="21"/>
                      <a:pt x="396" y="18"/>
                    </a:cubicBezTo>
                    <a:cubicBezTo>
                      <a:pt x="393" y="17"/>
                      <a:pt x="390" y="15"/>
                      <a:pt x="387" y="14"/>
                    </a:cubicBezTo>
                    <a:moveTo>
                      <a:pt x="408" y="0"/>
                    </a:moveTo>
                    <a:cubicBezTo>
                      <a:pt x="403" y="4"/>
                      <a:pt x="397" y="7"/>
                      <a:pt x="392" y="11"/>
                    </a:cubicBezTo>
                    <a:cubicBezTo>
                      <a:pt x="395" y="12"/>
                      <a:pt x="398" y="13"/>
                      <a:pt x="401" y="15"/>
                    </a:cubicBezTo>
                    <a:cubicBezTo>
                      <a:pt x="406" y="11"/>
                      <a:pt x="410" y="8"/>
                      <a:pt x="415" y="5"/>
                    </a:cubicBezTo>
                    <a:cubicBezTo>
                      <a:pt x="413" y="4"/>
                      <a:pt x="410" y="2"/>
                      <a:pt x="4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1" name="Freeform 181">
                <a:extLst>
                  <a:ext uri="{FF2B5EF4-FFF2-40B4-BE49-F238E27FC236}">
                    <a16:creationId xmlns:a16="http://schemas.microsoft.com/office/drawing/2014/main" id="{9FA9B504-C428-4BC7-8D20-1FF0CBEBCD30}"/>
                  </a:ext>
                </a:extLst>
              </p:cNvPr>
              <p:cNvSpPr>
                <a:spLocks/>
              </p:cNvSpPr>
              <p:nvPr/>
            </p:nvSpPr>
            <p:spPr bwMode="auto">
              <a:xfrm>
                <a:off x="2355" y="2006"/>
                <a:ext cx="27" cy="14"/>
              </a:xfrm>
              <a:custGeom>
                <a:avLst/>
                <a:gdLst>
                  <a:gd name="T0" fmla="*/ 5 w 14"/>
                  <a:gd name="T1" fmla="*/ 0 h 7"/>
                  <a:gd name="T2" fmla="*/ 0 w 14"/>
                  <a:gd name="T3" fmla="*/ 3 h 7"/>
                  <a:gd name="T4" fmla="*/ 10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4" y="1"/>
                      <a:pt x="2" y="2"/>
                      <a:pt x="0" y="3"/>
                    </a:cubicBezTo>
                    <a:cubicBezTo>
                      <a:pt x="3" y="4"/>
                      <a:pt x="6" y="6"/>
                      <a:pt x="10" y="7"/>
                    </a:cubicBezTo>
                    <a:cubicBezTo>
                      <a:pt x="11" y="6"/>
                      <a:pt x="13" y="5"/>
                      <a:pt x="14" y="4"/>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2" name="Freeform 182">
                <a:extLst>
                  <a:ext uri="{FF2B5EF4-FFF2-40B4-BE49-F238E27FC236}">
                    <a16:creationId xmlns:a16="http://schemas.microsoft.com/office/drawing/2014/main" id="{22C9908A-99D5-4BDF-94FC-A6C0686A7900}"/>
                  </a:ext>
                </a:extLst>
              </p:cNvPr>
              <p:cNvSpPr>
                <a:spLocks/>
              </p:cNvSpPr>
              <p:nvPr/>
            </p:nvSpPr>
            <p:spPr bwMode="auto">
              <a:xfrm>
                <a:off x="2411" y="1970"/>
                <a:ext cx="26" cy="13"/>
              </a:xfrm>
              <a:custGeom>
                <a:avLst/>
                <a:gdLst>
                  <a:gd name="T0" fmla="*/ 5 w 14"/>
                  <a:gd name="T1" fmla="*/ 0 h 7"/>
                  <a:gd name="T2" fmla="*/ 0 w 14"/>
                  <a:gd name="T3" fmla="*/ 3 h 7"/>
                  <a:gd name="T4" fmla="*/ 10 w 14"/>
                  <a:gd name="T5" fmla="*/ 7 h 7"/>
                  <a:gd name="T6" fmla="*/ 14 w 14"/>
                  <a:gd name="T7" fmla="*/ 3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4" y="1"/>
                      <a:pt x="2" y="2"/>
                      <a:pt x="0" y="3"/>
                    </a:cubicBezTo>
                    <a:cubicBezTo>
                      <a:pt x="3" y="4"/>
                      <a:pt x="6" y="6"/>
                      <a:pt x="10" y="7"/>
                    </a:cubicBezTo>
                    <a:cubicBezTo>
                      <a:pt x="11" y="6"/>
                      <a:pt x="13" y="4"/>
                      <a:pt x="14" y="3"/>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3" name="Freeform 183">
                <a:extLst>
                  <a:ext uri="{FF2B5EF4-FFF2-40B4-BE49-F238E27FC236}">
                    <a16:creationId xmlns:a16="http://schemas.microsoft.com/office/drawing/2014/main" id="{0A3B98A9-C755-49D6-8018-E2CB29E9C834}"/>
                  </a:ext>
                </a:extLst>
              </p:cNvPr>
              <p:cNvSpPr>
                <a:spLocks/>
              </p:cNvSpPr>
              <p:nvPr/>
            </p:nvSpPr>
            <p:spPr bwMode="auto">
              <a:xfrm>
                <a:off x="2466" y="1933"/>
                <a:ext cx="27" cy="14"/>
              </a:xfrm>
              <a:custGeom>
                <a:avLst/>
                <a:gdLst>
                  <a:gd name="T0" fmla="*/ 5 w 14"/>
                  <a:gd name="T1" fmla="*/ 0 h 7"/>
                  <a:gd name="T2" fmla="*/ 0 w 14"/>
                  <a:gd name="T3" fmla="*/ 3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3" y="1"/>
                      <a:pt x="2" y="2"/>
                      <a:pt x="0" y="3"/>
                    </a:cubicBezTo>
                    <a:cubicBezTo>
                      <a:pt x="3" y="4"/>
                      <a:pt x="6" y="6"/>
                      <a:pt x="9" y="7"/>
                    </a:cubicBezTo>
                    <a:cubicBezTo>
                      <a:pt x="11" y="6"/>
                      <a:pt x="12" y="5"/>
                      <a:pt x="14" y="4"/>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4" name="Freeform 184">
                <a:extLst>
                  <a:ext uri="{FF2B5EF4-FFF2-40B4-BE49-F238E27FC236}">
                    <a16:creationId xmlns:a16="http://schemas.microsoft.com/office/drawing/2014/main" id="{91B522B7-77E2-4722-B4FC-134A313B8516}"/>
                  </a:ext>
                </a:extLst>
              </p:cNvPr>
              <p:cNvSpPr>
                <a:spLocks noEditPoints="1"/>
              </p:cNvSpPr>
              <p:nvPr/>
            </p:nvSpPr>
            <p:spPr bwMode="auto">
              <a:xfrm>
                <a:off x="4" y="2262"/>
                <a:ext cx="230" cy="104"/>
              </a:xfrm>
              <a:custGeom>
                <a:avLst/>
                <a:gdLst>
                  <a:gd name="T0" fmla="*/ 111 w 120"/>
                  <a:gd name="T1" fmla="*/ 44 h 54"/>
                  <a:gd name="T2" fmla="*/ 105 w 120"/>
                  <a:gd name="T3" fmla="*/ 51 h 54"/>
                  <a:gd name="T4" fmla="*/ 115 w 120"/>
                  <a:gd name="T5" fmla="*/ 54 h 54"/>
                  <a:gd name="T6" fmla="*/ 120 w 120"/>
                  <a:gd name="T7" fmla="*/ 47 h 54"/>
                  <a:gd name="T8" fmla="*/ 111 w 120"/>
                  <a:gd name="T9" fmla="*/ 44 h 54"/>
                  <a:gd name="T10" fmla="*/ 91 w 120"/>
                  <a:gd name="T11" fmla="*/ 37 h 54"/>
                  <a:gd name="T12" fmla="*/ 85 w 120"/>
                  <a:gd name="T13" fmla="*/ 43 h 54"/>
                  <a:gd name="T14" fmla="*/ 101 w 120"/>
                  <a:gd name="T15" fmla="*/ 49 h 54"/>
                  <a:gd name="T16" fmla="*/ 106 w 120"/>
                  <a:gd name="T17" fmla="*/ 42 h 54"/>
                  <a:gd name="T18" fmla="*/ 91 w 120"/>
                  <a:gd name="T19" fmla="*/ 37 h 54"/>
                  <a:gd name="T20" fmla="*/ 70 w 120"/>
                  <a:gd name="T21" fmla="*/ 29 h 54"/>
                  <a:gd name="T22" fmla="*/ 65 w 120"/>
                  <a:gd name="T23" fmla="*/ 35 h 54"/>
                  <a:gd name="T24" fmla="*/ 80 w 120"/>
                  <a:gd name="T25" fmla="*/ 42 h 54"/>
                  <a:gd name="T26" fmla="*/ 86 w 120"/>
                  <a:gd name="T27" fmla="*/ 35 h 54"/>
                  <a:gd name="T28" fmla="*/ 70 w 120"/>
                  <a:gd name="T29" fmla="*/ 29 h 54"/>
                  <a:gd name="T30" fmla="*/ 50 w 120"/>
                  <a:gd name="T31" fmla="*/ 21 h 54"/>
                  <a:gd name="T32" fmla="*/ 44 w 120"/>
                  <a:gd name="T33" fmla="*/ 27 h 54"/>
                  <a:gd name="T34" fmla="*/ 60 w 120"/>
                  <a:gd name="T35" fmla="*/ 34 h 54"/>
                  <a:gd name="T36" fmla="*/ 66 w 120"/>
                  <a:gd name="T37" fmla="*/ 27 h 54"/>
                  <a:gd name="T38" fmla="*/ 50 w 120"/>
                  <a:gd name="T39" fmla="*/ 21 h 54"/>
                  <a:gd name="T40" fmla="*/ 29 w 120"/>
                  <a:gd name="T41" fmla="*/ 12 h 54"/>
                  <a:gd name="T42" fmla="*/ 23 w 120"/>
                  <a:gd name="T43" fmla="*/ 18 h 54"/>
                  <a:gd name="T44" fmla="*/ 39 w 120"/>
                  <a:gd name="T45" fmla="*/ 25 h 54"/>
                  <a:gd name="T46" fmla="*/ 45 w 120"/>
                  <a:gd name="T47" fmla="*/ 19 h 54"/>
                  <a:gd name="T48" fmla="*/ 29 w 120"/>
                  <a:gd name="T49" fmla="*/ 12 h 54"/>
                  <a:gd name="T50" fmla="*/ 8 w 120"/>
                  <a:gd name="T51" fmla="*/ 2 h 54"/>
                  <a:gd name="T52" fmla="*/ 4 w 120"/>
                  <a:gd name="T53" fmla="*/ 7 h 54"/>
                  <a:gd name="T54" fmla="*/ 1 w 120"/>
                  <a:gd name="T55" fmla="*/ 5 h 54"/>
                  <a:gd name="T56" fmla="*/ 0 w 120"/>
                  <a:gd name="T57" fmla="*/ 7 h 54"/>
                  <a:gd name="T58" fmla="*/ 19 w 120"/>
                  <a:gd name="T59" fmla="*/ 16 h 54"/>
                  <a:gd name="T60" fmla="*/ 24 w 120"/>
                  <a:gd name="T61" fmla="*/ 10 h 54"/>
                  <a:gd name="T62" fmla="*/ 8 w 120"/>
                  <a:gd name="T63" fmla="*/ 2 h 54"/>
                  <a:gd name="T64" fmla="*/ 4 w 120"/>
                  <a:gd name="T65" fmla="*/ 0 h 54"/>
                  <a:gd name="T66" fmla="*/ 4 w 120"/>
                  <a:gd name="T67" fmla="*/ 0 h 54"/>
                  <a:gd name="T68" fmla="*/ 4 w 120"/>
                  <a:gd name="T69" fmla="*/ 0 h 54"/>
                  <a:gd name="T70" fmla="*/ 4 w 120"/>
                  <a:gd name="T7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54">
                    <a:moveTo>
                      <a:pt x="111" y="44"/>
                    </a:moveTo>
                    <a:cubicBezTo>
                      <a:pt x="109" y="46"/>
                      <a:pt x="107" y="49"/>
                      <a:pt x="105" y="51"/>
                    </a:cubicBezTo>
                    <a:cubicBezTo>
                      <a:pt x="109" y="52"/>
                      <a:pt x="112" y="53"/>
                      <a:pt x="115" y="54"/>
                    </a:cubicBezTo>
                    <a:cubicBezTo>
                      <a:pt x="117" y="52"/>
                      <a:pt x="118" y="50"/>
                      <a:pt x="120" y="47"/>
                    </a:cubicBezTo>
                    <a:cubicBezTo>
                      <a:pt x="117" y="46"/>
                      <a:pt x="114" y="45"/>
                      <a:pt x="111" y="44"/>
                    </a:cubicBezTo>
                    <a:moveTo>
                      <a:pt x="91" y="37"/>
                    </a:moveTo>
                    <a:cubicBezTo>
                      <a:pt x="89" y="39"/>
                      <a:pt x="87" y="41"/>
                      <a:pt x="85" y="43"/>
                    </a:cubicBezTo>
                    <a:cubicBezTo>
                      <a:pt x="90" y="45"/>
                      <a:pt x="95" y="47"/>
                      <a:pt x="101" y="49"/>
                    </a:cubicBezTo>
                    <a:cubicBezTo>
                      <a:pt x="102" y="47"/>
                      <a:pt x="104" y="45"/>
                      <a:pt x="106" y="42"/>
                    </a:cubicBezTo>
                    <a:cubicBezTo>
                      <a:pt x="101" y="41"/>
                      <a:pt x="96" y="39"/>
                      <a:pt x="91" y="37"/>
                    </a:cubicBezTo>
                    <a:moveTo>
                      <a:pt x="70" y="29"/>
                    </a:moveTo>
                    <a:cubicBezTo>
                      <a:pt x="68" y="31"/>
                      <a:pt x="67" y="33"/>
                      <a:pt x="65" y="35"/>
                    </a:cubicBezTo>
                    <a:cubicBezTo>
                      <a:pt x="70" y="37"/>
                      <a:pt x="75" y="39"/>
                      <a:pt x="80" y="42"/>
                    </a:cubicBezTo>
                    <a:cubicBezTo>
                      <a:pt x="82" y="39"/>
                      <a:pt x="84" y="37"/>
                      <a:pt x="86" y="35"/>
                    </a:cubicBezTo>
                    <a:cubicBezTo>
                      <a:pt x="80" y="33"/>
                      <a:pt x="75" y="31"/>
                      <a:pt x="70" y="29"/>
                    </a:cubicBezTo>
                    <a:moveTo>
                      <a:pt x="50" y="21"/>
                    </a:moveTo>
                    <a:cubicBezTo>
                      <a:pt x="48" y="23"/>
                      <a:pt x="46" y="25"/>
                      <a:pt x="44" y="27"/>
                    </a:cubicBezTo>
                    <a:cubicBezTo>
                      <a:pt x="49" y="29"/>
                      <a:pt x="54" y="31"/>
                      <a:pt x="60" y="34"/>
                    </a:cubicBezTo>
                    <a:cubicBezTo>
                      <a:pt x="62" y="31"/>
                      <a:pt x="64" y="29"/>
                      <a:pt x="66" y="27"/>
                    </a:cubicBezTo>
                    <a:cubicBezTo>
                      <a:pt x="60" y="25"/>
                      <a:pt x="55" y="23"/>
                      <a:pt x="50" y="21"/>
                    </a:cubicBezTo>
                    <a:moveTo>
                      <a:pt x="29" y="12"/>
                    </a:moveTo>
                    <a:cubicBezTo>
                      <a:pt x="27" y="14"/>
                      <a:pt x="25" y="16"/>
                      <a:pt x="23" y="18"/>
                    </a:cubicBezTo>
                    <a:cubicBezTo>
                      <a:pt x="28" y="20"/>
                      <a:pt x="33" y="22"/>
                      <a:pt x="39" y="25"/>
                    </a:cubicBezTo>
                    <a:cubicBezTo>
                      <a:pt x="41" y="23"/>
                      <a:pt x="43" y="21"/>
                      <a:pt x="45" y="19"/>
                    </a:cubicBezTo>
                    <a:cubicBezTo>
                      <a:pt x="39" y="16"/>
                      <a:pt x="34" y="14"/>
                      <a:pt x="29" y="12"/>
                    </a:cubicBezTo>
                    <a:moveTo>
                      <a:pt x="8" y="2"/>
                    </a:moveTo>
                    <a:cubicBezTo>
                      <a:pt x="5" y="5"/>
                      <a:pt x="4" y="7"/>
                      <a:pt x="4" y="7"/>
                    </a:cubicBezTo>
                    <a:cubicBezTo>
                      <a:pt x="1" y="5"/>
                      <a:pt x="1" y="5"/>
                      <a:pt x="1" y="5"/>
                    </a:cubicBezTo>
                    <a:cubicBezTo>
                      <a:pt x="0" y="7"/>
                      <a:pt x="0" y="7"/>
                      <a:pt x="0" y="7"/>
                    </a:cubicBezTo>
                    <a:cubicBezTo>
                      <a:pt x="0" y="7"/>
                      <a:pt x="7" y="10"/>
                      <a:pt x="19" y="16"/>
                    </a:cubicBezTo>
                    <a:cubicBezTo>
                      <a:pt x="20" y="14"/>
                      <a:pt x="22" y="12"/>
                      <a:pt x="24" y="10"/>
                    </a:cubicBezTo>
                    <a:cubicBezTo>
                      <a:pt x="17" y="6"/>
                      <a:pt x="11" y="4"/>
                      <a:pt x="8" y="2"/>
                    </a:cubicBezTo>
                    <a:moveTo>
                      <a:pt x="4" y="0"/>
                    </a:moveTo>
                    <a:cubicBezTo>
                      <a:pt x="4" y="0"/>
                      <a:pt x="4" y="0"/>
                      <a:pt x="4" y="0"/>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5" name="Freeform 185">
                <a:extLst>
                  <a:ext uri="{FF2B5EF4-FFF2-40B4-BE49-F238E27FC236}">
                    <a16:creationId xmlns:a16="http://schemas.microsoft.com/office/drawing/2014/main" id="{64DA89CA-5603-415A-9201-6BA0EE001AA8}"/>
                  </a:ext>
                </a:extLst>
              </p:cNvPr>
              <p:cNvSpPr>
                <a:spLocks/>
              </p:cNvSpPr>
              <p:nvPr/>
            </p:nvSpPr>
            <p:spPr bwMode="auto">
              <a:xfrm>
                <a:off x="6" y="2262"/>
                <a:ext cx="13" cy="13"/>
              </a:xfrm>
              <a:custGeom>
                <a:avLst/>
                <a:gdLst>
                  <a:gd name="T0" fmla="*/ 3 w 7"/>
                  <a:gd name="T1" fmla="*/ 0 h 7"/>
                  <a:gd name="T2" fmla="*/ 3 w 7"/>
                  <a:gd name="T3" fmla="*/ 0 h 7"/>
                  <a:gd name="T4" fmla="*/ 0 w 7"/>
                  <a:gd name="T5" fmla="*/ 5 h 7"/>
                  <a:gd name="T6" fmla="*/ 3 w 7"/>
                  <a:gd name="T7" fmla="*/ 7 h 7"/>
                  <a:gd name="T8" fmla="*/ 7 w 7"/>
                  <a:gd name="T9" fmla="*/ 2 h 7"/>
                  <a:gd name="T10" fmla="*/ 3 w 7"/>
                  <a:gd name="T11" fmla="*/ 0 h 7"/>
                </a:gdLst>
                <a:ahLst/>
                <a:cxnLst>
                  <a:cxn ang="0">
                    <a:pos x="T0" y="T1"/>
                  </a:cxn>
                  <a:cxn ang="0">
                    <a:pos x="T2" y="T3"/>
                  </a:cxn>
                  <a:cxn ang="0">
                    <a:pos x="T4" y="T5"/>
                  </a:cxn>
                  <a:cxn ang="0">
                    <a:pos x="T6" y="T7"/>
                  </a:cxn>
                  <a:cxn ang="0">
                    <a:pos x="T8" y="T9"/>
                  </a:cxn>
                  <a:cxn ang="0">
                    <a:pos x="T10" y="T11"/>
                  </a:cxn>
                </a:cxnLst>
                <a:rect l="0" t="0" r="r" b="b"/>
                <a:pathLst>
                  <a:path w="7" h="7">
                    <a:moveTo>
                      <a:pt x="3" y="0"/>
                    </a:moveTo>
                    <a:cubicBezTo>
                      <a:pt x="3" y="0"/>
                      <a:pt x="3" y="0"/>
                      <a:pt x="3" y="0"/>
                    </a:cubicBezTo>
                    <a:cubicBezTo>
                      <a:pt x="0" y="5"/>
                      <a:pt x="0" y="5"/>
                      <a:pt x="0" y="5"/>
                    </a:cubicBezTo>
                    <a:cubicBezTo>
                      <a:pt x="3" y="7"/>
                      <a:pt x="3" y="7"/>
                      <a:pt x="3" y="7"/>
                    </a:cubicBezTo>
                    <a:cubicBezTo>
                      <a:pt x="3" y="7"/>
                      <a:pt x="4" y="5"/>
                      <a:pt x="7" y="2"/>
                    </a:cubicBezTo>
                    <a:cubicBezTo>
                      <a:pt x="4"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6" name="Freeform 186">
                <a:extLst>
                  <a:ext uri="{FF2B5EF4-FFF2-40B4-BE49-F238E27FC236}">
                    <a16:creationId xmlns:a16="http://schemas.microsoft.com/office/drawing/2014/main" id="{5C533FC0-2DBB-4159-873D-CBA4ADE86C0A}"/>
                  </a:ext>
                </a:extLst>
              </p:cNvPr>
              <p:cNvSpPr>
                <a:spLocks/>
              </p:cNvSpPr>
              <p:nvPr/>
            </p:nvSpPr>
            <p:spPr bwMode="auto">
              <a:xfrm>
                <a:off x="40" y="2281"/>
                <a:ext cx="19" cy="15"/>
              </a:xfrm>
              <a:custGeom>
                <a:avLst/>
                <a:gdLst>
                  <a:gd name="T0" fmla="*/ 5 w 10"/>
                  <a:gd name="T1" fmla="*/ 0 h 8"/>
                  <a:gd name="T2" fmla="*/ 0 w 10"/>
                  <a:gd name="T3" fmla="*/ 6 h 8"/>
                  <a:gd name="T4" fmla="*/ 4 w 10"/>
                  <a:gd name="T5" fmla="*/ 8 h 8"/>
                  <a:gd name="T6" fmla="*/ 10 w 10"/>
                  <a:gd name="T7" fmla="*/ 2 h 8"/>
                  <a:gd name="T8" fmla="*/ 5 w 10"/>
                  <a:gd name="T9" fmla="*/ 0 h 8"/>
                </a:gdLst>
                <a:ahLst/>
                <a:cxnLst>
                  <a:cxn ang="0">
                    <a:pos x="T0" y="T1"/>
                  </a:cxn>
                  <a:cxn ang="0">
                    <a:pos x="T2" y="T3"/>
                  </a:cxn>
                  <a:cxn ang="0">
                    <a:pos x="T4" y="T5"/>
                  </a:cxn>
                  <a:cxn ang="0">
                    <a:pos x="T6" y="T7"/>
                  </a:cxn>
                  <a:cxn ang="0">
                    <a:pos x="T8" y="T9"/>
                  </a:cxn>
                </a:cxnLst>
                <a:rect l="0" t="0" r="r" b="b"/>
                <a:pathLst>
                  <a:path w="10" h="8">
                    <a:moveTo>
                      <a:pt x="5" y="0"/>
                    </a:moveTo>
                    <a:cubicBezTo>
                      <a:pt x="3" y="2"/>
                      <a:pt x="1" y="4"/>
                      <a:pt x="0" y="6"/>
                    </a:cubicBezTo>
                    <a:cubicBezTo>
                      <a:pt x="1" y="7"/>
                      <a:pt x="3" y="7"/>
                      <a:pt x="4" y="8"/>
                    </a:cubicBezTo>
                    <a:cubicBezTo>
                      <a:pt x="6" y="6"/>
                      <a:pt x="8" y="4"/>
                      <a:pt x="10" y="2"/>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7" name="Freeform 187">
                <a:extLst>
                  <a:ext uri="{FF2B5EF4-FFF2-40B4-BE49-F238E27FC236}">
                    <a16:creationId xmlns:a16="http://schemas.microsoft.com/office/drawing/2014/main" id="{5E24D9A8-3B8A-457D-8F31-662F1C1A72A0}"/>
                  </a:ext>
                </a:extLst>
              </p:cNvPr>
              <p:cNvSpPr>
                <a:spLocks/>
              </p:cNvSpPr>
              <p:nvPr/>
            </p:nvSpPr>
            <p:spPr bwMode="auto">
              <a:xfrm>
                <a:off x="79" y="2298"/>
                <a:ext cx="21" cy="16"/>
              </a:xfrm>
              <a:custGeom>
                <a:avLst/>
                <a:gdLst>
                  <a:gd name="T0" fmla="*/ 6 w 11"/>
                  <a:gd name="T1" fmla="*/ 0 h 8"/>
                  <a:gd name="T2" fmla="*/ 0 w 11"/>
                  <a:gd name="T3" fmla="*/ 6 h 8"/>
                  <a:gd name="T4" fmla="*/ 5 w 11"/>
                  <a:gd name="T5" fmla="*/ 8 h 8"/>
                  <a:gd name="T6" fmla="*/ 11 w 11"/>
                  <a:gd name="T7" fmla="*/ 2 h 8"/>
                  <a:gd name="T8" fmla="*/ 6 w 11"/>
                  <a:gd name="T9" fmla="*/ 0 h 8"/>
                </a:gdLst>
                <a:ahLst/>
                <a:cxnLst>
                  <a:cxn ang="0">
                    <a:pos x="T0" y="T1"/>
                  </a:cxn>
                  <a:cxn ang="0">
                    <a:pos x="T2" y="T3"/>
                  </a:cxn>
                  <a:cxn ang="0">
                    <a:pos x="T4" y="T5"/>
                  </a:cxn>
                  <a:cxn ang="0">
                    <a:pos x="T6" y="T7"/>
                  </a:cxn>
                  <a:cxn ang="0">
                    <a:pos x="T8" y="T9"/>
                  </a:cxn>
                </a:cxnLst>
                <a:rect l="0" t="0" r="r" b="b"/>
                <a:pathLst>
                  <a:path w="11" h="8">
                    <a:moveTo>
                      <a:pt x="6" y="0"/>
                    </a:moveTo>
                    <a:cubicBezTo>
                      <a:pt x="4" y="2"/>
                      <a:pt x="2" y="4"/>
                      <a:pt x="0" y="6"/>
                    </a:cubicBezTo>
                    <a:cubicBezTo>
                      <a:pt x="2" y="7"/>
                      <a:pt x="4" y="7"/>
                      <a:pt x="5" y="8"/>
                    </a:cubicBezTo>
                    <a:cubicBezTo>
                      <a:pt x="7" y="6"/>
                      <a:pt x="9" y="4"/>
                      <a:pt x="11" y="2"/>
                    </a:cubicBezTo>
                    <a:cubicBezTo>
                      <a:pt x="9" y="1"/>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8" name="Freeform 188">
                <a:extLst>
                  <a:ext uri="{FF2B5EF4-FFF2-40B4-BE49-F238E27FC236}">
                    <a16:creationId xmlns:a16="http://schemas.microsoft.com/office/drawing/2014/main" id="{755D632A-73CF-42FD-A0BD-C79A5C6AC45C}"/>
                  </a:ext>
                </a:extLst>
              </p:cNvPr>
              <p:cNvSpPr>
                <a:spLocks/>
              </p:cNvSpPr>
              <p:nvPr/>
            </p:nvSpPr>
            <p:spPr bwMode="auto">
              <a:xfrm>
                <a:off x="119" y="2314"/>
                <a:ext cx="19" cy="15"/>
              </a:xfrm>
              <a:custGeom>
                <a:avLst/>
                <a:gdLst>
                  <a:gd name="T0" fmla="*/ 6 w 10"/>
                  <a:gd name="T1" fmla="*/ 0 h 8"/>
                  <a:gd name="T2" fmla="*/ 0 w 10"/>
                  <a:gd name="T3" fmla="*/ 7 h 8"/>
                  <a:gd name="T4" fmla="*/ 5 w 10"/>
                  <a:gd name="T5" fmla="*/ 8 h 8"/>
                  <a:gd name="T6" fmla="*/ 10 w 10"/>
                  <a:gd name="T7" fmla="*/ 2 h 8"/>
                  <a:gd name="T8" fmla="*/ 6 w 10"/>
                  <a:gd name="T9" fmla="*/ 0 h 8"/>
                </a:gdLst>
                <a:ahLst/>
                <a:cxnLst>
                  <a:cxn ang="0">
                    <a:pos x="T0" y="T1"/>
                  </a:cxn>
                  <a:cxn ang="0">
                    <a:pos x="T2" y="T3"/>
                  </a:cxn>
                  <a:cxn ang="0">
                    <a:pos x="T4" y="T5"/>
                  </a:cxn>
                  <a:cxn ang="0">
                    <a:pos x="T6" y="T7"/>
                  </a:cxn>
                  <a:cxn ang="0">
                    <a:pos x="T8" y="T9"/>
                  </a:cxn>
                </a:cxnLst>
                <a:rect l="0" t="0" r="r" b="b"/>
                <a:pathLst>
                  <a:path w="10" h="8">
                    <a:moveTo>
                      <a:pt x="6" y="0"/>
                    </a:moveTo>
                    <a:cubicBezTo>
                      <a:pt x="4" y="2"/>
                      <a:pt x="2" y="4"/>
                      <a:pt x="0" y="7"/>
                    </a:cubicBezTo>
                    <a:cubicBezTo>
                      <a:pt x="2" y="7"/>
                      <a:pt x="3" y="8"/>
                      <a:pt x="5" y="8"/>
                    </a:cubicBezTo>
                    <a:cubicBezTo>
                      <a:pt x="7" y="6"/>
                      <a:pt x="8" y="4"/>
                      <a:pt x="10" y="2"/>
                    </a:cubicBezTo>
                    <a:cubicBezTo>
                      <a:pt x="9" y="1"/>
                      <a:pt x="7"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19" name="Freeform 189">
                <a:extLst>
                  <a:ext uri="{FF2B5EF4-FFF2-40B4-BE49-F238E27FC236}">
                    <a16:creationId xmlns:a16="http://schemas.microsoft.com/office/drawing/2014/main" id="{692AF99E-2E89-47CB-A8A7-053F9C595EB0}"/>
                  </a:ext>
                </a:extLst>
              </p:cNvPr>
              <p:cNvSpPr>
                <a:spLocks/>
              </p:cNvSpPr>
              <p:nvPr/>
            </p:nvSpPr>
            <p:spPr bwMode="auto">
              <a:xfrm>
                <a:off x="157" y="2329"/>
                <a:ext cx="21" cy="15"/>
              </a:xfrm>
              <a:custGeom>
                <a:avLst/>
                <a:gdLst>
                  <a:gd name="T0" fmla="*/ 6 w 11"/>
                  <a:gd name="T1" fmla="*/ 0 h 8"/>
                  <a:gd name="T2" fmla="*/ 0 w 11"/>
                  <a:gd name="T3" fmla="*/ 7 h 8"/>
                  <a:gd name="T4" fmla="*/ 5 w 11"/>
                  <a:gd name="T5" fmla="*/ 8 h 8"/>
                  <a:gd name="T6" fmla="*/ 11 w 11"/>
                  <a:gd name="T7" fmla="*/ 2 h 8"/>
                  <a:gd name="T8" fmla="*/ 6 w 11"/>
                  <a:gd name="T9" fmla="*/ 0 h 8"/>
                </a:gdLst>
                <a:ahLst/>
                <a:cxnLst>
                  <a:cxn ang="0">
                    <a:pos x="T0" y="T1"/>
                  </a:cxn>
                  <a:cxn ang="0">
                    <a:pos x="T2" y="T3"/>
                  </a:cxn>
                  <a:cxn ang="0">
                    <a:pos x="T4" y="T5"/>
                  </a:cxn>
                  <a:cxn ang="0">
                    <a:pos x="T6" y="T7"/>
                  </a:cxn>
                  <a:cxn ang="0">
                    <a:pos x="T8" y="T9"/>
                  </a:cxn>
                </a:cxnLst>
                <a:rect l="0" t="0" r="r" b="b"/>
                <a:pathLst>
                  <a:path w="11" h="8">
                    <a:moveTo>
                      <a:pt x="6" y="0"/>
                    </a:moveTo>
                    <a:cubicBezTo>
                      <a:pt x="4" y="2"/>
                      <a:pt x="2" y="4"/>
                      <a:pt x="0" y="7"/>
                    </a:cubicBezTo>
                    <a:cubicBezTo>
                      <a:pt x="2" y="7"/>
                      <a:pt x="4" y="8"/>
                      <a:pt x="5" y="8"/>
                    </a:cubicBezTo>
                    <a:cubicBezTo>
                      <a:pt x="7" y="6"/>
                      <a:pt x="9" y="4"/>
                      <a:pt x="11" y="2"/>
                    </a:cubicBezTo>
                    <a:cubicBezTo>
                      <a:pt x="9" y="1"/>
                      <a:pt x="7"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0" name="Freeform 190">
                <a:extLst>
                  <a:ext uri="{FF2B5EF4-FFF2-40B4-BE49-F238E27FC236}">
                    <a16:creationId xmlns:a16="http://schemas.microsoft.com/office/drawing/2014/main" id="{78E6CF80-9753-4F74-93C7-8563601C744F}"/>
                  </a:ext>
                </a:extLst>
              </p:cNvPr>
              <p:cNvSpPr>
                <a:spLocks/>
              </p:cNvSpPr>
              <p:nvPr/>
            </p:nvSpPr>
            <p:spPr bwMode="auto">
              <a:xfrm>
                <a:off x="197" y="2342"/>
                <a:ext cx="20" cy="18"/>
              </a:xfrm>
              <a:custGeom>
                <a:avLst/>
                <a:gdLst>
                  <a:gd name="T0" fmla="*/ 5 w 10"/>
                  <a:gd name="T1" fmla="*/ 0 h 9"/>
                  <a:gd name="T2" fmla="*/ 0 w 10"/>
                  <a:gd name="T3" fmla="*/ 7 h 9"/>
                  <a:gd name="T4" fmla="*/ 4 w 10"/>
                  <a:gd name="T5" fmla="*/ 9 h 9"/>
                  <a:gd name="T6" fmla="*/ 10 w 10"/>
                  <a:gd name="T7" fmla="*/ 2 h 9"/>
                  <a:gd name="T8" fmla="*/ 5 w 10"/>
                  <a:gd name="T9" fmla="*/ 0 h 9"/>
                </a:gdLst>
                <a:ahLst/>
                <a:cxnLst>
                  <a:cxn ang="0">
                    <a:pos x="T0" y="T1"/>
                  </a:cxn>
                  <a:cxn ang="0">
                    <a:pos x="T2" y="T3"/>
                  </a:cxn>
                  <a:cxn ang="0">
                    <a:pos x="T4" y="T5"/>
                  </a:cxn>
                  <a:cxn ang="0">
                    <a:pos x="T6" y="T7"/>
                  </a:cxn>
                  <a:cxn ang="0">
                    <a:pos x="T8" y="T9"/>
                  </a:cxn>
                </a:cxnLst>
                <a:rect l="0" t="0" r="r" b="b"/>
                <a:pathLst>
                  <a:path w="10" h="9">
                    <a:moveTo>
                      <a:pt x="5" y="0"/>
                    </a:moveTo>
                    <a:cubicBezTo>
                      <a:pt x="3" y="3"/>
                      <a:pt x="1" y="5"/>
                      <a:pt x="0" y="7"/>
                    </a:cubicBezTo>
                    <a:cubicBezTo>
                      <a:pt x="1" y="8"/>
                      <a:pt x="3" y="8"/>
                      <a:pt x="4" y="9"/>
                    </a:cubicBezTo>
                    <a:cubicBezTo>
                      <a:pt x="6" y="7"/>
                      <a:pt x="8" y="4"/>
                      <a:pt x="10" y="2"/>
                    </a:cubicBezTo>
                    <a:cubicBezTo>
                      <a:pt x="8" y="2"/>
                      <a:pt x="7"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1" name="Freeform 191">
                <a:extLst>
                  <a:ext uri="{FF2B5EF4-FFF2-40B4-BE49-F238E27FC236}">
                    <a16:creationId xmlns:a16="http://schemas.microsoft.com/office/drawing/2014/main" id="{F272557B-173D-4818-871B-6492B196BF92}"/>
                  </a:ext>
                </a:extLst>
              </p:cNvPr>
              <p:cNvSpPr>
                <a:spLocks/>
              </p:cNvSpPr>
              <p:nvPr/>
            </p:nvSpPr>
            <p:spPr bwMode="auto">
              <a:xfrm>
                <a:off x="232" y="2356"/>
                <a:ext cx="1494" cy="154"/>
              </a:xfrm>
              <a:custGeom>
                <a:avLst/>
                <a:gdLst>
                  <a:gd name="T0" fmla="*/ 5 w 780"/>
                  <a:gd name="T1" fmla="*/ 0 h 80"/>
                  <a:gd name="T2" fmla="*/ 0 w 780"/>
                  <a:gd name="T3" fmla="*/ 7 h 80"/>
                  <a:gd name="T4" fmla="*/ 103 w 780"/>
                  <a:gd name="T5" fmla="*/ 37 h 80"/>
                  <a:gd name="T6" fmla="*/ 436 w 780"/>
                  <a:gd name="T7" fmla="*/ 80 h 80"/>
                  <a:gd name="T8" fmla="*/ 639 w 780"/>
                  <a:gd name="T9" fmla="*/ 63 h 80"/>
                  <a:gd name="T10" fmla="*/ 780 w 780"/>
                  <a:gd name="T11" fmla="*/ 19 h 80"/>
                  <a:gd name="T12" fmla="*/ 763 w 780"/>
                  <a:gd name="T13" fmla="*/ 18 h 80"/>
                  <a:gd name="T14" fmla="*/ 638 w 780"/>
                  <a:gd name="T15" fmla="*/ 55 h 80"/>
                  <a:gd name="T16" fmla="*/ 436 w 780"/>
                  <a:gd name="T17" fmla="*/ 72 h 80"/>
                  <a:gd name="T18" fmla="*/ 105 w 780"/>
                  <a:gd name="T19" fmla="*/ 30 h 80"/>
                  <a:gd name="T20" fmla="*/ 5 w 780"/>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0" h="80">
                    <a:moveTo>
                      <a:pt x="5" y="0"/>
                    </a:moveTo>
                    <a:cubicBezTo>
                      <a:pt x="3" y="2"/>
                      <a:pt x="2" y="4"/>
                      <a:pt x="0" y="7"/>
                    </a:cubicBezTo>
                    <a:cubicBezTo>
                      <a:pt x="30" y="17"/>
                      <a:pt x="64" y="27"/>
                      <a:pt x="103" y="37"/>
                    </a:cubicBezTo>
                    <a:cubicBezTo>
                      <a:pt x="187" y="59"/>
                      <a:pt x="303" y="80"/>
                      <a:pt x="436" y="80"/>
                    </a:cubicBezTo>
                    <a:cubicBezTo>
                      <a:pt x="500" y="80"/>
                      <a:pt x="568" y="75"/>
                      <a:pt x="639" y="63"/>
                    </a:cubicBezTo>
                    <a:cubicBezTo>
                      <a:pt x="685" y="55"/>
                      <a:pt x="732" y="40"/>
                      <a:pt x="780" y="19"/>
                    </a:cubicBezTo>
                    <a:cubicBezTo>
                      <a:pt x="774" y="19"/>
                      <a:pt x="768" y="19"/>
                      <a:pt x="763" y="18"/>
                    </a:cubicBezTo>
                    <a:cubicBezTo>
                      <a:pt x="720" y="35"/>
                      <a:pt x="678" y="48"/>
                      <a:pt x="638" y="55"/>
                    </a:cubicBezTo>
                    <a:cubicBezTo>
                      <a:pt x="568" y="67"/>
                      <a:pt x="500" y="72"/>
                      <a:pt x="436" y="72"/>
                    </a:cubicBezTo>
                    <a:cubicBezTo>
                      <a:pt x="304" y="72"/>
                      <a:pt x="189" y="51"/>
                      <a:pt x="105" y="30"/>
                    </a:cubicBezTo>
                    <a:cubicBezTo>
                      <a:pt x="68" y="20"/>
                      <a:pt x="34" y="1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2" name="Freeform 192">
                <a:extLst>
                  <a:ext uri="{FF2B5EF4-FFF2-40B4-BE49-F238E27FC236}">
                    <a16:creationId xmlns:a16="http://schemas.microsoft.com/office/drawing/2014/main" id="{CD5EFF79-C2F5-4A89-B04D-6CFCCD2E4A1B}"/>
                  </a:ext>
                </a:extLst>
              </p:cNvPr>
              <p:cNvSpPr>
                <a:spLocks/>
              </p:cNvSpPr>
              <p:nvPr/>
            </p:nvSpPr>
            <p:spPr bwMode="auto">
              <a:xfrm>
                <a:off x="1694" y="2377"/>
                <a:ext cx="63" cy="15"/>
              </a:xfrm>
              <a:custGeom>
                <a:avLst/>
                <a:gdLst>
                  <a:gd name="T0" fmla="*/ 16 w 33"/>
                  <a:gd name="T1" fmla="*/ 0 h 8"/>
                  <a:gd name="T2" fmla="*/ 0 w 33"/>
                  <a:gd name="T3" fmla="*/ 7 h 8"/>
                  <a:gd name="T4" fmla="*/ 17 w 33"/>
                  <a:gd name="T5" fmla="*/ 8 h 8"/>
                  <a:gd name="T6" fmla="*/ 33 w 33"/>
                  <a:gd name="T7" fmla="*/ 1 h 8"/>
                  <a:gd name="T8" fmla="*/ 16 w 33"/>
                  <a:gd name="T9" fmla="*/ 0 h 8"/>
                </a:gdLst>
                <a:ahLst/>
                <a:cxnLst>
                  <a:cxn ang="0">
                    <a:pos x="T0" y="T1"/>
                  </a:cxn>
                  <a:cxn ang="0">
                    <a:pos x="T2" y="T3"/>
                  </a:cxn>
                  <a:cxn ang="0">
                    <a:pos x="T4" y="T5"/>
                  </a:cxn>
                  <a:cxn ang="0">
                    <a:pos x="T6" y="T7"/>
                  </a:cxn>
                  <a:cxn ang="0">
                    <a:pos x="T8" y="T9"/>
                  </a:cxn>
                </a:cxnLst>
                <a:rect l="0" t="0" r="r" b="b"/>
                <a:pathLst>
                  <a:path w="33" h="8">
                    <a:moveTo>
                      <a:pt x="16" y="0"/>
                    </a:moveTo>
                    <a:cubicBezTo>
                      <a:pt x="10" y="3"/>
                      <a:pt x="5" y="5"/>
                      <a:pt x="0" y="7"/>
                    </a:cubicBezTo>
                    <a:cubicBezTo>
                      <a:pt x="5" y="8"/>
                      <a:pt x="11" y="8"/>
                      <a:pt x="17" y="8"/>
                    </a:cubicBezTo>
                    <a:cubicBezTo>
                      <a:pt x="22" y="6"/>
                      <a:pt x="28" y="4"/>
                      <a:pt x="33" y="1"/>
                    </a:cubicBezTo>
                    <a:cubicBezTo>
                      <a:pt x="27" y="1"/>
                      <a:pt x="22" y="1"/>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3" name="Freeform 193">
                <a:extLst>
                  <a:ext uri="{FF2B5EF4-FFF2-40B4-BE49-F238E27FC236}">
                    <a16:creationId xmlns:a16="http://schemas.microsoft.com/office/drawing/2014/main" id="{8F564702-A9EA-4B78-BCB8-B3A1D1DA9114}"/>
                  </a:ext>
                </a:extLst>
              </p:cNvPr>
              <p:cNvSpPr>
                <a:spLocks/>
              </p:cNvSpPr>
              <p:nvPr/>
            </p:nvSpPr>
            <p:spPr bwMode="auto">
              <a:xfrm>
                <a:off x="224" y="2352"/>
                <a:ext cx="17" cy="17"/>
              </a:xfrm>
              <a:custGeom>
                <a:avLst/>
                <a:gdLst>
                  <a:gd name="T0" fmla="*/ 5 w 9"/>
                  <a:gd name="T1" fmla="*/ 0 h 9"/>
                  <a:gd name="T2" fmla="*/ 0 w 9"/>
                  <a:gd name="T3" fmla="*/ 7 h 9"/>
                  <a:gd name="T4" fmla="*/ 4 w 9"/>
                  <a:gd name="T5" fmla="*/ 9 h 9"/>
                  <a:gd name="T6" fmla="*/ 9 w 9"/>
                  <a:gd name="T7" fmla="*/ 2 h 9"/>
                  <a:gd name="T8" fmla="*/ 5 w 9"/>
                  <a:gd name="T9" fmla="*/ 0 h 9"/>
                </a:gdLst>
                <a:ahLst/>
                <a:cxnLst>
                  <a:cxn ang="0">
                    <a:pos x="T0" y="T1"/>
                  </a:cxn>
                  <a:cxn ang="0">
                    <a:pos x="T2" y="T3"/>
                  </a:cxn>
                  <a:cxn ang="0">
                    <a:pos x="T4" y="T5"/>
                  </a:cxn>
                  <a:cxn ang="0">
                    <a:pos x="T6" y="T7"/>
                  </a:cxn>
                  <a:cxn ang="0">
                    <a:pos x="T8" y="T9"/>
                  </a:cxn>
                </a:cxnLst>
                <a:rect l="0" t="0" r="r" b="b"/>
                <a:pathLst>
                  <a:path w="9" h="9">
                    <a:moveTo>
                      <a:pt x="5" y="0"/>
                    </a:moveTo>
                    <a:cubicBezTo>
                      <a:pt x="3" y="3"/>
                      <a:pt x="2" y="5"/>
                      <a:pt x="0" y="7"/>
                    </a:cubicBezTo>
                    <a:cubicBezTo>
                      <a:pt x="2" y="8"/>
                      <a:pt x="3" y="8"/>
                      <a:pt x="4" y="9"/>
                    </a:cubicBezTo>
                    <a:cubicBezTo>
                      <a:pt x="6" y="6"/>
                      <a:pt x="7" y="4"/>
                      <a:pt x="9" y="2"/>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4" name="Freeform 194">
                <a:extLst>
                  <a:ext uri="{FF2B5EF4-FFF2-40B4-BE49-F238E27FC236}">
                    <a16:creationId xmlns:a16="http://schemas.microsoft.com/office/drawing/2014/main" id="{5163239E-FEFE-4D8C-B5C9-3D4415F699CE}"/>
                  </a:ext>
                </a:extLst>
              </p:cNvPr>
              <p:cNvSpPr>
                <a:spLocks noEditPoints="1"/>
              </p:cNvSpPr>
              <p:nvPr/>
            </p:nvSpPr>
            <p:spPr bwMode="auto">
              <a:xfrm>
                <a:off x="2506" y="1907"/>
                <a:ext cx="2696" cy="17"/>
              </a:xfrm>
              <a:custGeom>
                <a:avLst/>
                <a:gdLst>
                  <a:gd name="T0" fmla="*/ 4 w 1407"/>
                  <a:gd name="T1" fmla="*/ 1 h 9"/>
                  <a:gd name="T2" fmla="*/ 0 w 1407"/>
                  <a:gd name="T3" fmla="*/ 3 h 9"/>
                  <a:gd name="T4" fmla="*/ 7 w 1407"/>
                  <a:gd name="T5" fmla="*/ 8 h 9"/>
                  <a:gd name="T6" fmla="*/ 11 w 1407"/>
                  <a:gd name="T7" fmla="*/ 6 h 9"/>
                  <a:gd name="T8" fmla="*/ 4 w 1407"/>
                  <a:gd name="T9" fmla="*/ 1 h 9"/>
                  <a:gd name="T10" fmla="*/ 1404 w 1407"/>
                  <a:gd name="T11" fmla="*/ 0 h 9"/>
                  <a:gd name="T12" fmla="*/ 1398 w 1407"/>
                  <a:gd name="T13" fmla="*/ 6 h 9"/>
                  <a:gd name="T14" fmla="*/ 1400 w 1407"/>
                  <a:gd name="T15" fmla="*/ 9 h 9"/>
                  <a:gd name="T16" fmla="*/ 1407 w 1407"/>
                  <a:gd name="T17" fmla="*/ 3 h 9"/>
                  <a:gd name="T18" fmla="*/ 1404 w 140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7" h="9">
                    <a:moveTo>
                      <a:pt x="4" y="1"/>
                    </a:moveTo>
                    <a:cubicBezTo>
                      <a:pt x="2" y="2"/>
                      <a:pt x="1" y="3"/>
                      <a:pt x="0" y="3"/>
                    </a:cubicBezTo>
                    <a:cubicBezTo>
                      <a:pt x="2" y="5"/>
                      <a:pt x="5" y="7"/>
                      <a:pt x="7" y="8"/>
                    </a:cubicBezTo>
                    <a:cubicBezTo>
                      <a:pt x="8" y="8"/>
                      <a:pt x="9" y="7"/>
                      <a:pt x="11" y="6"/>
                    </a:cubicBezTo>
                    <a:cubicBezTo>
                      <a:pt x="8" y="4"/>
                      <a:pt x="6" y="3"/>
                      <a:pt x="4" y="1"/>
                    </a:cubicBezTo>
                    <a:moveTo>
                      <a:pt x="1404" y="0"/>
                    </a:moveTo>
                    <a:cubicBezTo>
                      <a:pt x="1402" y="2"/>
                      <a:pt x="1400" y="4"/>
                      <a:pt x="1398" y="6"/>
                    </a:cubicBezTo>
                    <a:cubicBezTo>
                      <a:pt x="1399" y="7"/>
                      <a:pt x="1399" y="8"/>
                      <a:pt x="1400" y="9"/>
                    </a:cubicBezTo>
                    <a:cubicBezTo>
                      <a:pt x="1402" y="7"/>
                      <a:pt x="1405" y="5"/>
                      <a:pt x="1407" y="3"/>
                    </a:cubicBezTo>
                    <a:cubicBezTo>
                      <a:pt x="1406" y="2"/>
                      <a:pt x="1405" y="1"/>
                      <a:pt x="140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5" name="Freeform 195">
                <a:extLst>
                  <a:ext uri="{FF2B5EF4-FFF2-40B4-BE49-F238E27FC236}">
                    <a16:creationId xmlns:a16="http://schemas.microsoft.com/office/drawing/2014/main" id="{E4FA0927-F9D7-416A-93DE-B221AF124816}"/>
                  </a:ext>
                </a:extLst>
              </p:cNvPr>
              <p:cNvSpPr>
                <a:spLocks noEditPoints="1"/>
              </p:cNvSpPr>
              <p:nvPr/>
            </p:nvSpPr>
            <p:spPr bwMode="auto">
              <a:xfrm>
                <a:off x="2108" y="852"/>
                <a:ext cx="3570" cy="778"/>
              </a:xfrm>
              <a:custGeom>
                <a:avLst/>
                <a:gdLst>
                  <a:gd name="T0" fmla="*/ 0 w 1863"/>
                  <a:gd name="T1" fmla="*/ 400 h 405"/>
                  <a:gd name="T2" fmla="*/ 19 w 1863"/>
                  <a:gd name="T3" fmla="*/ 398 h 405"/>
                  <a:gd name="T4" fmla="*/ 40 w 1863"/>
                  <a:gd name="T5" fmla="*/ 377 h 405"/>
                  <a:gd name="T6" fmla="*/ 25 w 1863"/>
                  <a:gd name="T7" fmla="*/ 395 h 405"/>
                  <a:gd name="T8" fmla="*/ 40 w 1863"/>
                  <a:gd name="T9" fmla="*/ 377 h 405"/>
                  <a:gd name="T10" fmla="*/ 46 w 1863"/>
                  <a:gd name="T11" fmla="*/ 373 h 405"/>
                  <a:gd name="T12" fmla="*/ 81 w 1863"/>
                  <a:gd name="T13" fmla="*/ 362 h 405"/>
                  <a:gd name="T14" fmla="*/ 102 w 1863"/>
                  <a:gd name="T15" fmla="*/ 340 h 405"/>
                  <a:gd name="T16" fmla="*/ 86 w 1863"/>
                  <a:gd name="T17" fmla="*/ 359 h 405"/>
                  <a:gd name="T18" fmla="*/ 102 w 1863"/>
                  <a:gd name="T19" fmla="*/ 340 h 405"/>
                  <a:gd name="T20" fmla="*/ 107 w 1863"/>
                  <a:gd name="T21" fmla="*/ 337 h 405"/>
                  <a:gd name="T22" fmla="*/ 142 w 1863"/>
                  <a:gd name="T23" fmla="*/ 326 h 405"/>
                  <a:gd name="T24" fmla="*/ 164 w 1863"/>
                  <a:gd name="T25" fmla="*/ 304 h 405"/>
                  <a:gd name="T26" fmla="*/ 148 w 1863"/>
                  <a:gd name="T27" fmla="*/ 323 h 405"/>
                  <a:gd name="T28" fmla="*/ 164 w 1863"/>
                  <a:gd name="T29" fmla="*/ 304 h 405"/>
                  <a:gd name="T30" fmla="*/ 195 w 1863"/>
                  <a:gd name="T31" fmla="*/ 285 h 405"/>
                  <a:gd name="T32" fmla="*/ 179 w 1863"/>
                  <a:gd name="T33" fmla="*/ 304 h 405"/>
                  <a:gd name="T34" fmla="*/ 204 w 1863"/>
                  <a:gd name="T35" fmla="*/ 289 h 405"/>
                  <a:gd name="T36" fmla="*/ 226 w 1863"/>
                  <a:gd name="T37" fmla="*/ 267 h 405"/>
                  <a:gd name="T38" fmla="*/ 209 w 1863"/>
                  <a:gd name="T39" fmla="*/ 286 h 405"/>
                  <a:gd name="T40" fmla="*/ 227 w 1863"/>
                  <a:gd name="T41" fmla="*/ 267 h 405"/>
                  <a:gd name="T42" fmla="*/ 257 w 1863"/>
                  <a:gd name="T43" fmla="*/ 248 h 405"/>
                  <a:gd name="T44" fmla="*/ 240 w 1863"/>
                  <a:gd name="T45" fmla="*/ 268 h 405"/>
                  <a:gd name="T46" fmla="*/ 257 w 1863"/>
                  <a:gd name="T47" fmla="*/ 248 h 405"/>
                  <a:gd name="T48" fmla="*/ 262 w 1863"/>
                  <a:gd name="T49" fmla="*/ 245 h 405"/>
                  <a:gd name="T50" fmla="*/ 292 w 1863"/>
                  <a:gd name="T51" fmla="*/ 237 h 405"/>
                  <a:gd name="T52" fmla="*/ 288 w 1863"/>
                  <a:gd name="T53" fmla="*/ 230 h 405"/>
                  <a:gd name="T54" fmla="*/ 293 w 1863"/>
                  <a:gd name="T55" fmla="*/ 227 h 405"/>
                  <a:gd name="T56" fmla="*/ 328 w 1863"/>
                  <a:gd name="T57" fmla="*/ 216 h 405"/>
                  <a:gd name="T58" fmla="*/ 351 w 1863"/>
                  <a:gd name="T59" fmla="*/ 194 h 405"/>
                  <a:gd name="T60" fmla="*/ 334 w 1863"/>
                  <a:gd name="T61" fmla="*/ 213 h 405"/>
                  <a:gd name="T62" fmla="*/ 351 w 1863"/>
                  <a:gd name="T63" fmla="*/ 194 h 405"/>
                  <a:gd name="T64" fmla="*/ 357 w 1863"/>
                  <a:gd name="T65" fmla="*/ 191 h 405"/>
                  <a:gd name="T66" fmla="*/ 447 w 1863"/>
                  <a:gd name="T67" fmla="*/ 155 h 405"/>
                  <a:gd name="T68" fmla="*/ 1086 w 1863"/>
                  <a:gd name="T69" fmla="*/ 0 h 405"/>
                  <a:gd name="T70" fmla="*/ 443 w 1863"/>
                  <a:gd name="T71" fmla="*/ 148 h 405"/>
                  <a:gd name="T72" fmla="*/ 1088 w 1863"/>
                  <a:gd name="T73" fmla="*/ 9 h 405"/>
                  <a:gd name="T74" fmla="*/ 1859 w 1863"/>
                  <a:gd name="T75" fmla="*/ 232 h 405"/>
                  <a:gd name="T76" fmla="*/ 1434 w 1863"/>
                  <a:gd name="T77" fmla="*/ 4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3" h="405">
                    <a:moveTo>
                      <a:pt x="10" y="394"/>
                    </a:moveTo>
                    <a:cubicBezTo>
                      <a:pt x="7" y="396"/>
                      <a:pt x="4" y="398"/>
                      <a:pt x="0" y="400"/>
                    </a:cubicBezTo>
                    <a:cubicBezTo>
                      <a:pt x="3" y="401"/>
                      <a:pt x="5" y="403"/>
                      <a:pt x="8" y="405"/>
                    </a:cubicBezTo>
                    <a:cubicBezTo>
                      <a:pt x="11" y="403"/>
                      <a:pt x="15" y="400"/>
                      <a:pt x="19" y="398"/>
                    </a:cubicBezTo>
                    <a:cubicBezTo>
                      <a:pt x="16" y="397"/>
                      <a:pt x="13" y="396"/>
                      <a:pt x="10" y="394"/>
                    </a:cubicBezTo>
                    <a:moveTo>
                      <a:pt x="40" y="377"/>
                    </a:moveTo>
                    <a:cubicBezTo>
                      <a:pt x="32" y="381"/>
                      <a:pt x="23" y="386"/>
                      <a:pt x="15" y="391"/>
                    </a:cubicBezTo>
                    <a:cubicBezTo>
                      <a:pt x="18" y="392"/>
                      <a:pt x="21" y="394"/>
                      <a:pt x="25" y="395"/>
                    </a:cubicBezTo>
                    <a:cubicBezTo>
                      <a:pt x="33" y="390"/>
                      <a:pt x="41" y="385"/>
                      <a:pt x="50" y="380"/>
                    </a:cubicBezTo>
                    <a:cubicBezTo>
                      <a:pt x="47" y="379"/>
                      <a:pt x="44" y="378"/>
                      <a:pt x="40" y="377"/>
                    </a:cubicBezTo>
                    <a:moveTo>
                      <a:pt x="71" y="358"/>
                    </a:moveTo>
                    <a:cubicBezTo>
                      <a:pt x="63" y="364"/>
                      <a:pt x="54" y="368"/>
                      <a:pt x="46" y="373"/>
                    </a:cubicBezTo>
                    <a:cubicBezTo>
                      <a:pt x="49" y="375"/>
                      <a:pt x="52" y="376"/>
                      <a:pt x="55" y="377"/>
                    </a:cubicBezTo>
                    <a:cubicBezTo>
                      <a:pt x="64" y="372"/>
                      <a:pt x="72" y="367"/>
                      <a:pt x="81" y="362"/>
                    </a:cubicBezTo>
                    <a:cubicBezTo>
                      <a:pt x="77" y="361"/>
                      <a:pt x="74" y="360"/>
                      <a:pt x="71" y="358"/>
                    </a:cubicBezTo>
                    <a:moveTo>
                      <a:pt x="102" y="340"/>
                    </a:moveTo>
                    <a:cubicBezTo>
                      <a:pt x="93" y="345"/>
                      <a:pt x="85" y="350"/>
                      <a:pt x="76" y="355"/>
                    </a:cubicBezTo>
                    <a:cubicBezTo>
                      <a:pt x="80" y="357"/>
                      <a:pt x="83" y="358"/>
                      <a:pt x="86" y="359"/>
                    </a:cubicBezTo>
                    <a:cubicBezTo>
                      <a:pt x="94" y="354"/>
                      <a:pt x="103" y="349"/>
                      <a:pt x="112" y="344"/>
                    </a:cubicBezTo>
                    <a:cubicBezTo>
                      <a:pt x="108" y="343"/>
                      <a:pt x="105" y="341"/>
                      <a:pt x="102" y="340"/>
                    </a:cubicBezTo>
                    <a:moveTo>
                      <a:pt x="133" y="322"/>
                    </a:moveTo>
                    <a:cubicBezTo>
                      <a:pt x="124" y="327"/>
                      <a:pt x="116" y="332"/>
                      <a:pt x="107" y="337"/>
                    </a:cubicBezTo>
                    <a:cubicBezTo>
                      <a:pt x="110" y="338"/>
                      <a:pt x="114" y="340"/>
                      <a:pt x="117" y="341"/>
                    </a:cubicBezTo>
                    <a:cubicBezTo>
                      <a:pt x="125" y="336"/>
                      <a:pt x="134" y="331"/>
                      <a:pt x="142" y="326"/>
                    </a:cubicBezTo>
                    <a:cubicBezTo>
                      <a:pt x="139" y="324"/>
                      <a:pt x="136" y="323"/>
                      <a:pt x="133" y="322"/>
                    </a:cubicBezTo>
                    <a:moveTo>
                      <a:pt x="164" y="304"/>
                    </a:moveTo>
                    <a:cubicBezTo>
                      <a:pt x="155" y="309"/>
                      <a:pt x="147" y="314"/>
                      <a:pt x="138" y="319"/>
                    </a:cubicBezTo>
                    <a:cubicBezTo>
                      <a:pt x="141" y="320"/>
                      <a:pt x="145" y="321"/>
                      <a:pt x="148" y="323"/>
                    </a:cubicBezTo>
                    <a:cubicBezTo>
                      <a:pt x="156" y="318"/>
                      <a:pt x="165" y="312"/>
                      <a:pt x="173" y="307"/>
                    </a:cubicBezTo>
                    <a:cubicBezTo>
                      <a:pt x="170" y="306"/>
                      <a:pt x="167" y="305"/>
                      <a:pt x="164" y="304"/>
                    </a:cubicBezTo>
                    <a:moveTo>
                      <a:pt x="195" y="285"/>
                    </a:moveTo>
                    <a:cubicBezTo>
                      <a:pt x="195" y="285"/>
                      <a:pt x="195" y="285"/>
                      <a:pt x="195" y="285"/>
                    </a:cubicBezTo>
                    <a:cubicBezTo>
                      <a:pt x="186" y="290"/>
                      <a:pt x="178" y="295"/>
                      <a:pt x="169" y="300"/>
                    </a:cubicBezTo>
                    <a:cubicBezTo>
                      <a:pt x="172" y="302"/>
                      <a:pt x="175" y="303"/>
                      <a:pt x="179" y="304"/>
                    </a:cubicBezTo>
                    <a:cubicBezTo>
                      <a:pt x="185" y="300"/>
                      <a:pt x="192" y="296"/>
                      <a:pt x="199" y="292"/>
                    </a:cubicBezTo>
                    <a:cubicBezTo>
                      <a:pt x="201" y="291"/>
                      <a:pt x="202" y="290"/>
                      <a:pt x="204" y="289"/>
                    </a:cubicBezTo>
                    <a:cubicBezTo>
                      <a:pt x="201" y="288"/>
                      <a:pt x="198" y="286"/>
                      <a:pt x="195" y="285"/>
                    </a:cubicBezTo>
                    <a:moveTo>
                      <a:pt x="226" y="267"/>
                    </a:moveTo>
                    <a:cubicBezTo>
                      <a:pt x="217" y="272"/>
                      <a:pt x="209" y="277"/>
                      <a:pt x="200" y="282"/>
                    </a:cubicBezTo>
                    <a:cubicBezTo>
                      <a:pt x="203" y="283"/>
                      <a:pt x="206" y="285"/>
                      <a:pt x="209" y="286"/>
                    </a:cubicBezTo>
                    <a:cubicBezTo>
                      <a:pt x="218" y="281"/>
                      <a:pt x="226" y="276"/>
                      <a:pt x="235" y="271"/>
                    </a:cubicBezTo>
                    <a:cubicBezTo>
                      <a:pt x="232" y="269"/>
                      <a:pt x="230" y="268"/>
                      <a:pt x="227" y="267"/>
                    </a:cubicBezTo>
                    <a:cubicBezTo>
                      <a:pt x="226" y="267"/>
                      <a:pt x="226" y="267"/>
                      <a:pt x="226" y="267"/>
                    </a:cubicBezTo>
                    <a:moveTo>
                      <a:pt x="257" y="248"/>
                    </a:moveTo>
                    <a:cubicBezTo>
                      <a:pt x="248" y="254"/>
                      <a:pt x="240" y="259"/>
                      <a:pt x="231" y="264"/>
                    </a:cubicBezTo>
                    <a:cubicBezTo>
                      <a:pt x="234" y="265"/>
                      <a:pt x="237" y="266"/>
                      <a:pt x="240" y="268"/>
                    </a:cubicBezTo>
                    <a:cubicBezTo>
                      <a:pt x="249" y="263"/>
                      <a:pt x="257" y="258"/>
                      <a:pt x="266" y="252"/>
                    </a:cubicBezTo>
                    <a:cubicBezTo>
                      <a:pt x="263" y="251"/>
                      <a:pt x="260" y="250"/>
                      <a:pt x="257" y="248"/>
                    </a:cubicBezTo>
                    <a:moveTo>
                      <a:pt x="288" y="230"/>
                    </a:moveTo>
                    <a:cubicBezTo>
                      <a:pt x="279" y="235"/>
                      <a:pt x="271" y="240"/>
                      <a:pt x="262" y="245"/>
                    </a:cubicBezTo>
                    <a:cubicBezTo>
                      <a:pt x="265" y="247"/>
                      <a:pt x="268" y="248"/>
                      <a:pt x="271" y="249"/>
                    </a:cubicBezTo>
                    <a:cubicBezTo>
                      <a:pt x="278" y="245"/>
                      <a:pt x="285" y="241"/>
                      <a:pt x="292" y="237"/>
                    </a:cubicBezTo>
                    <a:cubicBezTo>
                      <a:pt x="294" y="236"/>
                      <a:pt x="295" y="235"/>
                      <a:pt x="297" y="234"/>
                    </a:cubicBezTo>
                    <a:cubicBezTo>
                      <a:pt x="294" y="233"/>
                      <a:pt x="291" y="231"/>
                      <a:pt x="288" y="230"/>
                    </a:cubicBezTo>
                    <a:moveTo>
                      <a:pt x="319" y="212"/>
                    </a:moveTo>
                    <a:cubicBezTo>
                      <a:pt x="311" y="217"/>
                      <a:pt x="302" y="222"/>
                      <a:pt x="293" y="227"/>
                    </a:cubicBezTo>
                    <a:cubicBezTo>
                      <a:pt x="296" y="228"/>
                      <a:pt x="299" y="230"/>
                      <a:pt x="302" y="231"/>
                    </a:cubicBezTo>
                    <a:cubicBezTo>
                      <a:pt x="311" y="226"/>
                      <a:pt x="320" y="221"/>
                      <a:pt x="328" y="216"/>
                    </a:cubicBezTo>
                    <a:cubicBezTo>
                      <a:pt x="325" y="215"/>
                      <a:pt x="322" y="213"/>
                      <a:pt x="319" y="212"/>
                    </a:cubicBezTo>
                    <a:moveTo>
                      <a:pt x="351" y="194"/>
                    </a:moveTo>
                    <a:cubicBezTo>
                      <a:pt x="342" y="199"/>
                      <a:pt x="333" y="204"/>
                      <a:pt x="325" y="209"/>
                    </a:cubicBezTo>
                    <a:cubicBezTo>
                      <a:pt x="328" y="210"/>
                      <a:pt x="331" y="212"/>
                      <a:pt x="334" y="213"/>
                    </a:cubicBezTo>
                    <a:cubicBezTo>
                      <a:pt x="343" y="208"/>
                      <a:pt x="352" y="203"/>
                      <a:pt x="360" y="198"/>
                    </a:cubicBezTo>
                    <a:cubicBezTo>
                      <a:pt x="357" y="197"/>
                      <a:pt x="354" y="196"/>
                      <a:pt x="351" y="194"/>
                    </a:cubicBezTo>
                    <a:moveTo>
                      <a:pt x="439" y="150"/>
                    </a:moveTo>
                    <a:cubicBezTo>
                      <a:pt x="411" y="163"/>
                      <a:pt x="384" y="177"/>
                      <a:pt x="357" y="191"/>
                    </a:cubicBezTo>
                    <a:cubicBezTo>
                      <a:pt x="360" y="193"/>
                      <a:pt x="363" y="194"/>
                      <a:pt x="366" y="196"/>
                    </a:cubicBezTo>
                    <a:cubicBezTo>
                      <a:pt x="393" y="181"/>
                      <a:pt x="420" y="168"/>
                      <a:pt x="447" y="155"/>
                    </a:cubicBezTo>
                    <a:cubicBezTo>
                      <a:pt x="444" y="153"/>
                      <a:pt x="442" y="152"/>
                      <a:pt x="439" y="150"/>
                    </a:cubicBezTo>
                    <a:moveTo>
                      <a:pt x="1086" y="0"/>
                    </a:moveTo>
                    <a:cubicBezTo>
                      <a:pt x="1031" y="0"/>
                      <a:pt x="975" y="3"/>
                      <a:pt x="920" y="10"/>
                    </a:cubicBezTo>
                    <a:cubicBezTo>
                      <a:pt x="760" y="28"/>
                      <a:pt x="600" y="75"/>
                      <a:pt x="443" y="148"/>
                    </a:cubicBezTo>
                    <a:cubicBezTo>
                      <a:pt x="446" y="150"/>
                      <a:pt x="449" y="151"/>
                      <a:pt x="452" y="153"/>
                    </a:cubicBezTo>
                    <a:cubicBezTo>
                      <a:pt x="685" y="45"/>
                      <a:pt x="902" y="9"/>
                      <a:pt x="1088" y="9"/>
                    </a:cubicBezTo>
                    <a:cubicBezTo>
                      <a:pt x="1219" y="9"/>
                      <a:pt x="1336" y="27"/>
                      <a:pt x="1432" y="51"/>
                    </a:cubicBezTo>
                    <a:cubicBezTo>
                      <a:pt x="1639" y="102"/>
                      <a:pt x="1790" y="187"/>
                      <a:pt x="1859" y="232"/>
                    </a:cubicBezTo>
                    <a:cubicBezTo>
                      <a:pt x="1861" y="230"/>
                      <a:pt x="1862" y="227"/>
                      <a:pt x="1863" y="225"/>
                    </a:cubicBezTo>
                    <a:cubicBezTo>
                      <a:pt x="1793" y="180"/>
                      <a:pt x="1642" y="94"/>
                      <a:pt x="1434" y="43"/>
                    </a:cubicBezTo>
                    <a:cubicBezTo>
                      <a:pt x="1319" y="14"/>
                      <a:pt x="1203" y="0"/>
                      <a:pt x="10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6" name="Freeform 196">
                <a:extLst>
                  <a:ext uri="{FF2B5EF4-FFF2-40B4-BE49-F238E27FC236}">
                    <a16:creationId xmlns:a16="http://schemas.microsoft.com/office/drawing/2014/main" id="{35ECECC3-81D1-4FB4-AA75-1BA08867E024}"/>
                  </a:ext>
                </a:extLst>
              </p:cNvPr>
              <p:cNvSpPr>
                <a:spLocks/>
              </p:cNvSpPr>
              <p:nvPr/>
            </p:nvSpPr>
            <p:spPr bwMode="auto">
              <a:xfrm>
                <a:off x="2127" y="1603"/>
                <a:ext cx="29" cy="14"/>
              </a:xfrm>
              <a:custGeom>
                <a:avLst/>
                <a:gdLst>
                  <a:gd name="T0" fmla="*/ 5 w 15"/>
                  <a:gd name="T1" fmla="*/ 0 h 7"/>
                  <a:gd name="T2" fmla="*/ 0 w 15"/>
                  <a:gd name="T3" fmla="*/ 3 h 7"/>
                  <a:gd name="T4" fmla="*/ 9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3" y="1"/>
                      <a:pt x="1" y="2"/>
                      <a:pt x="0" y="3"/>
                    </a:cubicBezTo>
                    <a:cubicBezTo>
                      <a:pt x="3" y="5"/>
                      <a:pt x="6" y="6"/>
                      <a:pt x="9" y="7"/>
                    </a:cubicBezTo>
                    <a:cubicBezTo>
                      <a:pt x="11" y="6"/>
                      <a:pt x="13" y="5"/>
                      <a:pt x="15"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7" name="Freeform 197">
                <a:extLst>
                  <a:ext uri="{FF2B5EF4-FFF2-40B4-BE49-F238E27FC236}">
                    <a16:creationId xmlns:a16="http://schemas.microsoft.com/office/drawing/2014/main" id="{2AFA8234-B216-4FD5-AE56-DF337072B31D}"/>
                  </a:ext>
                </a:extLst>
              </p:cNvPr>
              <p:cNvSpPr>
                <a:spLocks/>
              </p:cNvSpPr>
              <p:nvPr/>
            </p:nvSpPr>
            <p:spPr bwMode="auto">
              <a:xfrm>
                <a:off x="2184" y="1568"/>
                <a:ext cx="29" cy="14"/>
              </a:xfrm>
              <a:custGeom>
                <a:avLst/>
                <a:gdLst>
                  <a:gd name="T0" fmla="*/ 6 w 15"/>
                  <a:gd name="T1" fmla="*/ 0 h 7"/>
                  <a:gd name="T2" fmla="*/ 0 w 15"/>
                  <a:gd name="T3" fmla="*/ 4 h 7"/>
                  <a:gd name="T4" fmla="*/ 10 w 15"/>
                  <a:gd name="T5" fmla="*/ 7 h 7"/>
                  <a:gd name="T6" fmla="*/ 15 w 15"/>
                  <a:gd name="T7" fmla="*/ 4 h 7"/>
                  <a:gd name="T8" fmla="*/ 6 w 15"/>
                  <a:gd name="T9" fmla="*/ 0 h 7"/>
                </a:gdLst>
                <a:ahLst/>
                <a:cxnLst>
                  <a:cxn ang="0">
                    <a:pos x="T0" y="T1"/>
                  </a:cxn>
                  <a:cxn ang="0">
                    <a:pos x="T2" y="T3"/>
                  </a:cxn>
                  <a:cxn ang="0">
                    <a:pos x="T4" y="T5"/>
                  </a:cxn>
                  <a:cxn ang="0">
                    <a:pos x="T6" y="T7"/>
                  </a:cxn>
                  <a:cxn ang="0">
                    <a:pos x="T8" y="T9"/>
                  </a:cxn>
                </a:cxnLst>
                <a:rect l="0" t="0" r="r" b="b"/>
                <a:pathLst>
                  <a:path w="15" h="7">
                    <a:moveTo>
                      <a:pt x="6" y="0"/>
                    </a:moveTo>
                    <a:cubicBezTo>
                      <a:pt x="4" y="1"/>
                      <a:pt x="2" y="2"/>
                      <a:pt x="0" y="4"/>
                    </a:cubicBezTo>
                    <a:cubicBezTo>
                      <a:pt x="4" y="5"/>
                      <a:pt x="7" y="6"/>
                      <a:pt x="10" y="7"/>
                    </a:cubicBezTo>
                    <a:cubicBezTo>
                      <a:pt x="12" y="6"/>
                      <a:pt x="13" y="5"/>
                      <a:pt x="15" y="4"/>
                    </a:cubicBezTo>
                    <a:cubicBezTo>
                      <a:pt x="12" y="3"/>
                      <a:pt x="9"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8" name="Freeform 198">
                <a:extLst>
                  <a:ext uri="{FF2B5EF4-FFF2-40B4-BE49-F238E27FC236}">
                    <a16:creationId xmlns:a16="http://schemas.microsoft.com/office/drawing/2014/main" id="{7283717E-84B5-499C-8BE6-13F247AA378A}"/>
                  </a:ext>
                </a:extLst>
              </p:cNvPr>
              <p:cNvSpPr>
                <a:spLocks/>
              </p:cNvSpPr>
              <p:nvPr/>
            </p:nvSpPr>
            <p:spPr bwMode="auto">
              <a:xfrm>
                <a:off x="2244" y="1534"/>
                <a:ext cx="29" cy="13"/>
              </a:xfrm>
              <a:custGeom>
                <a:avLst/>
                <a:gdLst>
                  <a:gd name="T0" fmla="*/ 5 w 15"/>
                  <a:gd name="T1" fmla="*/ 0 h 7"/>
                  <a:gd name="T2" fmla="*/ 0 w 15"/>
                  <a:gd name="T3" fmla="*/ 3 h 7"/>
                  <a:gd name="T4" fmla="*/ 10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4" y="1"/>
                      <a:pt x="2" y="2"/>
                      <a:pt x="0" y="3"/>
                    </a:cubicBezTo>
                    <a:cubicBezTo>
                      <a:pt x="3" y="5"/>
                      <a:pt x="6" y="6"/>
                      <a:pt x="10" y="7"/>
                    </a:cubicBezTo>
                    <a:cubicBezTo>
                      <a:pt x="11" y="6"/>
                      <a:pt x="13" y="5"/>
                      <a:pt x="15" y="4"/>
                    </a:cubicBezTo>
                    <a:cubicBezTo>
                      <a:pt x="12" y="3"/>
                      <a:pt x="9"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29" name="Freeform 199">
                <a:extLst>
                  <a:ext uri="{FF2B5EF4-FFF2-40B4-BE49-F238E27FC236}">
                    <a16:creationId xmlns:a16="http://schemas.microsoft.com/office/drawing/2014/main" id="{85179F50-7C19-434B-9D77-A15FA1256B05}"/>
                  </a:ext>
                </a:extLst>
              </p:cNvPr>
              <p:cNvSpPr>
                <a:spLocks/>
              </p:cNvSpPr>
              <p:nvPr/>
            </p:nvSpPr>
            <p:spPr bwMode="auto">
              <a:xfrm>
                <a:off x="2303" y="1499"/>
                <a:ext cx="29" cy="14"/>
              </a:xfrm>
              <a:custGeom>
                <a:avLst/>
                <a:gdLst>
                  <a:gd name="T0" fmla="*/ 5 w 15"/>
                  <a:gd name="T1" fmla="*/ 0 h 7"/>
                  <a:gd name="T2" fmla="*/ 0 w 15"/>
                  <a:gd name="T3" fmla="*/ 3 h 7"/>
                  <a:gd name="T4" fmla="*/ 10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4" y="1"/>
                      <a:pt x="2" y="2"/>
                      <a:pt x="0" y="3"/>
                    </a:cubicBezTo>
                    <a:cubicBezTo>
                      <a:pt x="3" y="4"/>
                      <a:pt x="6" y="6"/>
                      <a:pt x="10" y="7"/>
                    </a:cubicBezTo>
                    <a:cubicBezTo>
                      <a:pt x="11" y="6"/>
                      <a:pt x="13" y="5"/>
                      <a:pt x="15" y="4"/>
                    </a:cubicBezTo>
                    <a:cubicBezTo>
                      <a:pt x="12"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30" name="Freeform 200">
                <a:extLst>
                  <a:ext uri="{FF2B5EF4-FFF2-40B4-BE49-F238E27FC236}">
                    <a16:creationId xmlns:a16="http://schemas.microsoft.com/office/drawing/2014/main" id="{FD0F7B68-500F-4B1B-BF02-EC9A15FD807B}"/>
                  </a:ext>
                </a:extLst>
              </p:cNvPr>
              <p:cNvSpPr>
                <a:spLocks/>
              </p:cNvSpPr>
              <p:nvPr/>
            </p:nvSpPr>
            <p:spPr bwMode="auto">
              <a:xfrm>
                <a:off x="2363" y="1465"/>
                <a:ext cx="28" cy="13"/>
              </a:xfrm>
              <a:custGeom>
                <a:avLst/>
                <a:gdLst>
                  <a:gd name="T0" fmla="*/ 5 w 15"/>
                  <a:gd name="T1" fmla="*/ 0 h 7"/>
                  <a:gd name="T2" fmla="*/ 0 w 15"/>
                  <a:gd name="T3" fmla="*/ 3 h 7"/>
                  <a:gd name="T4" fmla="*/ 9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3" y="1"/>
                      <a:pt x="2" y="2"/>
                      <a:pt x="0" y="3"/>
                    </a:cubicBezTo>
                    <a:cubicBezTo>
                      <a:pt x="3" y="4"/>
                      <a:pt x="6" y="5"/>
                      <a:pt x="9" y="7"/>
                    </a:cubicBezTo>
                    <a:cubicBezTo>
                      <a:pt x="11" y="6"/>
                      <a:pt x="13" y="5"/>
                      <a:pt x="15" y="4"/>
                    </a:cubicBezTo>
                    <a:cubicBezTo>
                      <a:pt x="12"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31" name="Freeform 201">
                <a:extLst>
                  <a:ext uri="{FF2B5EF4-FFF2-40B4-BE49-F238E27FC236}">
                    <a16:creationId xmlns:a16="http://schemas.microsoft.com/office/drawing/2014/main" id="{EDBB1783-6929-47BE-B386-9AAF06DE5405}"/>
                  </a:ext>
                </a:extLst>
              </p:cNvPr>
              <p:cNvSpPr>
                <a:spLocks/>
              </p:cNvSpPr>
              <p:nvPr/>
            </p:nvSpPr>
            <p:spPr bwMode="auto">
              <a:xfrm>
                <a:off x="2422" y="1428"/>
                <a:ext cx="29" cy="14"/>
              </a:xfrm>
              <a:custGeom>
                <a:avLst/>
                <a:gdLst>
                  <a:gd name="T0" fmla="*/ 5 w 15"/>
                  <a:gd name="T1" fmla="*/ 0 h 7"/>
                  <a:gd name="T2" fmla="*/ 0 w 15"/>
                  <a:gd name="T3" fmla="*/ 4 h 7"/>
                  <a:gd name="T4" fmla="*/ 9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3" y="1"/>
                      <a:pt x="2" y="3"/>
                      <a:pt x="0" y="4"/>
                    </a:cubicBezTo>
                    <a:cubicBezTo>
                      <a:pt x="3" y="5"/>
                      <a:pt x="6" y="6"/>
                      <a:pt x="9" y="7"/>
                    </a:cubicBezTo>
                    <a:cubicBezTo>
                      <a:pt x="11" y="6"/>
                      <a:pt x="13" y="5"/>
                      <a:pt x="15" y="4"/>
                    </a:cubicBezTo>
                    <a:cubicBezTo>
                      <a:pt x="11" y="3"/>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32" name="Freeform 202">
                <a:extLst>
                  <a:ext uri="{FF2B5EF4-FFF2-40B4-BE49-F238E27FC236}">
                    <a16:creationId xmlns:a16="http://schemas.microsoft.com/office/drawing/2014/main" id="{39D14D6C-3D3B-4947-898C-AFED5EBDA8F0}"/>
                  </a:ext>
                </a:extLst>
              </p:cNvPr>
              <p:cNvSpPr>
                <a:spLocks/>
              </p:cNvSpPr>
              <p:nvPr/>
            </p:nvSpPr>
            <p:spPr bwMode="auto">
              <a:xfrm>
                <a:off x="2481" y="1394"/>
                <a:ext cx="27" cy="13"/>
              </a:xfrm>
              <a:custGeom>
                <a:avLst/>
                <a:gdLst>
                  <a:gd name="T0" fmla="*/ 5 w 14"/>
                  <a:gd name="T1" fmla="*/ 0 h 7"/>
                  <a:gd name="T2" fmla="*/ 0 w 14"/>
                  <a:gd name="T3" fmla="*/ 3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3" y="1"/>
                      <a:pt x="2" y="2"/>
                      <a:pt x="0" y="3"/>
                    </a:cubicBezTo>
                    <a:cubicBezTo>
                      <a:pt x="3" y="4"/>
                      <a:pt x="6" y="6"/>
                      <a:pt x="9" y="7"/>
                    </a:cubicBezTo>
                    <a:cubicBezTo>
                      <a:pt x="11" y="6"/>
                      <a:pt x="13" y="5"/>
                      <a:pt x="14"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33" name="Freeform 203">
                <a:extLst>
                  <a:ext uri="{FF2B5EF4-FFF2-40B4-BE49-F238E27FC236}">
                    <a16:creationId xmlns:a16="http://schemas.microsoft.com/office/drawing/2014/main" id="{406CFB8F-6E84-4DCC-AA37-62462EEC67D4}"/>
                  </a:ext>
                </a:extLst>
              </p:cNvPr>
              <p:cNvSpPr>
                <a:spLocks/>
              </p:cNvSpPr>
              <p:nvPr/>
            </p:nvSpPr>
            <p:spPr bwMode="auto">
              <a:xfrm>
                <a:off x="2541" y="1359"/>
                <a:ext cx="27" cy="14"/>
              </a:xfrm>
              <a:custGeom>
                <a:avLst/>
                <a:gdLst>
                  <a:gd name="T0" fmla="*/ 5 w 14"/>
                  <a:gd name="T1" fmla="*/ 0 h 7"/>
                  <a:gd name="T2" fmla="*/ 0 w 14"/>
                  <a:gd name="T3" fmla="*/ 3 h 7"/>
                  <a:gd name="T4" fmla="*/ 1 w 14"/>
                  <a:gd name="T5" fmla="*/ 3 h 7"/>
                  <a:gd name="T6" fmla="*/ 9 w 14"/>
                  <a:gd name="T7" fmla="*/ 7 h 7"/>
                  <a:gd name="T8" fmla="*/ 14 w 14"/>
                  <a:gd name="T9" fmla="*/ 4 h 7"/>
                  <a:gd name="T10" fmla="*/ 5 w 14"/>
                  <a:gd name="T11" fmla="*/ 0 h 7"/>
                </a:gdLst>
                <a:ahLst/>
                <a:cxnLst>
                  <a:cxn ang="0">
                    <a:pos x="T0" y="T1"/>
                  </a:cxn>
                  <a:cxn ang="0">
                    <a:pos x="T2" y="T3"/>
                  </a:cxn>
                  <a:cxn ang="0">
                    <a:pos x="T4" y="T5"/>
                  </a:cxn>
                  <a:cxn ang="0">
                    <a:pos x="T6" y="T7"/>
                  </a:cxn>
                  <a:cxn ang="0">
                    <a:pos x="T8" y="T9"/>
                  </a:cxn>
                  <a:cxn ang="0">
                    <a:pos x="T10" y="T11"/>
                  </a:cxn>
                </a:cxnLst>
                <a:rect l="0" t="0" r="r" b="b"/>
                <a:pathLst>
                  <a:path w="14" h="7">
                    <a:moveTo>
                      <a:pt x="5" y="0"/>
                    </a:moveTo>
                    <a:cubicBezTo>
                      <a:pt x="3" y="1"/>
                      <a:pt x="2" y="2"/>
                      <a:pt x="0" y="3"/>
                    </a:cubicBezTo>
                    <a:cubicBezTo>
                      <a:pt x="0" y="3"/>
                      <a:pt x="0" y="3"/>
                      <a:pt x="1" y="3"/>
                    </a:cubicBezTo>
                    <a:cubicBezTo>
                      <a:pt x="4" y="4"/>
                      <a:pt x="6" y="5"/>
                      <a:pt x="9" y="7"/>
                    </a:cubicBezTo>
                    <a:cubicBezTo>
                      <a:pt x="11" y="6"/>
                      <a:pt x="13" y="5"/>
                      <a:pt x="14" y="4"/>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534" name="Freeform 204">
                <a:extLst>
                  <a:ext uri="{FF2B5EF4-FFF2-40B4-BE49-F238E27FC236}">
                    <a16:creationId xmlns:a16="http://schemas.microsoft.com/office/drawing/2014/main" id="{E838EF61-A2F0-42ED-8855-0F99F6DB4112}"/>
                  </a:ext>
                </a:extLst>
              </p:cNvPr>
              <p:cNvSpPr>
                <a:spLocks/>
              </p:cNvSpPr>
              <p:nvPr/>
            </p:nvSpPr>
            <p:spPr bwMode="auto">
              <a:xfrm>
                <a:off x="2600" y="1323"/>
                <a:ext cx="27" cy="13"/>
              </a:xfrm>
              <a:custGeom>
                <a:avLst/>
                <a:gdLst>
                  <a:gd name="T0" fmla="*/ 5 w 14"/>
                  <a:gd name="T1" fmla="*/ 0 h 7"/>
                  <a:gd name="T2" fmla="*/ 0 w 14"/>
                  <a:gd name="T3" fmla="*/ 3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3" y="1"/>
                      <a:pt x="2" y="2"/>
                      <a:pt x="0" y="3"/>
                    </a:cubicBezTo>
                    <a:cubicBezTo>
                      <a:pt x="3" y="5"/>
                      <a:pt x="6" y="6"/>
                      <a:pt x="9" y="7"/>
                    </a:cubicBezTo>
                    <a:cubicBezTo>
                      <a:pt x="11" y="6"/>
                      <a:pt x="12" y="5"/>
                      <a:pt x="14" y="4"/>
                    </a:cubicBezTo>
                    <a:cubicBezTo>
                      <a:pt x="11" y="3"/>
                      <a:pt x="8"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grpSp>
        <p:sp>
          <p:nvSpPr>
            <p:cNvPr id="307" name="Freeform 206">
              <a:extLst>
                <a:ext uri="{FF2B5EF4-FFF2-40B4-BE49-F238E27FC236}">
                  <a16:creationId xmlns:a16="http://schemas.microsoft.com/office/drawing/2014/main" id="{13EC917E-A644-409A-BA41-E608E1028C7B}"/>
                </a:ext>
              </a:extLst>
            </p:cNvPr>
            <p:cNvSpPr>
              <a:spLocks/>
            </p:cNvSpPr>
            <p:nvPr/>
          </p:nvSpPr>
          <p:spPr bwMode="auto">
            <a:xfrm>
              <a:off x="4222750" y="2044700"/>
              <a:ext cx="41275" cy="22225"/>
            </a:xfrm>
            <a:custGeom>
              <a:avLst/>
              <a:gdLst>
                <a:gd name="T0" fmla="*/ 5 w 14"/>
                <a:gd name="T1" fmla="*/ 0 h 7"/>
                <a:gd name="T2" fmla="*/ 0 w 14"/>
                <a:gd name="T3" fmla="*/ 3 h 7"/>
                <a:gd name="T4" fmla="*/ 0 w 14"/>
                <a:gd name="T5" fmla="*/ 3 h 7"/>
                <a:gd name="T6" fmla="*/ 9 w 14"/>
                <a:gd name="T7" fmla="*/ 7 h 7"/>
                <a:gd name="T8" fmla="*/ 14 w 14"/>
                <a:gd name="T9" fmla="*/ 4 h 7"/>
                <a:gd name="T10" fmla="*/ 5 w 14"/>
                <a:gd name="T11" fmla="*/ 0 h 7"/>
              </a:gdLst>
              <a:ahLst/>
              <a:cxnLst>
                <a:cxn ang="0">
                  <a:pos x="T0" y="T1"/>
                </a:cxn>
                <a:cxn ang="0">
                  <a:pos x="T2" y="T3"/>
                </a:cxn>
                <a:cxn ang="0">
                  <a:pos x="T4" y="T5"/>
                </a:cxn>
                <a:cxn ang="0">
                  <a:pos x="T6" y="T7"/>
                </a:cxn>
                <a:cxn ang="0">
                  <a:pos x="T8" y="T9"/>
                </a:cxn>
                <a:cxn ang="0">
                  <a:pos x="T10" y="T11"/>
                </a:cxn>
              </a:cxnLst>
              <a:rect l="0" t="0" r="r" b="b"/>
              <a:pathLst>
                <a:path w="14" h="7">
                  <a:moveTo>
                    <a:pt x="5" y="0"/>
                  </a:moveTo>
                  <a:cubicBezTo>
                    <a:pt x="3" y="1"/>
                    <a:pt x="2" y="2"/>
                    <a:pt x="0" y="3"/>
                  </a:cubicBezTo>
                  <a:cubicBezTo>
                    <a:pt x="0" y="3"/>
                    <a:pt x="0" y="3"/>
                    <a:pt x="0" y="3"/>
                  </a:cubicBezTo>
                  <a:cubicBezTo>
                    <a:pt x="3" y="4"/>
                    <a:pt x="6" y="6"/>
                    <a:pt x="9" y="7"/>
                  </a:cubicBezTo>
                  <a:cubicBezTo>
                    <a:pt x="11" y="6"/>
                    <a:pt x="12" y="5"/>
                    <a:pt x="14"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08" name="Freeform 207">
              <a:extLst>
                <a:ext uri="{FF2B5EF4-FFF2-40B4-BE49-F238E27FC236}">
                  <a16:creationId xmlns:a16="http://schemas.microsoft.com/office/drawing/2014/main" id="{0950FF70-8C57-4C24-8CDD-07301E56831C}"/>
                </a:ext>
              </a:extLst>
            </p:cNvPr>
            <p:cNvSpPr>
              <a:spLocks/>
            </p:cNvSpPr>
            <p:nvPr/>
          </p:nvSpPr>
          <p:spPr bwMode="auto">
            <a:xfrm>
              <a:off x="4316413" y="1990725"/>
              <a:ext cx="46038" cy="20638"/>
            </a:xfrm>
            <a:custGeom>
              <a:avLst/>
              <a:gdLst>
                <a:gd name="T0" fmla="*/ 6 w 15"/>
                <a:gd name="T1" fmla="*/ 0 h 7"/>
                <a:gd name="T2" fmla="*/ 0 w 15"/>
                <a:gd name="T3" fmla="*/ 3 h 7"/>
                <a:gd name="T4" fmla="*/ 9 w 15"/>
                <a:gd name="T5" fmla="*/ 7 h 7"/>
                <a:gd name="T6" fmla="*/ 15 w 15"/>
                <a:gd name="T7" fmla="*/ 4 h 7"/>
                <a:gd name="T8" fmla="*/ 6 w 15"/>
                <a:gd name="T9" fmla="*/ 0 h 7"/>
              </a:gdLst>
              <a:ahLst/>
              <a:cxnLst>
                <a:cxn ang="0">
                  <a:pos x="T0" y="T1"/>
                </a:cxn>
                <a:cxn ang="0">
                  <a:pos x="T2" y="T3"/>
                </a:cxn>
                <a:cxn ang="0">
                  <a:pos x="T4" y="T5"/>
                </a:cxn>
                <a:cxn ang="0">
                  <a:pos x="T6" y="T7"/>
                </a:cxn>
                <a:cxn ang="0">
                  <a:pos x="T8" y="T9"/>
                </a:cxn>
              </a:cxnLst>
              <a:rect l="0" t="0" r="r" b="b"/>
              <a:pathLst>
                <a:path w="15" h="7">
                  <a:moveTo>
                    <a:pt x="6" y="0"/>
                  </a:moveTo>
                  <a:cubicBezTo>
                    <a:pt x="4" y="1"/>
                    <a:pt x="2" y="2"/>
                    <a:pt x="0" y="3"/>
                  </a:cubicBezTo>
                  <a:cubicBezTo>
                    <a:pt x="3" y="4"/>
                    <a:pt x="6" y="6"/>
                    <a:pt x="9" y="7"/>
                  </a:cubicBezTo>
                  <a:cubicBezTo>
                    <a:pt x="11" y="6"/>
                    <a:pt x="13" y="5"/>
                    <a:pt x="15" y="4"/>
                  </a:cubicBezTo>
                  <a:cubicBezTo>
                    <a:pt x="12" y="3"/>
                    <a:pt x="9"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09" name="Freeform 208">
              <a:extLst>
                <a:ext uri="{FF2B5EF4-FFF2-40B4-BE49-F238E27FC236}">
                  <a16:creationId xmlns:a16="http://schemas.microsoft.com/office/drawing/2014/main" id="{D7AD0878-2EEC-4BB3-8611-6384DFE2F57C}"/>
                </a:ext>
              </a:extLst>
            </p:cNvPr>
            <p:cNvSpPr>
              <a:spLocks/>
            </p:cNvSpPr>
            <p:nvPr/>
          </p:nvSpPr>
          <p:spPr bwMode="auto">
            <a:xfrm>
              <a:off x="4413250" y="1935163"/>
              <a:ext cx="46038" cy="20638"/>
            </a:xfrm>
            <a:custGeom>
              <a:avLst/>
              <a:gdLst>
                <a:gd name="T0" fmla="*/ 6 w 15"/>
                <a:gd name="T1" fmla="*/ 0 h 7"/>
                <a:gd name="T2" fmla="*/ 0 w 15"/>
                <a:gd name="T3" fmla="*/ 3 h 7"/>
                <a:gd name="T4" fmla="*/ 9 w 15"/>
                <a:gd name="T5" fmla="*/ 7 h 7"/>
                <a:gd name="T6" fmla="*/ 15 w 15"/>
                <a:gd name="T7" fmla="*/ 5 h 7"/>
                <a:gd name="T8" fmla="*/ 6 w 15"/>
                <a:gd name="T9" fmla="*/ 0 h 7"/>
              </a:gdLst>
              <a:ahLst/>
              <a:cxnLst>
                <a:cxn ang="0">
                  <a:pos x="T0" y="T1"/>
                </a:cxn>
                <a:cxn ang="0">
                  <a:pos x="T2" y="T3"/>
                </a:cxn>
                <a:cxn ang="0">
                  <a:pos x="T4" y="T5"/>
                </a:cxn>
                <a:cxn ang="0">
                  <a:pos x="T6" y="T7"/>
                </a:cxn>
                <a:cxn ang="0">
                  <a:pos x="T8" y="T9"/>
                </a:cxn>
              </a:cxnLst>
              <a:rect l="0" t="0" r="r" b="b"/>
              <a:pathLst>
                <a:path w="15" h="7">
                  <a:moveTo>
                    <a:pt x="6" y="0"/>
                  </a:moveTo>
                  <a:cubicBezTo>
                    <a:pt x="4" y="1"/>
                    <a:pt x="2" y="2"/>
                    <a:pt x="0" y="3"/>
                  </a:cubicBezTo>
                  <a:cubicBezTo>
                    <a:pt x="3" y="5"/>
                    <a:pt x="6" y="6"/>
                    <a:pt x="9" y="7"/>
                  </a:cubicBezTo>
                  <a:cubicBezTo>
                    <a:pt x="11" y="7"/>
                    <a:pt x="13" y="6"/>
                    <a:pt x="15" y="5"/>
                  </a:cubicBezTo>
                  <a:cubicBezTo>
                    <a:pt x="12" y="3"/>
                    <a:pt x="9"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0" name="Freeform 209">
              <a:extLst>
                <a:ext uri="{FF2B5EF4-FFF2-40B4-BE49-F238E27FC236}">
                  <a16:creationId xmlns:a16="http://schemas.microsoft.com/office/drawing/2014/main" id="{4E7F84A5-2AAA-4D0B-9B63-D21E41F28199}"/>
                </a:ext>
              </a:extLst>
            </p:cNvPr>
            <p:cNvSpPr>
              <a:spLocks noEditPoints="1"/>
            </p:cNvSpPr>
            <p:nvPr/>
          </p:nvSpPr>
          <p:spPr bwMode="auto">
            <a:xfrm>
              <a:off x="1258888" y="2044700"/>
              <a:ext cx="7885113" cy="1241425"/>
            </a:xfrm>
            <a:custGeom>
              <a:avLst/>
              <a:gdLst>
                <a:gd name="T0" fmla="*/ 546 w 2592"/>
                <a:gd name="T1" fmla="*/ 252 h 407"/>
                <a:gd name="T2" fmla="*/ 194 w 2592"/>
                <a:gd name="T3" fmla="*/ 390 h 407"/>
                <a:gd name="T4" fmla="*/ 95 w 2592"/>
                <a:gd name="T5" fmla="*/ 399 h 407"/>
                <a:gd name="T6" fmla="*/ 0 w 2592"/>
                <a:gd name="T7" fmla="*/ 390 h 407"/>
                <a:gd name="T8" fmla="*/ 17 w 2592"/>
                <a:gd name="T9" fmla="*/ 401 h 407"/>
                <a:gd name="T10" fmla="*/ 95 w 2592"/>
                <a:gd name="T11" fmla="*/ 407 h 407"/>
                <a:gd name="T12" fmla="*/ 95 w 2592"/>
                <a:gd name="T13" fmla="*/ 407 h 407"/>
                <a:gd name="T14" fmla="*/ 195 w 2592"/>
                <a:gd name="T15" fmla="*/ 398 h 407"/>
                <a:gd name="T16" fmla="*/ 555 w 2592"/>
                <a:gd name="T17" fmla="*/ 256 h 407"/>
                <a:gd name="T18" fmla="*/ 546 w 2592"/>
                <a:gd name="T19" fmla="*/ 252 h 407"/>
                <a:gd name="T20" fmla="*/ 576 w 2592"/>
                <a:gd name="T21" fmla="*/ 235 h 407"/>
                <a:gd name="T22" fmla="*/ 551 w 2592"/>
                <a:gd name="T23" fmla="*/ 249 h 407"/>
                <a:gd name="T24" fmla="*/ 560 w 2592"/>
                <a:gd name="T25" fmla="*/ 253 h 407"/>
                <a:gd name="T26" fmla="*/ 585 w 2592"/>
                <a:gd name="T27" fmla="*/ 239 h 407"/>
                <a:gd name="T28" fmla="*/ 576 w 2592"/>
                <a:gd name="T29" fmla="*/ 235 h 407"/>
                <a:gd name="T30" fmla="*/ 605 w 2592"/>
                <a:gd name="T31" fmla="*/ 219 h 407"/>
                <a:gd name="T32" fmla="*/ 581 w 2592"/>
                <a:gd name="T33" fmla="*/ 233 h 407"/>
                <a:gd name="T34" fmla="*/ 590 w 2592"/>
                <a:gd name="T35" fmla="*/ 236 h 407"/>
                <a:gd name="T36" fmla="*/ 614 w 2592"/>
                <a:gd name="T37" fmla="*/ 223 h 407"/>
                <a:gd name="T38" fmla="*/ 605 w 2592"/>
                <a:gd name="T39" fmla="*/ 219 h 407"/>
                <a:gd name="T40" fmla="*/ 635 w 2592"/>
                <a:gd name="T41" fmla="*/ 202 h 407"/>
                <a:gd name="T42" fmla="*/ 610 w 2592"/>
                <a:gd name="T43" fmla="*/ 216 h 407"/>
                <a:gd name="T44" fmla="*/ 620 w 2592"/>
                <a:gd name="T45" fmla="*/ 220 h 407"/>
                <a:gd name="T46" fmla="*/ 645 w 2592"/>
                <a:gd name="T47" fmla="*/ 206 h 407"/>
                <a:gd name="T48" fmla="*/ 635 w 2592"/>
                <a:gd name="T49" fmla="*/ 202 h 407"/>
                <a:gd name="T50" fmla="*/ 665 w 2592"/>
                <a:gd name="T51" fmla="*/ 185 h 407"/>
                <a:gd name="T52" fmla="*/ 640 w 2592"/>
                <a:gd name="T53" fmla="*/ 199 h 407"/>
                <a:gd name="T54" fmla="*/ 650 w 2592"/>
                <a:gd name="T55" fmla="*/ 203 h 407"/>
                <a:gd name="T56" fmla="*/ 675 w 2592"/>
                <a:gd name="T57" fmla="*/ 189 h 407"/>
                <a:gd name="T58" fmla="*/ 665 w 2592"/>
                <a:gd name="T59" fmla="*/ 185 h 407"/>
                <a:gd name="T60" fmla="*/ 683 w 2592"/>
                <a:gd name="T61" fmla="*/ 175 h 407"/>
                <a:gd name="T62" fmla="*/ 671 w 2592"/>
                <a:gd name="T63" fmla="*/ 182 h 407"/>
                <a:gd name="T64" fmla="*/ 680 w 2592"/>
                <a:gd name="T65" fmla="*/ 186 h 407"/>
                <a:gd name="T66" fmla="*/ 690 w 2592"/>
                <a:gd name="T67" fmla="*/ 180 h 407"/>
                <a:gd name="T68" fmla="*/ 683 w 2592"/>
                <a:gd name="T69" fmla="*/ 175 h 407"/>
                <a:gd name="T70" fmla="*/ 2553 w 2592"/>
                <a:gd name="T71" fmla="*/ 0 h 407"/>
                <a:gd name="T72" fmla="*/ 2549 w 2592"/>
                <a:gd name="T73" fmla="*/ 7 h 407"/>
                <a:gd name="T74" fmla="*/ 2587 w 2592"/>
                <a:gd name="T75" fmla="*/ 34 h 407"/>
                <a:gd name="T76" fmla="*/ 2592 w 2592"/>
                <a:gd name="T77" fmla="*/ 28 h 407"/>
                <a:gd name="T78" fmla="*/ 2553 w 2592"/>
                <a:gd name="T7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92" h="407">
                  <a:moveTo>
                    <a:pt x="546" y="252"/>
                  </a:moveTo>
                  <a:cubicBezTo>
                    <a:pt x="409" y="325"/>
                    <a:pt x="300" y="371"/>
                    <a:pt x="194" y="390"/>
                  </a:cubicBezTo>
                  <a:cubicBezTo>
                    <a:pt x="161" y="396"/>
                    <a:pt x="128" y="399"/>
                    <a:pt x="95" y="399"/>
                  </a:cubicBezTo>
                  <a:cubicBezTo>
                    <a:pt x="64" y="399"/>
                    <a:pt x="33" y="396"/>
                    <a:pt x="0" y="390"/>
                  </a:cubicBezTo>
                  <a:cubicBezTo>
                    <a:pt x="6" y="394"/>
                    <a:pt x="11" y="398"/>
                    <a:pt x="17" y="401"/>
                  </a:cubicBezTo>
                  <a:cubicBezTo>
                    <a:pt x="43" y="405"/>
                    <a:pt x="69" y="407"/>
                    <a:pt x="95" y="407"/>
                  </a:cubicBezTo>
                  <a:cubicBezTo>
                    <a:pt x="95" y="407"/>
                    <a:pt x="95" y="407"/>
                    <a:pt x="95" y="407"/>
                  </a:cubicBezTo>
                  <a:cubicBezTo>
                    <a:pt x="128" y="407"/>
                    <a:pt x="162" y="404"/>
                    <a:pt x="195" y="398"/>
                  </a:cubicBezTo>
                  <a:cubicBezTo>
                    <a:pt x="304" y="379"/>
                    <a:pt x="416" y="331"/>
                    <a:pt x="555" y="256"/>
                  </a:cubicBezTo>
                  <a:cubicBezTo>
                    <a:pt x="552" y="254"/>
                    <a:pt x="549" y="253"/>
                    <a:pt x="546" y="252"/>
                  </a:cubicBezTo>
                  <a:moveTo>
                    <a:pt x="576" y="235"/>
                  </a:moveTo>
                  <a:cubicBezTo>
                    <a:pt x="567" y="240"/>
                    <a:pt x="559" y="245"/>
                    <a:pt x="551" y="249"/>
                  </a:cubicBezTo>
                  <a:cubicBezTo>
                    <a:pt x="554" y="250"/>
                    <a:pt x="557" y="252"/>
                    <a:pt x="560" y="253"/>
                  </a:cubicBezTo>
                  <a:cubicBezTo>
                    <a:pt x="568" y="249"/>
                    <a:pt x="577" y="244"/>
                    <a:pt x="585" y="239"/>
                  </a:cubicBezTo>
                  <a:cubicBezTo>
                    <a:pt x="582" y="238"/>
                    <a:pt x="579" y="237"/>
                    <a:pt x="576" y="235"/>
                  </a:cubicBezTo>
                  <a:moveTo>
                    <a:pt x="605" y="219"/>
                  </a:moveTo>
                  <a:cubicBezTo>
                    <a:pt x="597" y="224"/>
                    <a:pt x="589" y="228"/>
                    <a:pt x="581" y="233"/>
                  </a:cubicBezTo>
                  <a:cubicBezTo>
                    <a:pt x="584" y="234"/>
                    <a:pt x="587" y="235"/>
                    <a:pt x="590" y="236"/>
                  </a:cubicBezTo>
                  <a:cubicBezTo>
                    <a:pt x="598" y="232"/>
                    <a:pt x="606" y="228"/>
                    <a:pt x="614" y="223"/>
                  </a:cubicBezTo>
                  <a:cubicBezTo>
                    <a:pt x="611" y="222"/>
                    <a:pt x="608" y="220"/>
                    <a:pt x="605" y="219"/>
                  </a:cubicBezTo>
                  <a:moveTo>
                    <a:pt x="635" y="202"/>
                  </a:moveTo>
                  <a:cubicBezTo>
                    <a:pt x="627" y="207"/>
                    <a:pt x="619" y="212"/>
                    <a:pt x="610" y="216"/>
                  </a:cubicBezTo>
                  <a:cubicBezTo>
                    <a:pt x="614" y="217"/>
                    <a:pt x="617" y="219"/>
                    <a:pt x="620" y="220"/>
                  </a:cubicBezTo>
                  <a:cubicBezTo>
                    <a:pt x="628" y="215"/>
                    <a:pt x="636" y="211"/>
                    <a:pt x="645" y="206"/>
                  </a:cubicBezTo>
                  <a:cubicBezTo>
                    <a:pt x="641" y="205"/>
                    <a:pt x="638" y="203"/>
                    <a:pt x="635" y="202"/>
                  </a:cubicBezTo>
                  <a:moveTo>
                    <a:pt x="665" y="185"/>
                  </a:moveTo>
                  <a:cubicBezTo>
                    <a:pt x="657" y="190"/>
                    <a:pt x="649" y="194"/>
                    <a:pt x="640" y="199"/>
                  </a:cubicBezTo>
                  <a:cubicBezTo>
                    <a:pt x="644" y="200"/>
                    <a:pt x="647" y="202"/>
                    <a:pt x="650" y="203"/>
                  </a:cubicBezTo>
                  <a:cubicBezTo>
                    <a:pt x="658" y="198"/>
                    <a:pt x="666" y="193"/>
                    <a:pt x="675" y="189"/>
                  </a:cubicBezTo>
                  <a:cubicBezTo>
                    <a:pt x="672" y="187"/>
                    <a:pt x="668" y="186"/>
                    <a:pt x="665" y="185"/>
                  </a:cubicBezTo>
                  <a:moveTo>
                    <a:pt x="683" y="175"/>
                  </a:moveTo>
                  <a:cubicBezTo>
                    <a:pt x="679" y="177"/>
                    <a:pt x="675" y="180"/>
                    <a:pt x="671" y="182"/>
                  </a:cubicBezTo>
                  <a:cubicBezTo>
                    <a:pt x="674" y="183"/>
                    <a:pt x="677" y="184"/>
                    <a:pt x="680" y="186"/>
                  </a:cubicBezTo>
                  <a:cubicBezTo>
                    <a:pt x="683" y="184"/>
                    <a:pt x="687" y="182"/>
                    <a:pt x="690" y="180"/>
                  </a:cubicBezTo>
                  <a:cubicBezTo>
                    <a:pt x="687" y="178"/>
                    <a:pt x="685" y="177"/>
                    <a:pt x="683" y="175"/>
                  </a:cubicBezTo>
                  <a:moveTo>
                    <a:pt x="2553" y="0"/>
                  </a:moveTo>
                  <a:cubicBezTo>
                    <a:pt x="2551" y="3"/>
                    <a:pt x="2550" y="5"/>
                    <a:pt x="2549" y="7"/>
                  </a:cubicBezTo>
                  <a:cubicBezTo>
                    <a:pt x="2573" y="23"/>
                    <a:pt x="2587" y="34"/>
                    <a:pt x="2587" y="34"/>
                  </a:cubicBezTo>
                  <a:cubicBezTo>
                    <a:pt x="2592" y="28"/>
                    <a:pt x="2592" y="28"/>
                    <a:pt x="2592" y="28"/>
                  </a:cubicBezTo>
                  <a:cubicBezTo>
                    <a:pt x="2592" y="27"/>
                    <a:pt x="2578" y="17"/>
                    <a:pt x="25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1" name="Freeform 210">
              <a:extLst>
                <a:ext uri="{FF2B5EF4-FFF2-40B4-BE49-F238E27FC236}">
                  <a16:creationId xmlns:a16="http://schemas.microsoft.com/office/drawing/2014/main" id="{EC6A7567-D5E1-4727-B7AC-777443EA2C33}"/>
                </a:ext>
              </a:extLst>
            </p:cNvPr>
            <p:cNvSpPr>
              <a:spLocks/>
            </p:cNvSpPr>
            <p:nvPr/>
          </p:nvSpPr>
          <p:spPr bwMode="auto">
            <a:xfrm>
              <a:off x="2921000" y="2803525"/>
              <a:ext cx="41275" cy="22225"/>
            </a:xfrm>
            <a:custGeom>
              <a:avLst/>
              <a:gdLst>
                <a:gd name="T0" fmla="*/ 5 w 14"/>
                <a:gd name="T1" fmla="*/ 0 h 7"/>
                <a:gd name="T2" fmla="*/ 0 w 14"/>
                <a:gd name="T3" fmla="*/ 3 h 7"/>
                <a:gd name="T4" fmla="*/ 9 w 14"/>
                <a:gd name="T5" fmla="*/ 7 h 7"/>
                <a:gd name="T6" fmla="*/ 14 w 14"/>
                <a:gd name="T7" fmla="*/ 4 h 7"/>
                <a:gd name="T8" fmla="*/ 5 w 14"/>
                <a:gd name="T9" fmla="*/ 0 h 7"/>
              </a:gdLst>
              <a:ahLst/>
              <a:cxnLst>
                <a:cxn ang="0">
                  <a:pos x="T0" y="T1"/>
                </a:cxn>
                <a:cxn ang="0">
                  <a:pos x="T2" y="T3"/>
                </a:cxn>
                <a:cxn ang="0">
                  <a:pos x="T4" y="T5"/>
                </a:cxn>
                <a:cxn ang="0">
                  <a:pos x="T6" y="T7"/>
                </a:cxn>
                <a:cxn ang="0">
                  <a:pos x="T8" y="T9"/>
                </a:cxn>
              </a:cxnLst>
              <a:rect l="0" t="0" r="r" b="b"/>
              <a:pathLst>
                <a:path w="14" h="7">
                  <a:moveTo>
                    <a:pt x="5" y="0"/>
                  </a:moveTo>
                  <a:cubicBezTo>
                    <a:pt x="3" y="1"/>
                    <a:pt x="1" y="2"/>
                    <a:pt x="0" y="3"/>
                  </a:cubicBezTo>
                  <a:cubicBezTo>
                    <a:pt x="3" y="4"/>
                    <a:pt x="6" y="5"/>
                    <a:pt x="9" y="7"/>
                  </a:cubicBezTo>
                  <a:cubicBezTo>
                    <a:pt x="11" y="6"/>
                    <a:pt x="12" y="5"/>
                    <a:pt x="14" y="4"/>
                  </a:cubicBezTo>
                  <a:cubicBezTo>
                    <a:pt x="11" y="3"/>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2" name="Freeform 211">
              <a:extLst>
                <a:ext uri="{FF2B5EF4-FFF2-40B4-BE49-F238E27FC236}">
                  <a16:creationId xmlns:a16="http://schemas.microsoft.com/office/drawing/2014/main" id="{CF5D5226-275F-4EAC-829A-F32776CE105E}"/>
                </a:ext>
              </a:extLst>
            </p:cNvPr>
            <p:cNvSpPr>
              <a:spLocks/>
            </p:cNvSpPr>
            <p:nvPr/>
          </p:nvSpPr>
          <p:spPr bwMode="auto">
            <a:xfrm>
              <a:off x="3011488" y="2755900"/>
              <a:ext cx="42863" cy="17463"/>
            </a:xfrm>
            <a:custGeom>
              <a:avLst/>
              <a:gdLst>
                <a:gd name="T0" fmla="*/ 5 w 14"/>
                <a:gd name="T1" fmla="*/ 0 h 6"/>
                <a:gd name="T2" fmla="*/ 0 w 14"/>
                <a:gd name="T3" fmla="*/ 2 h 6"/>
                <a:gd name="T4" fmla="*/ 9 w 14"/>
                <a:gd name="T5" fmla="*/ 6 h 6"/>
                <a:gd name="T6" fmla="*/ 14 w 14"/>
                <a:gd name="T7" fmla="*/ 3 h 6"/>
                <a:gd name="T8" fmla="*/ 5 w 14"/>
                <a:gd name="T9" fmla="*/ 0 h 6"/>
              </a:gdLst>
              <a:ahLst/>
              <a:cxnLst>
                <a:cxn ang="0">
                  <a:pos x="T0" y="T1"/>
                </a:cxn>
                <a:cxn ang="0">
                  <a:pos x="T2" y="T3"/>
                </a:cxn>
                <a:cxn ang="0">
                  <a:pos x="T4" y="T5"/>
                </a:cxn>
                <a:cxn ang="0">
                  <a:pos x="T6" y="T7"/>
                </a:cxn>
                <a:cxn ang="0">
                  <a:pos x="T8" y="T9"/>
                </a:cxn>
              </a:cxnLst>
              <a:rect l="0" t="0" r="r" b="b"/>
              <a:pathLst>
                <a:path w="14" h="6">
                  <a:moveTo>
                    <a:pt x="5" y="0"/>
                  </a:moveTo>
                  <a:cubicBezTo>
                    <a:pt x="3" y="1"/>
                    <a:pt x="1" y="2"/>
                    <a:pt x="0" y="2"/>
                  </a:cubicBezTo>
                  <a:cubicBezTo>
                    <a:pt x="3" y="4"/>
                    <a:pt x="6" y="5"/>
                    <a:pt x="9" y="6"/>
                  </a:cubicBezTo>
                  <a:cubicBezTo>
                    <a:pt x="11" y="5"/>
                    <a:pt x="12" y="4"/>
                    <a:pt x="14" y="3"/>
                  </a:cubicBezTo>
                  <a:cubicBezTo>
                    <a:pt x="11" y="2"/>
                    <a:pt x="8"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3" name="Freeform 212">
              <a:extLst>
                <a:ext uri="{FF2B5EF4-FFF2-40B4-BE49-F238E27FC236}">
                  <a16:creationId xmlns:a16="http://schemas.microsoft.com/office/drawing/2014/main" id="{297097B5-5582-496F-A834-C3FB6A0E3476}"/>
                </a:ext>
              </a:extLst>
            </p:cNvPr>
            <p:cNvSpPr>
              <a:spLocks/>
            </p:cNvSpPr>
            <p:nvPr/>
          </p:nvSpPr>
          <p:spPr bwMode="auto">
            <a:xfrm>
              <a:off x="3100388" y="2703513"/>
              <a:ext cx="44450" cy="20638"/>
            </a:xfrm>
            <a:custGeom>
              <a:avLst/>
              <a:gdLst>
                <a:gd name="T0" fmla="*/ 5 w 15"/>
                <a:gd name="T1" fmla="*/ 0 h 7"/>
                <a:gd name="T2" fmla="*/ 0 w 15"/>
                <a:gd name="T3" fmla="*/ 3 h 7"/>
                <a:gd name="T4" fmla="*/ 9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4" y="1"/>
                    <a:pt x="2" y="2"/>
                    <a:pt x="0" y="3"/>
                  </a:cubicBezTo>
                  <a:cubicBezTo>
                    <a:pt x="3" y="4"/>
                    <a:pt x="6" y="6"/>
                    <a:pt x="9" y="7"/>
                  </a:cubicBezTo>
                  <a:cubicBezTo>
                    <a:pt x="11" y="6"/>
                    <a:pt x="13" y="5"/>
                    <a:pt x="15" y="4"/>
                  </a:cubicBezTo>
                  <a:cubicBezTo>
                    <a:pt x="12" y="3"/>
                    <a:pt x="9"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4" name="Freeform 213">
              <a:extLst>
                <a:ext uri="{FF2B5EF4-FFF2-40B4-BE49-F238E27FC236}">
                  <a16:creationId xmlns:a16="http://schemas.microsoft.com/office/drawing/2014/main" id="{185C49F4-4E5A-4567-9464-EC065DE8F4AC}"/>
                </a:ext>
              </a:extLst>
            </p:cNvPr>
            <p:cNvSpPr>
              <a:spLocks/>
            </p:cNvSpPr>
            <p:nvPr/>
          </p:nvSpPr>
          <p:spPr bwMode="auto">
            <a:xfrm>
              <a:off x="3190875" y="2651125"/>
              <a:ext cx="46038" cy="22225"/>
            </a:xfrm>
            <a:custGeom>
              <a:avLst/>
              <a:gdLst>
                <a:gd name="T0" fmla="*/ 5 w 15"/>
                <a:gd name="T1" fmla="*/ 0 h 7"/>
                <a:gd name="T2" fmla="*/ 0 w 15"/>
                <a:gd name="T3" fmla="*/ 3 h 7"/>
                <a:gd name="T4" fmla="*/ 10 w 15"/>
                <a:gd name="T5" fmla="*/ 7 h 7"/>
                <a:gd name="T6" fmla="*/ 15 w 15"/>
                <a:gd name="T7" fmla="*/ 4 h 7"/>
                <a:gd name="T8" fmla="*/ 5 w 15"/>
                <a:gd name="T9" fmla="*/ 0 h 7"/>
              </a:gdLst>
              <a:ahLst/>
              <a:cxnLst>
                <a:cxn ang="0">
                  <a:pos x="T0" y="T1"/>
                </a:cxn>
                <a:cxn ang="0">
                  <a:pos x="T2" y="T3"/>
                </a:cxn>
                <a:cxn ang="0">
                  <a:pos x="T4" y="T5"/>
                </a:cxn>
                <a:cxn ang="0">
                  <a:pos x="T6" y="T7"/>
                </a:cxn>
                <a:cxn ang="0">
                  <a:pos x="T8" y="T9"/>
                </a:cxn>
              </a:cxnLst>
              <a:rect l="0" t="0" r="r" b="b"/>
              <a:pathLst>
                <a:path w="15" h="7">
                  <a:moveTo>
                    <a:pt x="5" y="0"/>
                  </a:moveTo>
                  <a:cubicBezTo>
                    <a:pt x="4" y="1"/>
                    <a:pt x="2" y="2"/>
                    <a:pt x="0" y="3"/>
                  </a:cubicBezTo>
                  <a:cubicBezTo>
                    <a:pt x="3" y="4"/>
                    <a:pt x="6" y="6"/>
                    <a:pt x="10" y="7"/>
                  </a:cubicBezTo>
                  <a:cubicBezTo>
                    <a:pt x="11" y="6"/>
                    <a:pt x="13" y="5"/>
                    <a:pt x="15" y="4"/>
                  </a:cubicBezTo>
                  <a:cubicBezTo>
                    <a:pt x="12" y="3"/>
                    <a:pt x="9"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5" name="Freeform 214">
              <a:extLst>
                <a:ext uri="{FF2B5EF4-FFF2-40B4-BE49-F238E27FC236}">
                  <a16:creationId xmlns:a16="http://schemas.microsoft.com/office/drawing/2014/main" id="{DB726465-9D62-4844-9415-1B73C9292D83}"/>
                </a:ext>
              </a:extLst>
            </p:cNvPr>
            <p:cNvSpPr>
              <a:spLocks/>
            </p:cNvSpPr>
            <p:nvPr/>
          </p:nvSpPr>
          <p:spPr bwMode="auto">
            <a:xfrm>
              <a:off x="3282950" y="2600325"/>
              <a:ext cx="44450" cy="20638"/>
            </a:xfrm>
            <a:custGeom>
              <a:avLst/>
              <a:gdLst>
                <a:gd name="T0" fmla="*/ 6 w 15"/>
                <a:gd name="T1" fmla="*/ 0 h 7"/>
                <a:gd name="T2" fmla="*/ 0 w 15"/>
                <a:gd name="T3" fmla="*/ 3 h 7"/>
                <a:gd name="T4" fmla="*/ 10 w 15"/>
                <a:gd name="T5" fmla="*/ 7 h 7"/>
                <a:gd name="T6" fmla="*/ 15 w 15"/>
                <a:gd name="T7" fmla="*/ 4 h 7"/>
                <a:gd name="T8" fmla="*/ 6 w 15"/>
                <a:gd name="T9" fmla="*/ 0 h 7"/>
              </a:gdLst>
              <a:ahLst/>
              <a:cxnLst>
                <a:cxn ang="0">
                  <a:pos x="T0" y="T1"/>
                </a:cxn>
                <a:cxn ang="0">
                  <a:pos x="T2" y="T3"/>
                </a:cxn>
                <a:cxn ang="0">
                  <a:pos x="T4" y="T5"/>
                </a:cxn>
                <a:cxn ang="0">
                  <a:pos x="T6" y="T7"/>
                </a:cxn>
                <a:cxn ang="0">
                  <a:pos x="T8" y="T9"/>
                </a:cxn>
              </a:cxnLst>
              <a:rect l="0" t="0" r="r" b="b"/>
              <a:pathLst>
                <a:path w="15" h="7">
                  <a:moveTo>
                    <a:pt x="6" y="0"/>
                  </a:moveTo>
                  <a:cubicBezTo>
                    <a:pt x="4" y="1"/>
                    <a:pt x="2" y="2"/>
                    <a:pt x="0" y="3"/>
                  </a:cubicBezTo>
                  <a:cubicBezTo>
                    <a:pt x="3" y="4"/>
                    <a:pt x="7" y="5"/>
                    <a:pt x="10" y="7"/>
                  </a:cubicBezTo>
                  <a:cubicBezTo>
                    <a:pt x="12" y="6"/>
                    <a:pt x="13" y="5"/>
                    <a:pt x="15" y="4"/>
                  </a:cubicBezTo>
                  <a:cubicBezTo>
                    <a:pt x="12" y="2"/>
                    <a:pt x="9"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6" name="Freeform 215">
              <a:extLst>
                <a:ext uri="{FF2B5EF4-FFF2-40B4-BE49-F238E27FC236}">
                  <a16:creationId xmlns:a16="http://schemas.microsoft.com/office/drawing/2014/main" id="{D40EF6A7-DCF5-4BDA-92B6-75AE7EAD9417}"/>
                </a:ext>
              </a:extLst>
            </p:cNvPr>
            <p:cNvSpPr>
              <a:spLocks noEditPoints="1"/>
            </p:cNvSpPr>
            <p:nvPr/>
          </p:nvSpPr>
          <p:spPr bwMode="auto">
            <a:xfrm>
              <a:off x="6350" y="2703513"/>
              <a:ext cx="836613" cy="436563"/>
            </a:xfrm>
            <a:custGeom>
              <a:avLst/>
              <a:gdLst>
                <a:gd name="T0" fmla="*/ 265 w 275"/>
                <a:gd name="T1" fmla="*/ 141 h 143"/>
                <a:gd name="T2" fmla="*/ 275 w 275"/>
                <a:gd name="T3" fmla="*/ 136 h 143"/>
                <a:gd name="T4" fmla="*/ 253 w 275"/>
                <a:gd name="T5" fmla="*/ 128 h 143"/>
                <a:gd name="T6" fmla="*/ 260 w 275"/>
                <a:gd name="T7" fmla="*/ 139 h 143"/>
                <a:gd name="T8" fmla="*/ 253 w 275"/>
                <a:gd name="T9" fmla="*/ 128 h 143"/>
                <a:gd name="T10" fmla="*/ 229 w 275"/>
                <a:gd name="T11" fmla="*/ 127 h 143"/>
                <a:gd name="T12" fmla="*/ 248 w 275"/>
                <a:gd name="T13" fmla="*/ 126 h 143"/>
                <a:gd name="T14" fmla="*/ 217 w 275"/>
                <a:gd name="T15" fmla="*/ 113 h 143"/>
                <a:gd name="T16" fmla="*/ 224 w 275"/>
                <a:gd name="T17" fmla="*/ 124 h 143"/>
                <a:gd name="T18" fmla="*/ 217 w 275"/>
                <a:gd name="T19" fmla="*/ 113 h 143"/>
                <a:gd name="T20" fmla="*/ 191 w 275"/>
                <a:gd name="T21" fmla="*/ 110 h 143"/>
                <a:gd name="T22" fmla="*/ 212 w 275"/>
                <a:gd name="T23" fmla="*/ 111 h 143"/>
                <a:gd name="T24" fmla="*/ 178 w 275"/>
                <a:gd name="T25" fmla="*/ 95 h 143"/>
                <a:gd name="T26" fmla="*/ 186 w 275"/>
                <a:gd name="T27" fmla="*/ 108 h 143"/>
                <a:gd name="T28" fmla="*/ 178 w 275"/>
                <a:gd name="T29" fmla="*/ 95 h 143"/>
                <a:gd name="T30" fmla="*/ 151 w 275"/>
                <a:gd name="T31" fmla="*/ 91 h 143"/>
                <a:gd name="T32" fmla="*/ 174 w 275"/>
                <a:gd name="T33" fmla="*/ 93 h 143"/>
                <a:gd name="T34" fmla="*/ 138 w 275"/>
                <a:gd name="T35" fmla="*/ 75 h 143"/>
                <a:gd name="T36" fmla="*/ 147 w 275"/>
                <a:gd name="T37" fmla="*/ 89 h 143"/>
                <a:gd name="T38" fmla="*/ 138 w 275"/>
                <a:gd name="T39" fmla="*/ 75 h 143"/>
                <a:gd name="T40" fmla="*/ 109 w 275"/>
                <a:gd name="T41" fmla="*/ 69 h 143"/>
                <a:gd name="T42" fmla="*/ 133 w 275"/>
                <a:gd name="T43" fmla="*/ 73 h 143"/>
                <a:gd name="T44" fmla="*/ 94 w 275"/>
                <a:gd name="T45" fmla="*/ 52 h 143"/>
                <a:gd name="T46" fmla="*/ 104 w 275"/>
                <a:gd name="T47" fmla="*/ 67 h 143"/>
                <a:gd name="T48" fmla="*/ 94 w 275"/>
                <a:gd name="T49" fmla="*/ 52 h 143"/>
                <a:gd name="T50" fmla="*/ 63 w 275"/>
                <a:gd name="T51" fmla="*/ 44 h 143"/>
                <a:gd name="T52" fmla="*/ 89 w 275"/>
                <a:gd name="T53" fmla="*/ 49 h 143"/>
                <a:gd name="T54" fmla="*/ 45 w 275"/>
                <a:gd name="T55" fmla="*/ 25 h 143"/>
                <a:gd name="T56" fmla="*/ 58 w 275"/>
                <a:gd name="T57" fmla="*/ 41 h 143"/>
                <a:gd name="T58" fmla="*/ 45 w 275"/>
                <a:gd name="T59" fmla="*/ 25 h 143"/>
                <a:gd name="T60" fmla="*/ 12 w 275"/>
                <a:gd name="T61" fmla="*/ 15 h 143"/>
                <a:gd name="T62" fmla="*/ 41 w 275"/>
                <a:gd name="T63" fmla="*/ 22 h 143"/>
                <a:gd name="T64" fmla="*/ 4 w 275"/>
                <a:gd name="T65" fmla="*/ 0 h 143"/>
                <a:gd name="T66" fmla="*/ 8 w 275"/>
                <a:gd name="T67" fmla="*/ 12 h 143"/>
                <a:gd name="T68" fmla="*/ 4 w 275"/>
                <a:gd name="T6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143">
                  <a:moveTo>
                    <a:pt x="271" y="135"/>
                  </a:moveTo>
                  <a:cubicBezTo>
                    <a:pt x="269" y="137"/>
                    <a:pt x="267" y="139"/>
                    <a:pt x="265" y="141"/>
                  </a:cubicBezTo>
                  <a:cubicBezTo>
                    <a:pt x="266" y="142"/>
                    <a:pt x="268" y="142"/>
                    <a:pt x="269" y="143"/>
                  </a:cubicBezTo>
                  <a:cubicBezTo>
                    <a:pt x="271" y="141"/>
                    <a:pt x="273" y="138"/>
                    <a:pt x="275" y="136"/>
                  </a:cubicBezTo>
                  <a:cubicBezTo>
                    <a:pt x="273" y="136"/>
                    <a:pt x="272" y="135"/>
                    <a:pt x="271" y="135"/>
                  </a:cubicBezTo>
                  <a:moveTo>
                    <a:pt x="253" y="128"/>
                  </a:moveTo>
                  <a:cubicBezTo>
                    <a:pt x="251" y="130"/>
                    <a:pt x="249" y="132"/>
                    <a:pt x="247" y="134"/>
                  </a:cubicBezTo>
                  <a:cubicBezTo>
                    <a:pt x="251" y="136"/>
                    <a:pt x="255" y="138"/>
                    <a:pt x="260" y="139"/>
                  </a:cubicBezTo>
                  <a:cubicBezTo>
                    <a:pt x="262" y="137"/>
                    <a:pt x="264" y="135"/>
                    <a:pt x="266" y="133"/>
                  </a:cubicBezTo>
                  <a:cubicBezTo>
                    <a:pt x="262" y="131"/>
                    <a:pt x="257" y="130"/>
                    <a:pt x="253" y="128"/>
                  </a:cubicBezTo>
                  <a:moveTo>
                    <a:pt x="235" y="121"/>
                  </a:moveTo>
                  <a:cubicBezTo>
                    <a:pt x="233" y="123"/>
                    <a:pt x="231" y="125"/>
                    <a:pt x="229" y="127"/>
                  </a:cubicBezTo>
                  <a:cubicBezTo>
                    <a:pt x="233" y="128"/>
                    <a:pt x="237" y="130"/>
                    <a:pt x="242" y="132"/>
                  </a:cubicBezTo>
                  <a:cubicBezTo>
                    <a:pt x="244" y="130"/>
                    <a:pt x="246" y="128"/>
                    <a:pt x="248" y="126"/>
                  </a:cubicBezTo>
                  <a:cubicBezTo>
                    <a:pt x="244" y="124"/>
                    <a:pt x="240" y="122"/>
                    <a:pt x="235" y="121"/>
                  </a:cubicBezTo>
                  <a:moveTo>
                    <a:pt x="217" y="113"/>
                  </a:moveTo>
                  <a:cubicBezTo>
                    <a:pt x="214" y="115"/>
                    <a:pt x="212" y="117"/>
                    <a:pt x="210" y="119"/>
                  </a:cubicBezTo>
                  <a:cubicBezTo>
                    <a:pt x="215" y="121"/>
                    <a:pt x="219" y="123"/>
                    <a:pt x="224" y="124"/>
                  </a:cubicBezTo>
                  <a:cubicBezTo>
                    <a:pt x="226" y="123"/>
                    <a:pt x="228" y="121"/>
                    <a:pt x="230" y="119"/>
                  </a:cubicBezTo>
                  <a:cubicBezTo>
                    <a:pt x="226" y="117"/>
                    <a:pt x="221" y="115"/>
                    <a:pt x="217" y="113"/>
                  </a:cubicBezTo>
                  <a:moveTo>
                    <a:pt x="198" y="104"/>
                  </a:moveTo>
                  <a:cubicBezTo>
                    <a:pt x="195" y="106"/>
                    <a:pt x="193" y="108"/>
                    <a:pt x="191" y="110"/>
                  </a:cubicBezTo>
                  <a:cubicBezTo>
                    <a:pt x="196" y="112"/>
                    <a:pt x="201" y="114"/>
                    <a:pt x="205" y="116"/>
                  </a:cubicBezTo>
                  <a:cubicBezTo>
                    <a:pt x="207" y="114"/>
                    <a:pt x="210" y="112"/>
                    <a:pt x="212" y="111"/>
                  </a:cubicBezTo>
                  <a:cubicBezTo>
                    <a:pt x="207" y="108"/>
                    <a:pt x="202" y="106"/>
                    <a:pt x="198" y="104"/>
                  </a:cubicBezTo>
                  <a:moveTo>
                    <a:pt x="178" y="95"/>
                  </a:moveTo>
                  <a:cubicBezTo>
                    <a:pt x="176" y="97"/>
                    <a:pt x="174" y="99"/>
                    <a:pt x="171" y="101"/>
                  </a:cubicBezTo>
                  <a:cubicBezTo>
                    <a:pt x="176" y="103"/>
                    <a:pt x="181" y="105"/>
                    <a:pt x="186" y="108"/>
                  </a:cubicBezTo>
                  <a:cubicBezTo>
                    <a:pt x="188" y="106"/>
                    <a:pt x="191" y="104"/>
                    <a:pt x="193" y="102"/>
                  </a:cubicBezTo>
                  <a:cubicBezTo>
                    <a:pt x="188" y="100"/>
                    <a:pt x="183" y="97"/>
                    <a:pt x="178" y="95"/>
                  </a:cubicBezTo>
                  <a:moveTo>
                    <a:pt x="158" y="85"/>
                  </a:moveTo>
                  <a:cubicBezTo>
                    <a:pt x="156" y="87"/>
                    <a:pt x="154" y="89"/>
                    <a:pt x="151" y="91"/>
                  </a:cubicBezTo>
                  <a:cubicBezTo>
                    <a:pt x="157" y="93"/>
                    <a:pt x="162" y="96"/>
                    <a:pt x="167" y="98"/>
                  </a:cubicBezTo>
                  <a:cubicBezTo>
                    <a:pt x="169" y="97"/>
                    <a:pt x="171" y="95"/>
                    <a:pt x="174" y="93"/>
                  </a:cubicBezTo>
                  <a:cubicBezTo>
                    <a:pt x="168" y="90"/>
                    <a:pt x="163" y="88"/>
                    <a:pt x="158" y="85"/>
                  </a:cubicBezTo>
                  <a:moveTo>
                    <a:pt x="138" y="75"/>
                  </a:moveTo>
                  <a:cubicBezTo>
                    <a:pt x="135" y="77"/>
                    <a:pt x="133" y="79"/>
                    <a:pt x="131" y="80"/>
                  </a:cubicBezTo>
                  <a:cubicBezTo>
                    <a:pt x="136" y="83"/>
                    <a:pt x="141" y="86"/>
                    <a:pt x="147" y="89"/>
                  </a:cubicBezTo>
                  <a:cubicBezTo>
                    <a:pt x="149" y="87"/>
                    <a:pt x="151" y="85"/>
                    <a:pt x="154" y="83"/>
                  </a:cubicBezTo>
                  <a:cubicBezTo>
                    <a:pt x="148" y="80"/>
                    <a:pt x="143" y="78"/>
                    <a:pt x="138" y="75"/>
                  </a:cubicBezTo>
                  <a:moveTo>
                    <a:pt x="116" y="64"/>
                  </a:moveTo>
                  <a:cubicBezTo>
                    <a:pt x="114" y="66"/>
                    <a:pt x="111" y="67"/>
                    <a:pt x="109" y="69"/>
                  </a:cubicBezTo>
                  <a:cubicBezTo>
                    <a:pt x="115" y="72"/>
                    <a:pt x="120" y="75"/>
                    <a:pt x="126" y="78"/>
                  </a:cubicBezTo>
                  <a:cubicBezTo>
                    <a:pt x="128" y="76"/>
                    <a:pt x="131" y="74"/>
                    <a:pt x="133" y="73"/>
                  </a:cubicBezTo>
                  <a:cubicBezTo>
                    <a:pt x="127" y="70"/>
                    <a:pt x="122" y="67"/>
                    <a:pt x="116" y="64"/>
                  </a:cubicBezTo>
                  <a:moveTo>
                    <a:pt x="94" y="52"/>
                  </a:moveTo>
                  <a:cubicBezTo>
                    <a:pt x="91" y="53"/>
                    <a:pt x="89" y="55"/>
                    <a:pt x="86" y="57"/>
                  </a:cubicBezTo>
                  <a:cubicBezTo>
                    <a:pt x="92" y="60"/>
                    <a:pt x="98" y="63"/>
                    <a:pt x="104" y="67"/>
                  </a:cubicBezTo>
                  <a:cubicBezTo>
                    <a:pt x="107" y="65"/>
                    <a:pt x="109" y="63"/>
                    <a:pt x="111" y="61"/>
                  </a:cubicBezTo>
                  <a:cubicBezTo>
                    <a:pt x="106" y="58"/>
                    <a:pt x="100" y="55"/>
                    <a:pt x="94" y="52"/>
                  </a:cubicBezTo>
                  <a:moveTo>
                    <a:pt x="70" y="39"/>
                  </a:moveTo>
                  <a:cubicBezTo>
                    <a:pt x="68" y="40"/>
                    <a:pt x="65" y="42"/>
                    <a:pt x="63" y="44"/>
                  </a:cubicBezTo>
                  <a:cubicBezTo>
                    <a:pt x="69" y="47"/>
                    <a:pt x="75" y="51"/>
                    <a:pt x="82" y="54"/>
                  </a:cubicBezTo>
                  <a:cubicBezTo>
                    <a:pt x="84" y="53"/>
                    <a:pt x="86" y="51"/>
                    <a:pt x="89" y="49"/>
                  </a:cubicBezTo>
                  <a:cubicBezTo>
                    <a:pt x="83" y="46"/>
                    <a:pt x="76" y="42"/>
                    <a:pt x="70" y="39"/>
                  </a:cubicBezTo>
                  <a:moveTo>
                    <a:pt x="45" y="25"/>
                  </a:moveTo>
                  <a:cubicBezTo>
                    <a:pt x="43" y="26"/>
                    <a:pt x="40" y="28"/>
                    <a:pt x="38" y="30"/>
                  </a:cubicBezTo>
                  <a:cubicBezTo>
                    <a:pt x="45" y="34"/>
                    <a:pt x="52" y="37"/>
                    <a:pt x="58" y="41"/>
                  </a:cubicBezTo>
                  <a:cubicBezTo>
                    <a:pt x="61" y="40"/>
                    <a:pt x="63" y="38"/>
                    <a:pt x="65" y="36"/>
                  </a:cubicBezTo>
                  <a:cubicBezTo>
                    <a:pt x="59" y="32"/>
                    <a:pt x="52" y="29"/>
                    <a:pt x="45" y="25"/>
                  </a:cubicBezTo>
                  <a:moveTo>
                    <a:pt x="19" y="10"/>
                  </a:moveTo>
                  <a:cubicBezTo>
                    <a:pt x="17" y="12"/>
                    <a:pt x="14" y="13"/>
                    <a:pt x="12" y="15"/>
                  </a:cubicBezTo>
                  <a:cubicBezTo>
                    <a:pt x="19" y="19"/>
                    <a:pt x="26" y="23"/>
                    <a:pt x="33" y="27"/>
                  </a:cubicBezTo>
                  <a:cubicBezTo>
                    <a:pt x="36" y="26"/>
                    <a:pt x="38" y="24"/>
                    <a:pt x="41" y="22"/>
                  </a:cubicBezTo>
                  <a:cubicBezTo>
                    <a:pt x="34" y="18"/>
                    <a:pt x="27" y="14"/>
                    <a:pt x="19" y="10"/>
                  </a:cubicBezTo>
                  <a:moveTo>
                    <a:pt x="4" y="0"/>
                  </a:moveTo>
                  <a:cubicBezTo>
                    <a:pt x="0" y="7"/>
                    <a:pt x="0" y="7"/>
                    <a:pt x="0" y="7"/>
                  </a:cubicBezTo>
                  <a:cubicBezTo>
                    <a:pt x="2" y="9"/>
                    <a:pt x="5" y="10"/>
                    <a:pt x="8" y="12"/>
                  </a:cubicBezTo>
                  <a:cubicBezTo>
                    <a:pt x="10" y="11"/>
                    <a:pt x="12" y="9"/>
                    <a:pt x="15" y="7"/>
                  </a:cubicBezTo>
                  <a:cubicBezTo>
                    <a:pt x="11" y="5"/>
                    <a:pt x="8"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7" name="Freeform 216">
              <a:extLst>
                <a:ext uri="{FF2B5EF4-FFF2-40B4-BE49-F238E27FC236}">
                  <a16:creationId xmlns:a16="http://schemas.microsoft.com/office/drawing/2014/main" id="{0D4C3F5C-9B07-4CAB-8083-71AD2D24CE4D}"/>
                </a:ext>
              </a:extLst>
            </p:cNvPr>
            <p:cNvSpPr>
              <a:spLocks/>
            </p:cNvSpPr>
            <p:nvPr/>
          </p:nvSpPr>
          <p:spPr bwMode="auto">
            <a:xfrm>
              <a:off x="30163" y="2724150"/>
              <a:ext cx="33338" cy="25400"/>
            </a:xfrm>
            <a:custGeom>
              <a:avLst/>
              <a:gdLst>
                <a:gd name="T0" fmla="*/ 7 w 11"/>
                <a:gd name="T1" fmla="*/ 0 h 8"/>
                <a:gd name="T2" fmla="*/ 0 w 11"/>
                <a:gd name="T3" fmla="*/ 5 h 8"/>
                <a:gd name="T4" fmla="*/ 4 w 11"/>
                <a:gd name="T5" fmla="*/ 8 h 8"/>
                <a:gd name="T6" fmla="*/ 11 w 11"/>
                <a:gd name="T7" fmla="*/ 3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4" y="2"/>
                    <a:pt x="2" y="4"/>
                    <a:pt x="0" y="5"/>
                  </a:cubicBezTo>
                  <a:cubicBezTo>
                    <a:pt x="1" y="6"/>
                    <a:pt x="3" y="7"/>
                    <a:pt x="4" y="8"/>
                  </a:cubicBezTo>
                  <a:cubicBezTo>
                    <a:pt x="6" y="6"/>
                    <a:pt x="9" y="5"/>
                    <a:pt x="11" y="3"/>
                  </a:cubicBezTo>
                  <a:cubicBezTo>
                    <a:pt x="10"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8" name="Freeform 217">
              <a:extLst>
                <a:ext uri="{FF2B5EF4-FFF2-40B4-BE49-F238E27FC236}">
                  <a16:creationId xmlns:a16="http://schemas.microsoft.com/office/drawing/2014/main" id="{C8E6AF94-3E0F-4CF2-8602-FE29B7FCFEED}"/>
                </a:ext>
              </a:extLst>
            </p:cNvPr>
            <p:cNvSpPr>
              <a:spLocks/>
            </p:cNvSpPr>
            <p:nvPr/>
          </p:nvSpPr>
          <p:spPr bwMode="auto">
            <a:xfrm>
              <a:off x="106363" y="2770188"/>
              <a:ext cx="36513" cy="25400"/>
            </a:xfrm>
            <a:custGeom>
              <a:avLst/>
              <a:gdLst>
                <a:gd name="T0" fmla="*/ 8 w 12"/>
                <a:gd name="T1" fmla="*/ 0 h 8"/>
                <a:gd name="T2" fmla="*/ 0 w 12"/>
                <a:gd name="T3" fmla="*/ 5 h 8"/>
                <a:gd name="T4" fmla="*/ 5 w 12"/>
                <a:gd name="T5" fmla="*/ 8 h 8"/>
                <a:gd name="T6" fmla="*/ 12 w 12"/>
                <a:gd name="T7" fmla="*/ 3 h 8"/>
                <a:gd name="T8" fmla="*/ 8 w 12"/>
                <a:gd name="T9" fmla="*/ 0 h 8"/>
              </a:gdLst>
              <a:ahLst/>
              <a:cxnLst>
                <a:cxn ang="0">
                  <a:pos x="T0" y="T1"/>
                </a:cxn>
                <a:cxn ang="0">
                  <a:pos x="T2" y="T3"/>
                </a:cxn>
                <a:cxn ang="0">
                  <a:pos x="T4" y="T5"/>
                </a:cxn>
                <a:cxn ang="0">
                  <a:pos x="T6" y="T7"/>
                </a:cxn>
                <a:cxn ang="0">
                  <a:pos x="T8" y="T9"/>
                </a:cxn>
              </a:cxnLst>
              <a:rect l="0" t="0" r="r" b="b"/>
              <a:pathLst>
                <a:path w="12" h="8">
                  <a:moveTo>
                    <a:pt x="8" y="0"/>
                  </a:moveTo>
                  <a:cubicBezTo>
                    <a:pt x="5" y="2"/>
                    <a:pt x="3" y="4"/>
                    <a:pt x="0" y="5"/>
                  </a:cubicBezTo>
                  <a:cubicBezTo>
                    <a:pt x="2" y="6"/>
                    <a:pt x="4" y="7"/>
                    <a:pt x="5" y="8"/>
                  </a:cubicBezTo>
                  <a:cubicBezTo>
                    <a:pt x="7" y="6"/>
                    <a:pt x="10" y="4"/>
                    <a:pt x="12" y="3"/>
                  </a:cubicBezTo>
                  <a:cubicBezTo>
                    <a:pt x="11" y="2"/>
                    <a:pt x="9"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9" name="Freeform 218">
              <a:extLst>
                <a:ext uri="{FF2B5EF4-FFF2-40B4-BE49-F238E27FC236}">
                  <a16:creationId xmlns:a16="http://schemas.microsoft.com/office/drawing/2014/main" id="{B4AD367B-B3C7-4F20-AAD5-BD34A2094F6F}"/>
                </a:ext>
              </a:extLst>
            </p:cNvPr>
            <p:cNvSpPr>
              <a:spLocks/>
            </p:cNvSpPr>
            <p:nvPr/>
          </p:nvSpPr>
          <p:spPr bwMode="auto">
            <a:xfrm>
              <a:off x="182563" y="2813050"/>
              <a:ext cx="36513" cy="23813"/>
            </a:xfrm>
            <a:custGeom>
              <a:avLst/>
              <a:gdLst>
                <a:gd name="T0" fmla="*/ 7 w 12"/>
                <a:gd name="T1" fmla="*/ 0 h 8"/>
                <a:gd name="T2" fmla="*/ 0 w 12"/>
                <a:gd name="T3" fmla="*/ 5 h 8"/>
                <a:gd name="T4" fmla="*/ 5 w 12"/>
                <a:gd name="T5" fmla="*/ 8 h 8"/>
                <a:gd name="T6" fmla="*/ 12 w 12"/>
                <a:gd name="T7" fmla="*/ 3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5" y="2"/>
                    <a:pt x="3" y="4"/>
                    <a:pt x="0" y="5"/>
                  </a:cubicBezTo>
                  <a:cubicBezTo>
                    <a:pt x="2" y="6"/>
                    <a:pt x="3" y="7"/>
                    <a:pt x="5" y="8"/>
                  </a:cubicBezTo>
                  <a:cubicBezTo>
                    <a:pt x="7" y="6"/>
                    <a:pt x="10" y="4"/>
                    <a:pt x="12" y="3"/>
                  </a:cubicBezTo>
                  <a:cubicBezTo>
                    <a:pt x="11" y="2"/>
                    <a:pt x="9"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0" name="Freeform 219">
              <a:extLst>
                <a:ext uri="{FF2B5EF4-FFF2-40B4-BE49-F238E27FC236}">
                  <a16:creationId xmlns:a16="http://schemas.microsoft.com/office/drawing/2014/main" id="{3E714B93-2CBF-41CE-8C92-EE78DF8E29D0}"/>
                </a:ext>
              </a:extLst>
            </p:cNvPr>
            <p:cNvSpPr>
              <a:spLocks/>
            </p:cNvSpPr>
            <p:nvPr/>
          </p:nvSpPr>
          <p:spPr bwMode="auto">
            <a:xfrm>
              <a:off x="255588" y="2852738"/>
              <a:ext cx="36513" cy="23813"/>
            </a:xfrm>
            <a:custGeom>
              <a:avLst/>
              <a:gdLst>
                <a:gd name="T0" fmla="*/ 7 w 12"/>
                <a:gd name="T1" fmla="*/ 0 h 8"/>
                <a:gd name="T2" fmla="*/ 0 w 12"/>
                <a:gd name="T3" fmla="*/ 5 h 8"/>
                <a:gd name="T4" fmla="*/ 4 w 12"/>
                <a:gd name="T5" fmla="*/ 8 h 8"/>
                <a:gd name="T6" fmla="*/ 12 w 12"/>
                <a:gd name="T7" fmla="*/ 3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4" y="2"/>
                    <a:pt x="2" y="4"/>
                    <a:pt x="0" y="5"/>
                  </a:cubicBezTo>
                  <a:cubicBezTo>
                    <a:pt x="1" y="6"/>
                    <a:pt x="3" y="7"/>
                    <a:pt x="4" y="8"/>
                  </a:cubicBezTo>
                  <a:cubicBezTo>
                    <a:pt x="7" y="6"/>
                    <a:pt x="9" y="4"/>
                    <a:pt x="12" y="3"/>
                  </a:cubicBezTo>
                  <a:cubicBezTo>
                    <a:pt x="10" y="2"/>
                    <a:pt x="9"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1" name="Freeform 220">
              <a:extLst>
                <a:ext uri="{FF2B5EF4-FFF2-40B4-BE49-F238E27FC236}">
                  <a16:creationId xmlns:a16="http://schemas.microsoft.com/office/drawing/2014/main" id="{E6DF2F22-790B-43C9-9D01-8F5E16998C5C}"/>
                </a:ext>
              </a:extLst>
            </p:cNvPr>
            <p:cNvSpPr>
              <a:spLocks/>
            </p:cNvSpPr>
            <p:nvPr/>
          </p:nvSpPr>
          <p:spPr bwMode="auto">
            <a:xfrm>
              <a:off x="322263" y="2889250"/>
              <a:ext cx="36513" cy="23813"/>
            </a:xfrm>
            <a:custGeom>
              <a:avLst/>
              <a:gdLst>
                <a:gd name="T0" fmla="*/ 7 w 12"/>
                <a:gd name="T1" fmla="*/ 0 h 8"/>
                <a:gd name="T2" fmla="*/ 0 w 12"/>
                <a:gd name="T3" fmla="*/ 6 h 8"/>
                <a:gd name="T4" fmla="*/ 5 w 12"/>
                <a:gd name="T5" fmla="*/ 8 h 8"/>
                <a:gd name="T6" fmla="*/ 12 w 12"/>
                <a:gd name="T7" fmla="*/ 3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5" y="2"/>
                    <a:pt x="3" y="4"/>
                    <a:pt x="0" y="6"/>
                  </a:cubicBezTo>
                  <a:cubicBezTo>
                    <a:pt x="2" y="6"/>
                    <a:pt x="3" y="7"/>
                    <a:pt x="5" y="8"/>
                  </a:cubicBezTo>
                  <a:cubicBezTo>
                    <a:pt x="7" y="6"/>
                    <a:pt x="10" y="5"/>
                    <a:pt x="12" y="3"/>
                  </a:cubicBezTo>
                  <a:cubicBezTo>
                    <a:pt x="10" y="2"/>
                    <a:pt x="9"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2" name="Freeform 221">
              <a:extLst>
                <a:ext uri="{FF2B5EF4-FFF2-40B4-BE49-F238E27FC236}">
                  <a16:creationId xmlns:a16="http://schemas.microsoft.com/office/drawing/2014/main" id="{CA75397A-172A-4E14-B99E-7359F3948321}"/>
                </a:ext>
              </a:extLst>
            </p:cNvPr>
            <p:cNvSpPr>
              <a:spLocks/>
            </p:cNvSpPr>
            <p:nvPr/>
          </p:nvSpPr>
          <p:spPr bwMode="auto">
            <a:xfrm>
              <a:off x="388938" y="2925763"/>
              <a:ext cx="36513" cy="22225"/>
            </a:xfrm>
            <a:custGeom>
              <a:avLst/>
              <a:gdLst>
                <a:gd name="T0" fmla="*/ 7 w 12"/>
                <a:gd name="T1" fmla="*/ 0 h 7"/>
                <a:gd name="T2" fmla="*/ 0 w 12"/>
                <a:gd name="T3" fmla="*/ 5 h 7"/>
                <a:gd name="T4" fmla="*/ 5 w 12"/>
                <a:gd name="T5" fmla="*/ 7 h 7"/>
                <a:gd name="T6" fmla="*/ 12 w 12"/>
                <a:gd name="T7" fmla="*/ 2 h 7"/>
                <a:gd name="T8" fmla="*/ 7 w 12"/>
                <a:gd name="T9" fmla="*/ 0 h 7"/>
              </a:gdLst>
              <a:ahLst/>
              <a:cxnLst>
                <a:cxn ang="0">
                  <a:pos x="T0" y="T1"/>
                </a:cxn>
                <a:cxn ang="0">
                  <a:pos x="T2" y="T3"/>
                </a:cxn>
                <a:cxn ang="0">
                  <a:pos x="T4" y="T5"/>
                </a:cxn>
                <a:cxn ang="0">
                  <a:pos x="T6" y="T7"/>
                </a:cxn>
                <a:cxn ang="0">
                  <a:pos x="T8" y="T9"/>
                </a:cxn>
              </a:cxnLst>
              <a:rect l="0" t="0" r="r" b="b"/>
              <a:pathLst>
                <a:path w="12" h="7">
                  <a:moveTo>
                    <a:pt x="7" y="0"/>
                  </a:moveTo>
                  <a:cubicBezTo>
                    <a:pt x="5" y="1"/>
                    <a:pt x="2" y="3"/>
                    <a:pt x="0" y="5"/>
                  </a:cubicBezTo>
                  <a:cubicBezTo>
                    <a:pt x="1" y="6"/>
                    <a:pt x="3" y="7"/>
                    <a:pt x="5" y="7"/>
                  </a:cubicBezTo>
                  <a:cubicBezTo>
                    <a:pt x="7" y="6"/>
                    <a:pt x="9" y="4"/>
                    <a:pt x="12" y="2"/>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3" name="Freeform 222">
              <a:extLst>
                <a:ext uri="{FF2B5EF4-FFF2-40B4-BE49-F238E27FC236}">
                  <a16:creationId xmlns:a16="http://schemas.microsoft.com/office/drawing/2014/main" id="{9F399D95-AE43-4BBC-BA13-1951590DAA89}"/>
                </a:ext>
              </a:extLst>
            </p:cNvPr>
            <p:cNvSpPr>
              <a:spLocks/>
            </p:cNvSpPr>
            <p:nvPr/>
          </p:nvSpPr>
          <p:spPr bwMode="auto">
            <a:xfrm>
              <a:off x="454025" y="2955925"/>
              <a:ext cx="33338" cy="25400"/>
            </a:xfrm>
            <a:custGeom>
              <a:avLst/>
              <a:gdLst>
                <a:gd name="T0" fmla="*/ 7 w 11"/>
                <a:gd name="T1" fmla="*/ 0 h 8"/>
                <a:gd name="T2" fmla="*/ 0 w 11"/>
                <a:gd name="T3" fmla="*/ 6 h 8"/>
                <a:gd name="T4" fmla="*/ 4 w 11"/>
                <a:gd name="T5" fmla="*/ 8 h 8"/>
                <a:gd name="T6" fmla="*/ 11 w 11"/>
                <a:gd name="T7" fmla="*/ 2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4" y="2"/>
                    <a:pt x="2" y="4"/>
                    <a:pt x="0" y="6"/>
                  </a:cubicBezTo>
                  <a:cubicBezTo>
                    <a:pt x="1" y="6"/>
                    <a:pt x="3" y="7"/>
                    <a:pt x="4" y="8"/>
                  </a:cubicBezTo>
                  <a:cubicBezTo>
                    <a:pt x="7" y="6"/>
                    <a:pt x="9" y="4"/>
                    <a:pt x="11" y="2"/>
                  </a:cubicBezTo>
                  <a:cubicBezTo>
                    <a:pt x="10" y="2"/>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4" name="Freeform 223">
              <a:extLst>
                <a:ext uri="{FF2B5EF4-FFF2-40B4-BE49-F238E27FC236}">
                  <a16:creationId xmlns:a16="http://schemas.microsoft.com/office/drawing/2014/main" id="{8117DFBD-D57D-4D0E-AC04-0BC67A6A35BC}"/>
                </a:ext>
              </a:extLst>
            </p:cNvPr>
            <p:cNvSpPr>
              <a:spLocks/>
            </p:cNvSpPr>
            <p:nvPr/>
          </p:nvSpPr>
          <p:spPr bwMode="auto">
            <a:xfrm>
              <a:off x="514350" y="2987675"/>
              <a:ext cx="33338" cy="23813"/>
            </a:xfrm>
            <a:custGeom>
              <a:avLst/>
              <a:gdLst>
                <a:gd name="T0" fmla="*/ 7 w 11"/>
                <a:gd name="T1" fmla="*/ 0 h 8"/>
                <a:gd name="T2" fmla="*/ 0 w 11"/>
                <a:gd name="T3" fmla="*/ 5 h 8"/>
                <a:gd name="T4" fmla="*/ 4 w 11"/>
                <a:gd name="T5" fmla="*/ 8 h 8"/>
                <a:gd name="T6" fmla="*/ 11 w 11"/>
                <a:gd name="T7" fmla="*/ 2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cubicBezTo>
                    <a:pt x="4" y="2"/>
                    <a:pt x="2" y="4"/>
                    <a:pt x="0" y="5"/>
                  </a:cubicBezTo>
                  <a:cubicBezTo>
                    <a:pt x="1" y="6"/>
                    <a:pt x="3" y="7"/>
                    <a:pt x="4" y="8"/>
                  </a:cubicBezTo>
                  <a:cubicBezTo>
                    <a:pt x="7" y="6"/>
                    <a:pt x="9" y="4"/>
                    <a:pt x="11" y="2"/>
                  </a:cubicBezTo>
                  <a:cubicBezTo>
                    <a:pt x="10" y="1"/>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5" name="Freeform 224">
              <a:extLst>
                <a:ext uri="{FF2B5EF4-FFF2-40B4-BE49-F238E27FC236}">
                  <a16:creationId xmlns:a16="http://schemas.microsoft.com/office/drawing/2014/main" id="{DD9179C6-B8E7-4E55-A6D3-6146AD532304}"/>
                </a:ext>
              </a:extLst>
            </p:cNvPr>
            <p:cNvSpPr>
              <a:spLocks/>
            </p:cNvSpPr>
            <p:nvPr/>
          </p:nvSpPr>
          <p:spPr bwMode="auto">
            <a:xfrm>
              <a:off x="571500" y="3014663"/>
              <a:ext cx="36513" cy="23813"/>
            </a:xfrm>
            <a:custGeom>
              <a:avLst/>
              <a:gdLst>
                <a:gd name="T0" fmla="*/ 7 w 12"/>
                <a:gd name="T1" fmla="*/ 0 h 8"/>
                <a:gd name="T2" fmla="*/ 0 w 12"/>
                <a:gd name="T3" fmla="*/ 6 h 8"/>
                <a:gd name="T4" fmla="*/ 5 w 12"/>
                <a:gd name="T5" fmla="*/ 8 h 8"/>
                <a:gd name="T6" fmla="*/ 12 w 12"/>
                <a:gd name="T7" fmla="*/ 2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5" y="2"/>
                    <a:pt x="2" y="4"/>
                    <a:pt x="0" y="6"/>
                  </a:cubicBezTo>
                  <a:cubicBezTo>
                    <a:pt x="2" y="6"/>
                    <a:pt x="3" y="7"/>
                    <a:pt x="5" y="8"/>
                  </a:cubicBezTo>
                  <a:cubicBezTo>
                    <a:pt x="7" y="6"/>
                    <a:pt x="9" y="4"/>
                    <a:pt x="12" y="2"/>
                  </a:cubicBezTo>
                  <a:cubicBezTo>
                    <a:pt x="10" y="1"/>
                    <a:pt x="8"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6" name="Freeform 225">
              <a:extLst>
                <a:ext uri="{FF2B5EF4-FFF2-40B4-BE49-F238E27FC236}">
                  <a16:creationId xmlns:a16="http://schemas.microsoft.com/office/drawing/2014/main" id="{AD52C760-813D-44EC-BF4B-DDB9E1A04479}"/>
                </a:ext>
              </a:extLst>
            </p:cNvPr>
            <p:cNvSpPr>
              <a:spLocks/>
            </p:cNvSpPr>
            <p:nvPr/>
          </p:nvSpPr>
          <p:spPr bwMode="auto">
            <a:xfrm>
              <a:off x="630238" y="3041650"/>
              <a:ext cx="36513" cy="23813"/>
            </a:xfrm>
            <a:custGeom>
              <a:avLst/>
              <a:gdLst>
                <a:gd name="T0" fmla="*/ 7 w 12"/>
                <a:gd name="T1" fmla="*/ 0 h 8"/>
                <a:gd name="T2" fmla="*/ 0 w 12"/>
                <a:gd name="T3" fmla="*/ 5 h 8"/>
                <a:gd name="T4" fmla="*/ 5 w 12"/>
                <a:gd name="T5" fmla="*/ 8 h 8"/>
                <a:gd name="T6" fmla="*/ 12 w 12"/>
                <a:gd name="T7" fmla="*/ 2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5" y="1"/>
                    <a:pt x="2" y="3"/>
                    <a:pt x="0" y="5"/>
                  </a:cubicBezTo>
                  <a:cubicBezTo>
                    <a:pt x="2" y="6"/>
                    <a:pt x="3" y="7"/>
                    <a:pt x="5" y="8"/>
                  </a:cubicBezTo>
                  <a:cubicBezTo>
                    <a:pt x="7" y="6"/>
                    <a:pt x="9" y="4"/>
                    <a:pt x="12" y="2"/>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7" name="Freeform 226">
              <a:extLst>
                <a:ext uri="{FF2B5EF4-FFF2-40B4-BE49-F238E27FC236}">
                  <a16:creationId xmlns:a16="http://schemas.microsoft.com/office/drawing/2014/main" id="{303288A1-6988-4F9F-8D2F-3933EFD51A75}"/>
                </a:ext>
              </a:extLst>
            </p:cNvPr>
            <p:cNvSpPr>
              <a:spLocks/>
            </p:cNvSpPr>
            <p:nvPr/>
          </p:nvSpPr>
          <p:spPr bwMode="auto">
            <a:xfrm>
              <a:off x="687388" y="3065463"/>
              <a:ext cx="33338" cy="25400"/>
            </a:xfrm>
            <a:custGeom>
              <a:avLst/>
              <a:gdLst>
                <a:gd name="T0" fmla="*/ 6 w 11"/>
                <a:gd name="T1" fmla="*/ 0 h 8"/>
                <a:gd name="T2" fmla="*/ 0 w 11"/>
                <a:gd name="T3" fmla="*/ 5 h 8"/>
                <a:gd name="T4" fmla="*/ 5 w 11"/>
                <a:gd name="T5" fmla="*/ 8 h 8"/>
                <a:gd name="T6" fmla="*/ 11 w 11"/>
                <a:gd name="T7" fmla="*/ 2 h 8"/>
                <a:gd name="T8" fmla="*/ 6 w 11"/>
                <a:gd name="T9" fmla="*/ 0 h 8"/>
              </a:gdLst>
              <a:ahLst/>
              <a:cxnLst>
                <a:cxn ang="0">
                  <a:pos x="T0" y="T1"/>
                </a:cxn>
                <a:cxn ang="0">
                  <a:pos x="T2" y="T3"/>
                </a:cxn>
                <a:cxn ang="0">
                  <a:pos x="T4" y="T5"/>
                </a:cxn>
                <a:cxn ang="0">
                  <a:pos x="T6" y="T7"/>
                </a:cxn>
                <a:cxn ang="0">
                  <a:pos x="T8" y="T9"/>
                </a:cxn>
              </a:cxnLst>
              <a:rect l="0" t="0" r="r" b="b"/>
              <a:pathLst>
                <a:path w="11" h="8">
                  <a:moveTo>
                    <a:pt x="6" y="0"/>
                  </a:moveTo>
                  <a:cubicBezTo>
                    <a:pt x="4" y="2"/>
                    <a:pt x="2" y="4"/>
                    <a:pt x="0" y="5"/>
                  </a:cubicBezTo>
                  <a:cubicBezTo>
                    <a:pt x="1" y="6"/>
                    <a:pt x="3" y="7"/>
                    <a:pt x="5" y="8"/>
                  </a:cubicBezTo>
                  <a:cubicBezTo>
                    <a:pt x="7" y="6"/>
                    <a:pt x="9" y="4"/>
                    <a:pt x="11" y="2"/>
                  </a:cubicBezTo>
                  <a:cubicBezTo>
                    <a:pt x="9"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8" name="Freeform 227">
              <a:extLst>
                <a:ext uri="{FF2B5EF4-FFF2-40B4-BE49-F238E27FC236}">
                  <a16:creationId xmlns:a16="http://schemas.microsoft.com/office/drawing/2014/main" id="{AEF44BEE-DBA6-4B49-927B-55EC91AF21AA}"/>
                </a:ext>
              </a:extLst>
            </p:cNvPr>
            <p:cNvSpPr>
              <a:spLocks/>
            </p:cNvSpPr>
            <p:nvPr/>
          </p:nvSpPr>
          <p:spPr bwMode="auto">
            <a:xfrm>
              <a:off x="742950" y="3087688"/>
              <a:ext cx="33338" cy="23813"/>
            </a:xfrm>
            <a:custGeom>
              <a:avLst/>
              <a:gdLst>
                <a:gd name="T0" fmla="*/ 6 w 11"/>
                <a:gd name="T1" fmla="*/ 0 h 8"/>
                <a:gd name="T2" fmla="*/ 0 w 11"/>
                <a:gd name="T3" fmla="*/ 6 h 8"/>
                <a:gd name="T4" fmla="*/ 5 w 11"/>
                <a:gd name="T5" fmla="*/ 8 h 8"/>
                <a:gd name="T6" fmla="*/ 11 w 11"/>
                <a:gd name="T7" fmla="*/ 2 h 8"/>
                <a:gd name="T8" fmla="*/ 6 w 11"/>
                <a:gd name="T9" fmla="*/ 0 h 8"/>
              </a:gdLst>
              <a:ahLst/>
              <a:cxnLst>
                <a:cxn ang="0">
                  <a:pos x="T0" y="T1"/>
                </a:cxn>
                <a:cxn ang="0">
                  <a:pos x="T2" y="T3"/>
                </a:cxn>
                <a:cxn ang="0">
                  <a:pos x="T4" y="T5"/>
                </a:cxn>
                <a:cxn ang="0">
                  <a:pos x="T6" y="T7"/>
                </a:cxn>
                <a:cxn ang="0">
                  <a:pos x="T8" y="T9"/>
                </a:cxn>
              </a:cxnLst>
              <a:rect l="0" t="0" r="r" b="b"/>
              <a:pathLst>
                <a:path w="11" h="8">
                  <a:moveTo>
                    <a:pt x="6" y="0"/>
                  </a:moveTo>
                  <a:cubicBezTo>
                    <a:pt x="4" y="2"/>
                    <a:pt x="2" y="4"/>
                    <a:pt x="0" y="6"/>
                  </a:cubicBezTo>
                  <a:cubicBezTo>
                    <a:pt x="2" y="7"/>
                    <a:pt x="3" y="7"/>
                    <a:pt x="5" y="8"/>
                  </a:cubicBezTo>
                  <a:cubicBezTo>
                    <a:pt x="7" y="6"/>
                    <a:pt x="9" y="4"/>
                    <a:pt x="11" y="2"/>
                  </a:cubicBezTo>
                  <a:cubicBezTo>
                    <a:pt x="10" y="1"/>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29" name="Freeform 228">
              <a:extLst>
                <a:ext uri="{FF2B5EF4-FFF2-40B4-BE49-F238E27FC236}">
                  <a16:creationId xmlns:a16="http://schemas.microsoft.com/office/drawing/2014/main" id="{95EC2C4C-CE33-41C8-B4AC-158CA2456E4B}"/>
                </a:ext>
              </a:extLst>
            </p:cNvPr>
            <p:cNvSpPr>
              <a:spLocks/>
            </p:cNvSpPr>
            <p:nvPr/>
          </p:nvSpPr>
          <p:spPr bwMode="auto">
            <a:xfrm>
              <a:off x="796925" y="3108325"/>
              <a:ext cx="33338" cy="25400"/>
            </a:xfrm>
            <a:custGeom>
              <a:avLst/>
              <a:gdLst>
                <a:gd name="T0" fmla="*/ 6 w 11"/>
                <a:gd name="T1" fmla="*/ 0 h 8"/>
                <a:gd name="T2" fmla="*/ 0 w 11"/>
                <a:gd name="T3" fmla="*/ 6 h 8"/>
                <a:gd name="T4" fmla="*/ 5 w 11"/>
                <a:gd name="T5" fmla="*/ 8 h 8"/>
                <a:gd name="T6" fmla="*/ 11 w 11"/>
                <a:gd name="T7" fmla="*/ 2 h 8"/>
                <a:gd name="T8" fmla="*/ 6 w 11"/>
                <a:gd name="T9" fmla="*/ 0 h 8"/>
              </a:gdLst>
              <a:ahLst/>
              <a:cxnLst>
                <a:cxn ang="0">
                  <a:pos x="T0" y="T1"/>
                </a:cxn>
                <a:cxn ang="0">
                  <a:pos x="T2" y="T3"/>
                </a:cxn>
                <a:cxn ang="0">
                  <a:pos x="T4" y="T5"/>
                </a:cxn>
                <a:cxn ang="0">
                  <a:pos x="T6" y="T7"/>
                </a:cxn>
                <a:cxn ang="0">
                  <a:pos x="T8" y="T9"/>
                </a:cxn>
              </a:cxnLst>
              <a:rect l="0" t="0" r="r" b="b"/>
              <a:pathLst>
                <a:path w="11" h="8">
                  <a:moveTo>
                    <a:pt x="6" y="0"/>
                  </a:moveTo>
                  <a:cubicBezTo>
                    <a:pt x="4" y="2"/>
                    <a:pt x="2" y="4"/>
                    <a:pt x="0" y="6"/>
                  </a:cubicBezTo>
                  <a:cubicBezTo>
                    <a:pt x="1" y="7"/>
                    <a:pt x="3" y="7"/>
                    <a:pt x="5" y="8"/>
                  </a:cubicBezTo>
                  <a:cubicBezTo>
                    <a:pt x="7" y="6"/>
                    <a:pt x="9" y="4"/>
                    <a:pt x="11" y="2"/>
                  </a:cubicBezTo>
                  <a:cubicBezTo>
                    <a:pt x="9" y="1"/>
                    <a:pt x="8"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0" name="Freeform 229">
              <a:extLst>
                <a:ext uri="{FF2B5EF4-FFF2-40B4-BE49-F238E27FC236}">
                  <a16:creationId xmlns:a16="http://schemas.microsoft.com/office/drawing/2014/main" id="{A85F0166-E7B3-481E-B6F8-C450E1F4D62C}"/>
                </a:ext>
              </a:extLst>
            </p:cNvPr>
            <p:cNvSpPr>
              <a:spLocks noEditPoints="1"/>
            </p:cNvSpPr>
            <p:nvPr/>
          </p:nvSpPr>
          <p:spPr bwMode="auto">
            <a:xfrm>
              <a:off x="836613" y="3124200"/>
              <a:ext cx="414338" cy="133350"/>
            </a:xfrm>
            <a:custGeom>
              <a:avLst/>
              <a:gdLst>
                <a:gd name="T0" fmla="*/ 16 w 136"/>
                <a:gd name="T1" fmla="*/ 3 h 44"/>
                <a:gd name="T2" fmla="*/ 9 w 136"/>
                <a:gd name="T3" fmla="*/ 10 h 44"/>
                <a:gd name="T4" fmla="*/ 136 w 136"/>
                <a:gd name="T5" fmla="*/ 44 h 44"/>
                <a:gd name="T6" fmla="*/ 119 w 136"/>
                <a:gd name="T7" fmla="*/ 33 h 44"/>
                <a:gd name="T8" fmla="*/ 16 w 136"/>
                <a:gd name="T9" fmla="*/ 3 h 44"/>
                <a:gd name="T10" fmla="*/ 6 w 136"/>
                <a:gd name="T11" fmla="*/ 0 h 44"/>
                <a:gd name="T12" fmla="*/ 0 w 136"/>
                <a:gd name="T13" fmla="*/ 6 h 44"/>
                <a:gd name="T14" fmla="*/ 4 w 136"/>
                <a:gd name="T15" fmla="*/ 8 h 44"/>
                <a:gd name="T16" fmla="*/ 11 w 136"/>
                <a:gd name="T17" fmla="*/ 2 h 44"/>
                <a:gd name="T18" fmla="*/ 6 w 136"/>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44">
                  <a:moveTo>
                    <a:pt x="16" y="3"/>
                  </a:moveTo>
                  <a:cubicBezTo>
                    <a:pt x="13" y="6"/>
                    <a:pt x="11" y="8"/>
                    <a:pt x="9" y="10"/>
                  </a:cubicBezTo>
                  <a:cubicBezTo>
                    <a:pt x="54" y="26"/>
                    <a:pt x="96" y="37"/>
                    <a:pt x="136" y="44"/>
                  </a:cubicBezTo>
                  <a:cubicBezTo>
                    <a:pt x="130" y="40"/>
                    <a:pt x="124" y="36"/>
                    <a:pt x="119" y="33"/>
                  </a:cubicBezTo>
                  <a:cubicBezTo>
                    <a:pt x="86" y="26"/>
                    <a:pt x="51" y="16"/>
                    <a:pt x="16" y="3"/>
                  </a:cubicBezTo>
                  <a:moveTo>
                    <a:pt x="6" y="0"/>
                  </a:moveTo>
                  <a:cubicBezTo>
                    <a:pt x="4" y="2"/>
                    <a:pt x="2" y="4"/>
                    <a:pt x="0" y="6"/>
                  </a:cubicBezTo>
                  <a:cubicBezTo>
                    <a:pt x="2" y="7"/>
                    <a:pt x="3" y="7"/>
                    <a:pt x="4" y="8"/>
                  </a:cubicBezTo>
                  <a:cubicBezTo>
                    <a:pt x="6" y="6"/>
                    <a:pt x="9" y="4"/>
                    <a:pt x="11" y="2"/>
                  </a:cubicBezTo>
                  <a:cubicBezTo>
                    <a:pt x="9" y="1"/>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1" name="Freeform 230">
              <a:extLst>
                <a:ext uri="{FF2B5EF4-FFF2-40B4-BE49-F238E27FC236}">
                  <a16:creationId xmlns:a16="http://schemas.microsoft.com/office/drawing/2014/main" id="{DE23B3C8-77BC-406A-820D-57990549447F}"/>
                </a:ext>
              </a:extLst>
            </p:cNvPr>
            <p:cNvSpPr>
              <a:spLocks/>
            </p:cNvSpPr>
            <p:nvPr/>
          </p:nvSpPr>
          <p:spPr bwMode="auto">
            <a:xfrm>
              <a:off x="849313" y="3130550"/>
              <a:ext cx="36513" cy="23813"/>
            </a:xfrm>
            <a:custGeom>
              <a:avLst/>
              <a:gdLst>
                <a:gd name="T0" fmla="*/ 7 w 12"/>
                <a:gd name="T1" fmla="*/ 0 h 8"/>
                <a:gd name="T2" fmla="*/ 0 w 12"/>
                <a:gd name="T3" fmla="*/ 6 h 8"/>
                <a:gd name="T4" fmla="*/ 5 w 12"/>
                <a:gd name="T5" fmla="*/ 8 h 8"/>
                <a:gd name="T6" fmla="*/ 12 w 12"/>
                <a:gd name="T7" fmla="*/ 1 h 8"/>
                <a:gd name="T8" fmla="*/ 7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5" y="2"/>
                    <a:pt x="2" y="4"/>
                    <a:pt x="0" y="6"/>
                  </a:cubicBezTo>
                  <a:cubicBezTo>
                    <a:pt x="2" y="6"/>
                    <a:pt x="4" y="7"/>
                    <a:pt x="5" y="8"/>
                  </a:cubicBezTo>
                  <a:cubicBezTo>
                    <a:pt x="7" y="6"/>
                    <a:pt x="9" y="4"/>
                    <a:pt x="12" y="1"/>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2" name="Freeform 231">
              <a:extLst>
                <a:ext uri="{FF2B5EF4-FFF2-40B4-BE49-F238E27FC236}">
                  <a16:creationId xmlns:a16="http://schemas.microsoft.com/office/drawing/2014/main" id="{0AAC998A-D2FC-4770-A512-09812D8FE2F7}"/>
                </a:ext>
              </a:extLst>
            </p:cNvPr>
            <p:cNvSpPr>
              <a:spLocks/>
            </p:cNvSpPr>
            <p:nvPr/>
          </p:nvSpPr>
          <p:spPr bwMode="auto">
            <a:xfrm>
              <a:off x="1198563" y="3224213"/>
              <a:ext cx="112713" cy="42863"/>
            </a:xfrm>
            <a:custGeom>
              <a:avLst/>
              <a:gdLst>
                <a:gd name="T0" fmla="*/ 0 w 37"/>
                <a:gd name="T1" fmla="*/ 0 h 14"/>
                <a:gd name="T2" fmla="*/ 17 w 37"/>
                <a:gd name="T3" fmla="*/ 11 h 14"/>
                <a:gd name="T4" fmla="*/ 37 w 37"/>
                <a:gd name="T5" fmla="*/ 14 h 14"/>
                <a:gd name="T6" fmla="*/ 20 w 37"/>
                <a:gd name="T7" fmla="*/ 3 h 14"/>
                <a:gd name="T8" fmla="*/ 0 w 37"/>
                <a:gd name="T9" fmla="*/ 0 h 14"/>
              </a:gdLst>
              <a:ahLst/>
              <a:cxnLst>
                <a:cxn ang="0">
                  <a:pos x="T0" y="T1"/>
                </a:cxn>
                <a:cxn ang="0">
                  <a:pos x="T2" y="T3"/>
                </a:cxn>
                <a:cxn ang="0">
                  <a:pos x="T4" y="T5"/>
                </a:cxn>
                <a:cxn ang="0">
                  <a:pos x="T6" y="T7"/>
                </a:cxn>
                <a:cxn ang="0">
                  <a:pos x="T8" y="T9"/>
                </a:cxn>
              </a:cxnLst>
              <a:rect l="0" t="0" r="r" b="b"/>
              <a:pathLst>
                <a:path w="37" h="14">
                  <a:moveTo>
                    <a:pt x="0" y="0"/>
                  </a:moveTo>
                  <a:cubicBezTo>
                    <a:pt x="5" y="3"/>
                    <a:pt x="11" y="7"/>
                    <a:pt x="17" y="11"/>
                  </a:cubicBezTo>
                  <a:cubicBezTo>
                    <a:pt x="24" y="12"/>
                    <a:pt x="30" y="13"/>
                    <a:pt x="37" y="14"/>
                  </a:cubicBezTo>
                  <a:cubicBezTo>
                    <a:pt x="31" y="11"/>
                    <a:pt x="26" y="7"/>
                    <a:pt x="20" y="3"/>
                  </a:cubicBezTo>
                  <a:cubicBezTo>
                    <a:pt x="14" y="2"/>
                    <a:pt x="7"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3" name="Freeform 232">
              <a:extLst>
                <a:ext uri="{FF2B5EF4-FFF2-40B4-BE49-F238E27FC236}">
                  <a16:creationId xmlns:a16="http://schemas.microsoft.com/office/drawing/2014/main" id="{824BF25D-1AF8-4DA2-A40B-FFFFCDAA8FD7}"/>
                </a:ext>
              </a:extLst>
            </p:cNvPr>
            <p:cNvSpPr>
              <a:spLocks noEditPoints="1"/>
            </p:cNvSpPr>
            <p:nvPr/>
          </p:nvSpPr>
          <p:spPr bwMode="auto">
            <a:xfrm>
              <a:off x="823913" y="1803400"/>
              <a:ext cx="3897313" cy="1338263"/>
            </a:xfrm>
            <a:custGeom>
              <a:avLst/>
              <a:gdLst>
                <a:gd name="T0" fmla="*/ 6 w 1281"/>
                <a:gd name="T1" fmla="*/ 431 h 439"/>
                <a:gd name="T2" fmla="*/ 0 w 1281"/>
                <a:gd name="T3" fmla="*/ 438 h 439"/>
                <a:gd name="T4" fmla="*/ 4 w 1281"/>
                <a:gd name="T5" fmla="*/ 439 h 439"/>
                <a:gd name="T6" fmla="*/ 10 w 1281"/>
                <a:gd name="T7" fmla="*/ 433 h 439"/>
                <a:gd name="T8" fmla="*/ 6 w 1281"/>
                <a:gd name="T9" fmla="*/ 431 h 439"/>
                <a:gd name="T10" fmla="*/ 1272 w 1281"/>
                <a:gd name="T11" fmla="*/ 0 h 439"/>
                <a:gd name="T12" fmla="*/ 1268 w 1281"/>
                <a:gd name="T13" fmla="*/ 2 h 439"/>
                <a:gd name="T14" fmla="*/ 1276 w 1281"/>
                <a:gd name="T15" fmla="*/ 7 h 439"/>
                <a:gd name="T16" fmla="*/ 1281 w 1281"/>
                <a:gd name="T17" fmla="*/ 5 h 439"/>
                <a:gd name="T18" fmla="*/ 1272 w 1281"/>
                <a:gd name="T19"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1" h="439">
                  <a:moveTo>
                    <a:pt x="6" y="431"/>
                  </a:moveTo>
                  <a:cubicBezTo>
                    <a:pt x="4" y="433"/>
                    <a:pt x="2" y="436"/>
                    <a:pt x="0" y="438"/>
                  </a:cubicBezTo>
                  <a:cubicBezTo>
                    <a:pt x="1" y="438"/>
                    <a:pt x="3" y="439"/>
                    <a:pt x="4" y="439"/>
                  </a:cubicBezTo>
                  <a:cubicBezTo>
                    <a:pt x="6" y="437"/>
                    <a:pt x="8" y="435"/>
                    <a:pt x="10" y="433"/>
                  </a:cubicBezTo>
                  <a:cubicBezTo>
                    <a:pt x="8" y="432"/>
                    <a:pt x="7" y="432"/>
                    <a:pt x="6" y="431"/>
                  </a:cubicBezTo>
                  <a:moveTo>
                    <a:pt x="1272" y="0"/>
                  </a:moveTo>
                  <a:cubicBezTo>
                    <a:pt x="1271" y="1"/>
                    <a:pt x="1269" y="1"/>
                    <a:pt x="1268" y="2"/>
                  </a:cubicBezTo>
                  <a:cubicBezTo>
                    <a:pt x="1271" y="4"/>
                    <a:pt x="1273" y="5"/>
                    <a:pt x="1276" y="7"/>
                  </a:cubicBezTo>
                  <a:cubicBezTo>
                    <a:pt x="1278" y="6"/>
                    <a:pt x="1279" y="6"/>
                    <a:pt x="1281" y="5"/>
                  </a:cubicBezTo>
                  <a:cubicBezTo>
                    <a:pt x="1278" y="3"/>
                    <a:pt x="1275" y="2"/>
                    <a:pt x="12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34" name="Freeform 233">
              <a:extLst>
                <a:ext uri="{FF2B5EF4-FFF2-40B4-BE49-F238E27FC236}">
                  <a16:creationId xmlns:a16="http://schemas.microsoft.com/office/drawing/2014/main" id="{24A5631E-1F91-456A-B494-468360AB40B5}"/>
                </a:ext>
              </a:extLst>
            </p:cNvPr>
            <p:cNvSpPr>
              <a:spLocks noEditPoints="1"/>
            </p:cNvSpPr>
            <p:nvPr/>
          </p:nvSpPr>
          <p:spPr bwMode="auto">
            <a:xfrm>
              <a:off x="3336925" y="2038350"/>
              <a:ext cx="5688013" cy="555625"/>
            </a:xfrm>
            <a:custGeom>
              <a:avLst/>
              <a:gdLst>
                <a:gd name="T0" fmla="*/ 3 w 1870"/>
                <a:gd name="T1" fmla="*/ 175 h 182"/>
                <a:gd name="T2" fmla="*/ 0 w 1870"/>
                <a:gd name="T3" fmla="*/ 177 h 182"/>
                <a:gd name="T4" fmla="*/ 7 w 1870"/>
                <a:gd name="T5" fmla="*/ 182 h 182"/>
                <a:gd name="T6" fmla="*/ 11 w 1870"/>
                <a:gd name="T7" fmla="*/ 180 h 182"/>
                <a:gd name="T8" fmla="*/ 3 w 1870"/>
                <a:gd name="T9" fmla="*/ 175 h 182"/>
                <a:gd name="T10" fmla="*/ 1866 w 1870"/>
                <a:gd name="T11" fmla="*/ 0 h 182"/>
                <a:gd name="T12" fmla="*/ 1862 w 1870"/>
                <a:gd name="T13" fmla="*/ 7 h 182"/>
                <a:gd name="T14" fmla="*/ 1866 w 1870"/>
                <a:gd name="T15" fmla="*/ 9 h 182"/>
                <a:gd name="T16" fmla="*/ 1870 w 1870"/>
                <a:gd name="T17" fmla="*/ 2 h 182"/>
                <a:gd name="T18" fmla="*/ 1866 w 1870"/>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0" h="182">
                  <a:moveTo>
                    <a:pt x="3" y="175"/>
                  </a:moveTo>
                  <a:cubicBezTo>
                    <a:pt x="2" y="175"/>
                    <a:pt x="1" y="176"/>
                    <a:pt x="0" y="177"/>
                  </a:cubicBezTo>
                  <a:cubicBezTo>
                    <a:pt x="2" y="179"/>
                    <a:pt x="4" y="180"/>
                    <a:pt x="7" y="182"/>
                  </a:cubicBezTo>
                  <a:cubicBezTo>
                    <a:pt x="8" y="181"/>
                    <a:pt x="9" y="181"/>
                    <a:pt x="11" y="180"/>
                  </a:cubicBezTo>
                  <a:cubicBezTo>
                    <a:pt x="8" y="178"/>
                    <a:pt x="6" y="176"/>
                    <a:pt x="3" y="175"/>
                  </a:cubicBezTo>
                  <a:moveTo>
                    <a:pt x="1866" y="0"/>
                  </a:moveTo>
                  <a:cubicBezTo>
                    <a:pt x="1865" y="2"/>
                    <a:pt x="1864" y="5"/>
                    <a:pt x="1862" y="7"/>
                  </a:cubicBezTo>
                  <a:cubicBezTo>
                    <a:pt x="1863" y="8"/>
                    <a:pt x="1864" y="8"/>
                    <a:pt x="1866" y="9"/>
                  </a:cubicBezTo>
                  <a:cubicBezTo>
                    <a:pt x="1867" y="7"/>
                    <a:pt x="1868" y="5"/>
                    <a:pt x="1870" y="2"/>
                  </a:cubicBezTo>
                  <a:cubicBezTo>
                    <a:pt x="1869" y="2"/>
                    <a:pt x="1868" y="1"/>
                    <a:pt x="18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138300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7/2/25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v7labs.com/blog/image-processing-guide#1-binary-imag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s://pytorch.org/" TargetMode="External"/><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0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v7labs.com/blog/image-processing-guide#2-grayscale-image" TargetMode="Externa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v7labs.com/blog/image-processing-guide#3-rgb-color-imag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v7labs.com/blog/image-processing-guide#4-rgba-image"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EDC57309-A2F6-B39D-7E9B-42DC4F3AD8A8}"/>
              </a:ext>
            </a:extLst>
          </p:cNvPr>
          <p:cNvPicPr>
            <a:picLocks noChangeAspect="1"/>
          </p:cNvPicPr>
          <p:nvPr/>
        </p:nvPicPr>
        <p:blipFill>
          <a:blip r:embed="rId2"/>
          <a:stretch>
            <a:fillRect/>
          </a:stretch>
        </p:blipFill>
        <p:spPr>
          <a:xfrm>
            <a:off x="-1818" y="0"/>
            <a:ext cx="12222373" cy="6858000"/>
          </a:xfrm>
          <a:prstGeom prst="rect">
            <a:avLst/>
          </a:prstGeom>
        </p:spPr>
      </p:pic>
      <p:sp>
        <p:nvSpPr>
          <p:cNvPr id="4" name="TextBox 3">
            <a:extLst>
              <a:ext uri="{FF2B5EF4-FFF2-40B4-BE49-F238E27FC236}">
                <a16:creationId xmlns:a16="http://schemas.microsoft.com/office/drawing/2014/main" id="{22835F6F-BC1B-C697-C87F-56BCD1A64612}"/>
              </a:ext>
            </a:extLst>
          </p:cNvPr>
          <p:cNvSpPr txBox="1"/>
          <p:nvPr/>
        </p:nvSpPr>
        <p:spPr>
          <a:xfrm>
            <a:off x="185822" y="2959385"/>
            <a:ext cx="534803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solidFill>
                  <a:schemeClr val="bg1"/>
                </a:solidFill>
                <a:latin typeface="Times New Roman"/>
                <a:cs typeface="Times New Roman"/>
              </a:rPr>
              <a:t>CS 6140: </a:t>
            </a:r>
            <a:endParaRPr lang="en-US">
              <a:solidFill>
                <a:schemeClr val="bg1"/>
              </a:solidFill>
              <a:latin typeface="Aptos" panose="020B0004020202020204"/>
              <a:cs typeface="Times New Roman"/>
            </a:endParaRPr>
          </a:p>
          <a:p>
            <a:pPr algn="ctr"/>
            <a:r>
              <a:rPr lang="en-US" sz="4400" b="1">
                <a:solidFill>
                  <a:schemeClr val="bg1"/>
                </a:solidFill>
                <a:latin typeface="Times New Roman"/>
                <a:cs typeface="Times New Roman"/>
              </a:rPr>
              <a:t>Machine Learning</a:t>
            </a:r>
            <a:endParaRPr lang="en-US">
              <a:solidFill>
                <a:schemeClr val="bg1"/>
              </a:solidFill>
              <a:latin typeface="Aptos" panose="020B0004020202020204"/>
              <a:cs typeface="Times New Roman"/>
            </a:endParaRPr>
          </a:p>
        </p:txBody>
      </p:sp>
      <p:sp>
        <p:nvSpPr>
          <p:cNvPr id="5" name="TextBox 4">
            <a:extLst>
              <a:ext uri="{FF2B5EF4-FFF2-40B4-BE49-F238E27FC236}">
                <a16:creationId xmlns:a16="http://schemas.microsoft.com/office/drawing/2014/main" id="{1E108582-5A09-52CE-6CF3-B176AC80A197}"/>
              </a:ext>
            </a:extLst>
          </p:cNvPr>
          <p:cNvSpPr txBox="1"/>
          <p:nvPr/>
        </p:nvSpPr>
        <p:spPr>
          <a:xfrm>
            <a:off x="183340" y="5702587"/>
            <a:ext cx="1184709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FFFFFF"/>
                </a:solidFill>
                <a:latin typeface="Times New Roman"/>
                <a:cs typeface="Times New Roman"/>
              </a:rPr>
              <a:t>Presented by:  Dr. Tala </a:t>
            </a:r>
            <a:r>
              <a:rPr lang="en-US" sz="4400" b="1" err="1">
                <a:solidFill>
                  <a:srgbClr val="FFFFFF"/>
                </a:solidFill>
                <a:latin typeface="Times New Roman"/>
                <a:cs typeface="Times New Roman"/>
              </a:rPr>
              <a:t>Khoei</a:t>
            </a:r>
            <a:endParaRPr lang="en-US"/>
          </a:p>
        </p:txBody>
      </p:sp>
    </p:spTree>
    <p:extLst>
      <p:ext uri="{BB962C8B-B14F-4D97-AF65-F5344CB8AC3E}">
        <p14:creationId xmlns:p14="http://schemas.microsoft.com/office/powerpoint/2010/main" val="957698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67F82-0CB7-3E46-810F-A3B9666A95C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0A3A26-EB47-B4DF-82ED-1ED4C93613F3}"/>
              </a:ext>
            </a:extLst>
          </p:cNvPr>
          <p:cNvSpPr txBox="1"/>
          <p:nvPr/>
        </p:nvSpPr>
        <p:spPr>
          <a:xfrm>
            <a:off x="306887" y="175324"/>
            <a:ext cx="11690481" cy="1754326"/>
          </a:xfrm>
          <a:prstGeom prst="rect">
            <a:avLst/>
          </a:prstGeom>
          <a:noFill/>
        </p:spPr>
        <p:txBody>
          <a:bodyPr wrap="square">
            <a:spAutoFit/>
          </a:bodyPr>
          <a:lstStyle/>
          <a:p>
            <a:pPr algn="l"/>
            <a:r>
              <a:rPr lang="en-US" b="1" i="0" u="sng"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1. Binary Image</a:t>
            </a:r>
            <a:endParaRPr lang="en-US" b="1" i="0" u="sng" dirty="0">
              <a:effectLst/>
              <a:latin typeface="Times New Roman" panose="02020603050405020304" pitchFamily="18" charset="0"/>
              <a:cs typeface="Times New Roman" panose="02020603050405020304" pitchFamily="18" charset="0"/>
            </a:endParaRPr>
          </a:p>
          <a:p>
            <a:endParaRPr lang="en-US" dirty="0"/>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These are images where each pixel is either 0 or 1, representing black or white.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Images that have only two unique values of pixel intensity- 0 (representing black) and 1 (representing white) are called binary images. </a:t>
            </a:r>
          </a:p>
          <a:p>
            <a:endParaRPr lang="en-US" b="0" i="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03D9F48-5DF7-AA55-1367-BF5CAC0FF027}"/>
              </a:ext>
            </a:extLst>
          </p:cNvPr>
          <p:cNvPicPr>
            <a:picLocks noChangeAspect="1"/>
          </p:cNvPicPr>
          <p:nvPr/>
        </p:nvPicPr>
        <p:blipFill>
          <a:blip r:embed="rId3"/>
          <a:stretch>
            <a:fillRect/>
          </a:stretch>
        </p:blipFill>
        <p:spPr>
          <a:xfrm>
            <a:off x="2794612" y="1499610"/>
            <a:ext cx="6896536" cy="5061880"/>
          </a:xfrm>
          <a:prstGeom prst="rect">
            <a:avLst/>
          </a:prstGeom>
        </p:spPr>
      </p:pic>
    </p:spTree>
    <p:extLst>
      <p:ext uri="{BB962C8B-B14F-4D97-AF65-F5344CB8AC3E}">
        <p14:creationId xmlns:p14="http://schemas.microsoft.com/office/powerpoint/2010/main" val="32635366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348329-EB81-B13C-4C82-EE64E8750D8A}"/>
              </a:ext>
            </a:extLst>
          </p:cNvPr>
          <p:cNvSpPr txBox="1"/>
          <p:nvPr/>
        </p:nvSpPr>
        <p:spPr>
          <a:xfrm>
            <a:off x="172599" y="253388"/>
            <a:ext cx="12019401" cy="472245"/>
          </a:xfrm>
          <a:prstGeom prst="rect">
            <a:avLst/>
          </a:prstGeom>
          <a:noFill/>
        </p:spPr>
        <p:txBody>
          <a:bodyPr wrap="square">
            <a:spAutoFit/>
          </a:bodyPr>
          <a:lstStyle/>
          <a:p>
            <a:pPr algn="ctr">
              <a:lnSpc>
                <a:spcPts val="2662"/>
              </a:lnSpc>
            </a:pPr>
            <a:r>
              <a:rPr lang="en-US" sz="4000" b="1" i="0" dirty="0">
                <a:solidFill>
                  <a:srgbClr val="444444"/>
                </a:solidFill>
                <a:effectLst/>
                <a:latin typeface="Times New Roman" panose="02020603050405020304" pitchFamily="18" charset="0"/>
                <a:cs typeface="Times New Roman" panose="02020603050405020304" pitchFamily="18" charset="0"/>
              </a:rPr>
              <a:t>Training A Capsule Network</a:t>
            </a:r>
          </a:p>
        </p:txBody>
      </p:sp>
      <p:pic>
        <p:nvPicPr>
          <p:cNvPr id="12290" name="Picture 2" descr="capsule network diagram">
            <a:extLst>
              <a:ext uri="{FF2B5EF4-FFF2-40B4-BE49-F238E27FC236}">
                <a16:creationId xmlns:a16="http://schemas.microsoft.com/office/drawing/2014/main" id="{A155F942-6E48-81B5-4AF9-AF497163C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577276"/>
            <a:ext cx="11544300" cy="3948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8678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7499A6-193C-33DA-16D8-A5C8EB8013C9}"/>
              </a:ext>
            </a:extLst>
          </p:cNvPr>
          <p:cNvSpPr txBox="1"/>
          <p:nvPr/>
        </p:nvSpPr>
        <p:spPr>
          <a:xfrm>
            <a:off x="249715" y="614804"/>
            <a:ext cx="11692569" cy="5332229"/>
          </a:xfrm>
          <a:prstGeom prst="rect">
            <a:avLst/>
          </a:prstGeom>
          <a:noFill/>
          <a:ln w="28575">
            <a:solidFill>
              <a:srgbClr val="FF0000"/>
            </a:solidFill>
          </a:ln>
        </p:spPr>
        <p:txBody>
          <a:bodyPr wrap="square">
            <a:spAutoFit/>
          </a:bodyPr>
          <a:lstStyle/>
          <a:p>
            <a:pPr algn="l">
              <a:lnSpc>
                <a:spcPts val="2072"/>
              </a:lnSpc>
              <a:buNone/>
            </a:pPr>
            <a:r>
              <a:rPr lang="en-US" b="1" i="1" dirty="0">
                <a:solidFill>
                  <a:srgbClr val="FF0000"/>
                </a:solidFill>
                <a:effectLst/>
                <a:latin typeface="Times New Roman" panose="02020603050405020304" pitchFamily="18" charset="0"/>
                <a:cs typeface="Times New Roman" panose="02020603050405020304" pitchFamily="18" charset="0"/>
              </a:rPr>
              <a:t>Step 1: </a:t>
            </a:r>
            <a:r>
              <a:rPr lang="en-US" i="1" dirty="0">
                <a:solidFill>
                  <a:srgbClr val="444444"/>
                </a:solidFill>
                <a:effectLst/>
                <a:latin typeface="Times New Roman" panose="02020603050405020304" pitchFamily="18" charset="0"/>
                <a:cs typeface="Times New Roman" panose="02020603050405020304" pitchFamily="18" charset="0"/>
              </a:rPr>
              <a:t>Forward Pass</a:t>
            </a:r>
          </a:p>
          <a:p>
            <a:pPr algn="l">
              <a:lnSpc>
                <a:spcPts val="2072"/>
              </a:lnSpc>
              <a:buNone/>
            </a:pPr>
            <a:endParaRPr lang="en-US" i="1" dirty="0">
              <a:solidFill>
                <a:srgbClr val="444444"/>
              </a:solidFill>
              <a:latin typeface="Times New Roman" panose="02020603050405020304" pitchFamily="18" charset="0"/>
              <a:cs typeface="Times New Roman" panose="02020603050405020304" pitchFamily="18" charset="0"/>
            </a:endParaRPr>
          </a:p>
          <a:p>
            <a:pPr algn="l">
              <a:lnSpc>
                <a:spcPts val="2072"/>
              </a:lnSpc>
              <a:buNone/>
            </a:pPr>
            <a:endParaRPr lang="en-US" i="1" dirty="0">
              <a:solidFill>
                <a:srgbClr val="444444"/>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i="1" dirty="0">
                <a:solidFill>
                  <a:srgbClr val="444444"/>
                </a:solidFill>
                <a:effectLst/>
                <a:latin typeface="Times New Roman" panose="02020603050405020304" pitchFamily="18" charset="0"/>
                <a:cs typeface="Times New Roman" panose="02020603050405020304" pitchFamily="18" charset="0"/>
              </a:rPr>
              <a:t>Preprocessing and Initial Feature Extraction:</a:t>
            </a:r>
            <a:r>
              <a:rPr lang="en-US" b="0" i="1" dirty="0">
                <a:solidFill>
                  <a:srgbClr val="444444"/>
                </a:solidFill>
                <a:effectLst/>
                <a:latin typeface="Times New Roman" panose="02020603050405020304" pitchFamily="18" charset="0"/>
                <a:cs typeface="Times New Roman" panose="02020603050405020304" pitchFamily="18" charset="0"/>
              </a:rPr>
              <a:t> </a:t>
            </a:r>
            <a:r>
              <a:rPr lang="en-US" b="0" i="0" dirty="0">
                <a:solidFill>
                  <a:srgbClr val="444444"/>
                </a:solidFill>
                <a:effectLst/>
                <a:latin typeface="Times New Roman" panose="02020603050405020304" pitchFamily="18" charset="0"/>
                <a:cs typeface="Times New Roman" panose="02020603050405020304" pitchFamily="18" charset="0"/>
              </a:rPr>
              <a:t>The first layer of the Capsule Network is a convolution layer that extracts features like edges and texture and passes them forward to the capsule layer.</a:t>
            </a:r>
          </a:p>
          <a:p>
            <a:pPr lvl="1"/>
            <a:endParaRPr lang="en-US" b="0" i="0" dirty="0">
              <a:solidFill>
                <a:srgbClr val="444444"/>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i="1" dirty="0">
                <a:solidFill>
                  <a:srgbClr val="444444"/>
                </a:solidFill>
                <a:effectLst/>
                <a:latin typeface="Times New Roman" panose="02020603050405020304" pitchFamily="18" charset="0"/>
                <a:cs typeface="Times New Roman" panose="02020603050405020304" pitchFamily="18" charset="0"/>
              </a:rPr>
              <a:t>Primary Capsule Layer:</a:t>
            </a:r>
            <a:r>
              <a:rPr lang="en-US" b="0" i="1" dirty="0">
                <a:solidFill>
                  <a:srgbClr val="444444"/>
                </a:solidFill>
                <a:effectLst/>
                <a:latin typeface="Times New Roman" panose="02020603050405020304" pitchFamily="18" charset="0"/>
                <a:cs typeface="Times New Roman" panose="02020603050405020304" pitchFamily="18" charset="0"/>
              </a:rPr>
              <a:t> </a:t>
            </a:r>
            <a:r>
              <a:rPr lang="en-US" b="0" i="0" dirty="0">
                <a:solidFill>
                  <a:srgbClr val="444444"/>
                </a:solidFill>
                <a:effectLst/>
                <a:latin typeface="Times New Roman" panose="02020603050405020304" pitchFamily="18" charset="0"/>
                <a:cs typeface="Times New Roman" panose="02020603050405020304" pitchFamily="18" charset="0"/>
              </a:rPr>
              <a:t>This is the first capsule layer. Here, local features detected by the convolutional layers are transformed into vectors by the capsules. Each capsule in this layer aims to capture specific features or parts of an object, with the vector’s direction representing the pose or orientation and the length of the vector indicating the probability of the feature’s presence.</a:t>
            </a:r>
          </a:p>
          <a:p>
            <a:pPr marL="742950" lvl="1" indent="-285750">
              <a:buFont typeface="Arial" panose="020B0604020202020204" pitchFamily="34" charset="0"/>
              <a:buChar char="•"/>
            </a:pPr>
            <a:endParaRPr lang="en-US" b="0" i="0" dirty="0">
              <a:solidFill>
                <a:srgbClr val="444444"/>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i="1" dirty="0">
                <a:solidFill>
                  <a:srgbClr val="444444"/>
                </a:solidFill>
                <a:effectLst/>
                <a:latin typeface="Times New Roman" panose="02020603050405020304" pitchFamily="18" charset="0"/>
                <a:cs typeface="Times New Roman" panose="02020603050405020304" pitchFamily="18" charset="0"/>
              </a:rPr>
              <a:t>Squashing Function:</a:t>
            </a:r>
            <a:r>
              <a:rPr lang="en-US" b="0" i="1" dirty="0">
                <a:solidFill>
                  <a:srgbClr val="444444"/>
                </a:solidFill>
                <a:effectLst/>
                <a:latin typeface="Times New Roman" panose="02020603050405020304" pitchFamily="18" charset="0"/>
                <a:cs typeface="Times New Roman" panose="02020603050405020304" pitchFamily="18" charset="0"/>
              </a:rPr>
              <a:t> </a:t>
            </a:r>
            <a:r>
              <a:rPr lang="en-US" b="0" i="0" dirty="0">
                <a:solidFill>
                  <a:srgbClr val="444444"/>
                </a:solidFill>
                <a:effectLst/>
                <a:latin typeface="Times New Roman" panose="02020603050405020304" pitchFamily="18" charset="0"/>
                <a:cs typeface="Times New Roman" panose="02020603050405020304" pitchFamily="18" charset="0"/>
              </a:rPr>
              <a:t>The squashing function preserves the direction of the vector, but shrinks the vector between 1 and 0, indicating the probability of a feature’s presence.</a:t>
            </a:r>
          </a:p>
          <a:p>
            <a:pPr marL="742950" lvl="1" indent="-285750">
              <a:buFont typeface="Arial" panose="020B0604020202020204" pitchFamily="34" charset="0"/>
              <a:buChar char="•"/>
            </a:pPr>
            <a:endParaRPr lang="en-US" b="0" i="0" dirty="0">
              <a:solidFill>
                <a:srgbClr val="444444"/>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i="1" dirty="0">
                <a:solidFill>
                  <a:srgbClr val="444444"/>
                </a:solidFill>
                <a:effectLst/>
                <a:latin typeface="Times New Roman" panose="02020603050405020304" pitchFamily="18" charset="0"/>
                <a:cs typeface="Times New Roman" panose="02020603050405020304" pitchFamily="18" charset="0"/>
              </a:rPr>
              <a:t>Dynamic Routing:</a:t>
            </a:r>
            <a:r>
              <a:rPr lang="en-US" b="0" i="1" dirty="0">
                <a:solidFill>
                  <a:srgbClr val="444444"/>
                </a:solidFill>
                <a:effectLst/>
                <a:latin typeface="Times New Roman" panose="02020603050405020304" pitchFamily="18" charset="0"/>
                <a:cs typeface="Times New Roman" panose="02020603050405020304" pitchFamily="18" charset="0"/>
              </a:rPr>
              <a:t> </a:t>
            </a:r>
            <a:r>
              <a:rPr lang="en-US" b="0" i="0" dirty="0">
                <a:solidFill>
                  <a:srgbClr val="444444"/>
                </a:solidFill>
                <a:effectLst/>
                <a:latin typeface="Times New Roman" panose="02020603050405020304" pitchFamily="18" charset="0"/>
                <a:cs typeface="Times New Roman" panose="02020603050405020304" pitchFamily="18" charset="0"/>
              </a:rPr>
              <a:t>The dynamic routing algorithm decides which higher-level capsule receives outputs from the initial capsules.</a:t>
            </a:r>
          </a:p>
          <a:p>
            <a:pPr lvl="1"/>
            <a:endParaRPr lang="en-US" b="0" i="0" dirty="0">
              <a:solidFill>
                <a:srgbClr val="444444"/>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i="1" dirty="0">
                <a:solidFill>
                  <a:srgbClr val="444444"/>
                </a:solidFill>
                <a:effectLst/>
                <a:latin typeface="Times New Roman" panose="02020603050405020304" pitchFamily="18" charset="0"/>
                <a:cs typeface="Times New Roman" panose="02020603050405020304" pitchFamily="18" charset="0"/>
              </a:rPr>
              <a:t>Digit Capsules:</a:t>
            </a:r>
            <a:r>
              <a:rPr lang="en-US" b="0" i="1" dirty="0">
                <a:solidFill>
                  <a:srgbClr val="444444"/>
                </a:solidFill>
                <a:effectLst/>
                <a:latin typeface="Times New Roman" panose="02020603050405020304" pitchFamily="18" charset="0"/>
                <a:cs typeface="Times New Roman" panose="02020603050405020304" pitchFamily="18" charset="0"/>
              </a:rPr>
              <a:t> </a:t>
            </a:r>
            <a:r>
              <a:rPr lang="en-US" b="0" i="0" dirty="0">
                <a:solidFill>
                  <a:srgbClr val="444444"/>
                </a:solidFill>
                <a:effectLst/>
                <a:latin typeface="Times New Roman" panose="02020603050405020304" pitchFamily="18" charset="0"/>
                <a:cs typeface="Times New Roman" panose="02020603050405020304" pitchFamily="18" charset="0"/>
              </a:rPr>
              <a:t>The capsule network’s final layer, known as the digit capsule, uses the output vector’s length to indicate the digit present in the image.</a:t>
            </a:r>
          </a:p>
        </p:txBody>
      </p:sp>
    </p:spTree>
    <p:extLst>
      <p:ext uri="{BB962C8B-B14F-4D97-AF65-F5344CB8AC3E}">
        <p14:creationId xmlns:p14="http://schemas.microsoft.com/office/powerpoint/2010/main" val="30222672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ABD39-03CE-7441-D443-78DC9EC406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E9D83E-E2AF-B46C-4D11-DF2F5F82CC9E}"/>
              </a:ext>
            </a:extLst>
          </p:cNvPr>
          <p:cNvSpPr txBox="1"/>
          <p:nvPr/>
        </p:nvSpPr>
        <p:spPr>
          <a:xfrm>
            <a:off x="106496" y="196163"/>
            <a:ext cx="11692569" cy="638636"/>
          </a:xfrm>
          <a:prstGeom prst="rect">
            <a:avLst/>
          </a:prstGeom>
          <a:noFill/>
        </p:spPr>
        <p:txBody>
          <a:bodyPr wrap="square">
            <a:spAutoFit/>
          </a:bodyPr>
          <a:lstStyle/>
          <a:p>
            <a:r>
              <a:rPr lang="en-US" b="1" i="1" dirty="0">
                <a:solidFill>
                  <a:srgbClr val="FF0000"/>
                </a:solidFill>
                <a:effectLst/>
                <a:latin typeface="Times New Roman" panose="02020603050405020304" pitchFamily="18" charset="0"/>
                <a:cs typeface="Times New Roman" panose="02020603050405020304" pitchFamily="18" charset="0"/>
              </a:rPr>
              <a:t>Step 2: </a:t>
            </a:r>
            <a:r>
              <a:rPr lang="en-US" i="1" dirty="0">
                <a:latin typeface="Times New Roman" panose="02020603050405020304" pitchFamily="18" charset="0"/>
                <a:cs typeface="Times New Roman" panose="02020603050405020304" pitchFamily="18" charset="0"/>
              </a:rPr>
              <a:t>Backpropagation</a:t>
            </a:r>
          </a:p>
          <a:p>
            <a:pPr algn="l">
              <a:lnSpc>
                <a:spcPts val="2072"/>
              </a:lnSpc>
              <a:buNone/>
            </a:pPr>
            <a:endParaRPr lang="en-US" i="1" dirty="0">
              <a:solidFill>
                <a:srgbClr val="444444"/>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7AA6C2D-020A-0F52-014F-84829BF15EB2}"/>
              </a:ext>
            </a:extLst>
          </p:cNvPr>
          <p:cNvSpPr txBox="1"/>
          <p:nvPr/>
        </p:nvSpPr>
        <p:spPr>
          <a:xfrm>
            <a:off x="392935" y="697547"/>
            <a:ext cx="11692569" cy="2272417"/>
          </a:xfrm>
          <a:prstGeom prst="rect">
            <a:avLst/>
          </a:prstGeom>
          <a:noFill/>
          <a:ln w="28575">
            <a:solidFill>
              <a:schemeClr val="accent4"/>
            </a:solidFill>
          </a:ln>
        </p:spPr>
        <p:txBody>
          <a:bodyPr wrap="square">
            <a:spAutoFit/>
          </a:bodyPr>
          <a:lstStyle/>
          <a:p>
            <a:pPr marL="742950" lvl="1" indent="-285750">
              <a:lnSpc>
                <a:spcPts val="1718"/>
              </a:lnSpc>
              <a:buFont typeface="Arial" panose="020B0604020202020204" pitchFamily="34" charset="0"/>
              <a:buChar char="•"/>
            </a:pPr>
            <a:r>
              <a:rPr lang="en-US" b="1" i="1" dirty="0">
                <a:solidFill>
                  <a:srgbClr val="444444"/>
                </a:solidFill>
                <a:effectLst/>
                <a:latin typeface="Times New Roman" panose="02020603050405020304" pitchFamily="18" charset="0"/>
                <a:cs typeface="Times New Roman" panose="02020603050405020304" pitchFamily="18" charset="0"/>
              </a:rPr>
              <a:t>Margin-based Loss Functions</a:t>
            </a:r>
            <a:r>
              <a:rPr lang="en-US" i="0" dirty="0">
                <a:solidFill>
                  <a:srgbClr val="444444"/>
                </a:solidFill>
                <a:effectLst/>
                <a:latin typeface="Times New Roman" panose="02020603050405020304" pitchFamily="18" charset="0"/>
                <a:cs typeface="Times New Roman" panose="02020603050405020304" pitchFamily="18" charset="0"/>
              </a:rPr>
              <a:t>: This function penalizes the network when the agreement between a capsule and its most likely parent (based on pose) is not significantly higher than the agreement with other potential parents. This indirectly encourages the routing process to favor capsules with stronger pose agreement.</a:t>
            </a:r>
          </a:p>
          <a:p>
            <a:pPr lvl="1">
              <a:lnSpc>
                <a:spcPts val="1718"/>
              </a:lnSpc>
            </a:pPr>
            <a:endParaRPr lang="en-US" dirty="0">
              <a:solidFill>
                <a:srgbClr val="444444"/>
              </a:solidFill>
              <a:latin typeface="Times New Roman" panose="02020603050405020304" pitchFamily="18" charset="0"/>
              <a:cs typeface="Times New Roman" panose="02020603050405020304" pitchFamily="18" charset="0"/>
            </a:endParaRPr>
          </a:p>
          <a:p>
            <a:pPr lvl="1">
              <a:lnSpc>
                <a:spcPts val="1718"/>
              </a:lnSpc>
            </a:pPr>
            <a:endParaRPr lang="en-US" i="0" dirty="0">
              <a:solidFill>
                <a:srgbClr val="444444"/>
              </a:solidFill>
              <a:effectLst/>
              <a:latin typeface="Times New Roman" panose="02020603050405020304" pitchFamily="18" charset="0"/>
              <a:cs typeface="Times New Roman" panose="02020603050405020304" pitchFamily="18" charset="0"/>
            </a:endParaRPr>
          </a:p>
          <a:p>
            <a:pPr marL="742950" lvl="1" indent="-285750">
              <a:lnSpc>
                <a:spcPts val="1718"/>
              </a:lnSpc>
              <a:buFont typeface="Arial" panose="020B0604020202020204" pitchFamily="34" charset="0"/>
              <a:buChar char="•"/>
            </a:pPr>
            <a:r>
              <a:rPr lang="en-US" b="1" i="1" dirty="0">
                <a:solidFill>
                  <a:srgbClr val="444444"/>
                </a:solidFill>
                <a:effectLst/>
                <a:latin typeface="Times New Roman" panose="02020603050405020304" pitchFamily="18" charset="0"/>
                <a:cs typeface="Times New Roman" panose="02020603050405020304" pitchFamily="18" charset="0"/>
              </a:rPr>
              <a:t>Weight Updates: </a:t>
            </a:r>
            <a:r>
              <a:rPr lang="en-US" i="0" dirty="0">
                <a:solidFill>
                  <a:srgbClr val="444444"/>
                </a:solidFill>
                <a:effectLst/>
                <a:latin typeface="Times New Roman" panose="02020603050405020304" pitchFamily="18" charset="0"/>
                <a:cs typeface="Times New Roman" panose="02020603050405020304" pitchFamily="18" charset="0"/>
              </a:rPr>
              <a:t>Using the calculated loss and gradients, the weights of the neurons in the capsules are updated.</a:t>
            </a:r>
          </a:p>
          <a:p>
            <a:pPr algn="l">
              <a:lnSpc>
                <a:spcPts val="1718"/>
              </a:lnSpc>
              <a:buFont typeface="Arial" panose="020B0604020202020204" pitchFamily="34" charset="0"/>
              <a:buChar char="•"/>
            </a:pPr>
            <a:endParaRPr lang="en-US" dirty="0">
              <a:solidFill>
                <a:srgbClr val="444444"/>
              </a:solidFill>
              <a:latin typeface="Times New Roman" panose="02020603050405020304" pitchFamily="18" charset="0"/>
              <a:cs typeface="Times New Roman" panose="02020603050405020304" pitchFamily="18" charset="0"/>
            </a:endParaRPr>
          </a:p>
          <a:p>
            <a:pPr algn="l">
              <a:lnSpc>
                <a:spcPts val="1718"/>
              </a:lnSpc>
            </a:pPr>
            <a:endParaRPr lang="en-US" b="0" i="0" dirty="0">
              <a:solidFill>
                <a:srgbClr val="444444"/>
              </a:solidFill>
              <a:effectLst/>
              <a:latin typeface="Times New Roman" panose="02020603050405020304" pitchFamily="18" charset="0"/>
              <a:cs typeface="Times New Roman" panose="02020603050405020304" pitchFamily="18" charset="0"/>
            </a:endParaRPr>
          </a:p>
          <a:p>
            <a:pPr algn="l">
              <a:lnSpc>
                <a:spcPts val="1718"/>
              </a:lnSpc>
            </a:pPr>
            <a:r>
              <a:rPr lang="en-US" b="0" i="0" dirty="0">
                <a:solidFill>
                  <a:srgbClr val="444444"/>
                </a:solidFill>
                <a:effectLst/>
                <a:latin typeface="Times New Roman" panose="02020603050405020304" pitchFamily="18" charset="0"/>
                <a:cs typeface="Times New Roman" panose="02020603050405020304" pitchFamily="18" charset="0"/>
              </a:rPr>
              <a:t>For multiple epochs over the training dataset, the process repeats the forward pass and backpropagation steps, refining the network’s parameters each time to minimize the loss.</a:t>
            </a:r>
          </a:p>
        </p:txBody>
      </p:sp>
      <p:pic>
        <p:nvPicPr>
          <p:cNvPr id="14338" name="Picture 2" descr="Capsule Neural Network Architecture - Capsule Networks - Edureka">
            <a:extLst>
              <a:ext uri="{FF2B5EF4-FFF2-40B4-BE49-F238E27FC236}">
                <a16:creationId xmlns:a16="http://schemas.microsoft.com/office/drawing/2014/main" id="{E04C8370-F943-17F9-41B8-6B7F46E56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969" y="3082112"/>
            <a:ext cx="6032500" cy="357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1023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4EEFA-1619-9ED8-C40C-5192D3BBA49B}"/>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0F43BF78-CE85-895C-480B-3BAD5D68CDF1}"/>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B9ED702D-6E92-DA8B-9E4A-54228D1B5328}"/>
              </a:ext>
            </a:extLst>
          </p:cNvPr>
          <p:cNvSpPr txBox="1"/>
          <p:nvPr/>
        </p:nvSpPr>
        <p:spPr>
          <a:xfrm>
            <a:off x="63799" y="2047780"/>
            <a:ext cx="12061371" cy="180812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Introduction to </a:t>
            </a:r>
            <a:r>
              <a:rPr lang="en-US" sz="4800" b="1" dirty="0" err="1">
                <a:solidFill>
                  <a:schemeClr val="bg1"/>
                </a:solidFill>
                <a:latin typeface="Times New Roman"/>
                <a:ea typeface="+mj-ea"/>
                <a:cs typeface="Times New Roman"/>
              </a:rPr>
              <a:t>PyTorch</a:t>
            </a:r>
            <a:endParaRPr lang="en-US" sz="4800" b="1" dirty="0">
              <a:solidFill>
                <a:schemeClr val="bg1"/>
              </a:solidFill>
              <a:latin typeface="Times New Roman"/>
              <a:ea typeface="+mj-ea"/>
              <a:cs typeface="Times New Roman"/>
            </a:endParaRPr>
          </a:p>
        </p:txBody>
      </p:sp>
    </p:spTree>
    <p:extLst>
      <p:ext uri="{BB962C8B-B14F-4D97-AF65-F5344CB8AC3E}">
        <p14:creationId xmlns:p14="http://schemas.microsoft.com/office/powerpoint/2010/main" val="2074857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6582F3-2661-410E-61DB-B792E01C23A9}"/>
              </a:ext>
            </a:extLst>
          </p:cNvPr>
          <p:cNvSpPr txBox="1"/>
          <p:nvPr/>
        </p:nvSpPr>
        <p:spPr>
          <a:xfrm>
            <a:off x="404871" y="1029542"/>
            <a:ext cx="11570464" cy="923330"/>
          </a:xfrm>
          <a:prstGeom prst="rect">
            <a:avLst/>
          </a:prstGeom>
          <a:noFill/>
        </p:spPr>
        <p:txBody>
          <a:bodyPr wrap="square">
            <a:spAutoFit/>
          </a:bodyPr>
          <a:lstStyle/>
          <a:p>
            <a:pPr marL="285750" indent="-285750">
              <a:buFont typeface="Arial" panose="020B0604020202020204" pitchFamily="34" charset="0"/>
              <a:buChar char="•"/>
            </a:pPr>
            <a:r>
              <a:rPr lang="en-US" b="0" i="0" dirty="0" err="1">
                <a:effectLst/>
                <a:latin typeface="Times New Roman" panose="02020603050405020304" pitchFamily="18" charset="0"/>
                <a:cs typeface="Times New Roman" panose="02020603050405020304" pitchFamily="18" charset="0"/>
              </a:rPr>
              <a:t>PyTorch</a:t>
            </a:r>
            <a:r>
              <a:rPr lang="en-US" b="0" i="0" dirty="0">
                <a:effectLst/>
                <a:latin typeface="Times New Roman" panose="02020603050405020304" pitchFamily="18" charset="0"/>
                <a:cs typeface="Times New Roman" panose="02020603050405020304" pitchFamily="18" charset="0"/>
              </a:rPr>
              <a:t> is an open-source machine learning framework primarily used for building and training deep learning models. Developed by Meta (formerly Facebook), it has gained significant popularity in both research and production environments due to its flexibility and ease of use.</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8D12669-E565-9A50-8473-8553F3B47880}"/>
              </a:ext>
            </a:extLst>
          </p:cNvPr>
          <p:cNvSpPr txBox="1"/>
          <p:nvPr/>
        </p:nvSpPr>
        <p:spPr>
          <a:xfrm>
            <a:off x="848298" y="143219"/>
            <a:ext cx="11127037"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What is </a:t>
            </a:r>
            <a:r>
              <a:rPr lang="en-US" sz="4000" b="1" dirty="0" err="1">
                <a:latin typeface="Times New Roman" panose="02020603050405020304" pitchFamily="18" charset="0"/>
                <a:cs typeface="Times New Roman" panose="02020603050405020304" pitchFamily="18" charset="0"/>
              </a:rPr>
              <a:t>PyTorch</a:t>
            </a:r>
            <a:r>
              <a:rPr lang="en-US" sz="4000" b="1" dirty="0">
                <a:latin typeface="Times New Roman" panose="02020603050405020304" pitchFamily="18" charset="0"/>
                <a:cs typeface="Times New Roman" panose="02020603050405020304" pitchFamily="18" charset="0"/>
              </a:rPr>
              <a:t>?</a:t>
            </a:r>
          </a:p>
        </p:txBody>
      </p:sp>
      <p:pic>
        <p:nvPicPr>
          <p:cNvPr id="15362" name="Picture 2">
            <a:extLst>
              <a:ext uri="{FF2B5EF4-FFF2-40B4-BE49-F238E27FC236}">
                <a16:creationId xmlns:a16="http://schemas.microsoft.com/office/drawing/2014/main" id="{631F8E08-6C3F-6592-51F5-3051C859E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53" y="1952872"/>
            <a:ext cx="7429500" cy="3714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17580A-CD7E-A595-7258-0AC84AD556A2}"/>
              </a:ext>
            </a:extLst>
          </p:cNvPr>
          <p:cNvSpPr txBox="1"/>
          <p:nvPr/>
        </p:nvSpPr>
        <p:spPr>
          <a:xfrm>
            <a:off x="250175" y="6293253"/>
            <a:ext cx="11691649" cy="369332"/>
          </a:xfrm>
          <a:prstGeom prst="rect">
            <a:avLst/>
          </a:prstGeom>
          <a:noFill/>
          <a:ln>
            <a:solidFill>
              <a:srgbClr val="FF0000"/>
            </a:solidFill>
          </a:ln>
        </p:spPr>
        <p:txBody>
          <a:bodyPr wrap="square">
            <a:spAutoFit/>
          </a:bodyPr>
          <a:lstStyle/>
          <a:p>
            <a:r>
              <a:rPr lang="en-US" b="1" dirty="0">
                <a:solidFill>
                  <a:srgbClr val="FF0000"/>
                </a:solidFill>
                <a:latin typeface="Times New Roman" panose="02020603050405020304" pitchFamily="18" charset="0"/>
                <a:cs typeface="Times New Roman" panose="02020603050405020304" pitchFamily="18" charset="0"/>
              </a:rPr>
              <a:t>Note</a:t>
            </a:r>
            <a:r>
              <a:rPr lang="en-US" dirty="0">
                <a:latin typeface="Times New Roman" panose="02020603050405020304" pitchFamily="18" charset="0"/>
                <a:cs typeface="Times New Roman" panose="02020603050405020304" pitchFamily="18" charset="0"/>
              </a:rPr>
              <a:t>: Please refer to </a:t>
            </a:r>
            <a:r>
              <a:rPr lang="en-US" dirty="0">
                <a:highlight>
                  <a:srgbClr val="FFFF00"/>
                </a:highlight>
                <a:latin typeface="Times New Roman" panose="02020603050405020304" pitchFamily="18" charset="0"/>
                <a:cs typeface="Times New Roman" panose="02020603050405020304" pitchFamily="18" charset="0"/>
                <a:hlinkClick r:id="rId3"/>
              </a:rPr>
              <a:t>https://pytorch.org/</a:t>
            </a:r>
            <a:r>
              <a:rPr lang="en-US" dirty="0">
                <a:highlight>
                  <a:srgbClr val="FFFF00"/>
                </a:highligh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more details.</a:t>
            </a:r>
          </a:p>
        </p:txBody>
      </p:sp>
    </p:spTree>
    <p:extLst>
      <p:ext uri="{BB962C8B-B14F-4D97-AF65-F5344CB8AC3E}">
        <p14:creationId xmlns:p14="http://schemas.microsoft.com/office/powerpoint/2010/main" val="9195197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15A58F1-0DF8-01DF-D18F-0DBE61279F9A}"/>
              </a:ext>
            </a:extLst>
          </p:cNvPr>
          <p:cNvPicPr>
            <a:picLocks noChangeAspect="1"/>
          </p:cNvPicPr>
          <p:nvPr/>
        </p:nvPicPr>
        <p:blipFill>
          <a:blip r:embed="rId2"/>
          <a:stretch>
            <a:fillRect/>
          </a:stretch>
        </p:blipFill>
        <p:spPr>
          <a:xfrm>
            <a:off x="643467" y="1261618"/>
            <a:ext cx="10905066" cy="4334763"/>
          </a:xfrm>
          <a:prstGeom prst="rect">
            <a:avLst/>
          </a:prstGeom>
        </p:spPr>
      </p:pic>
    </p:spTree>
    <p:extLst>
      <p:ext uri="{BB962C8B-B14F-4D97-AF65-F5344CB8AC3E}">
        <p14:creationId xmlns:p14="http://schemas.microsoft.com/office/powerpoint/2010/main" val="6648602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A2528-B038-F299-61DA-F0E94B62FA2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3615347-6662-1A24-B47E-905A2D61D56C}"/>
              </a:ext>
            </a:extLst>
          </p:cNvPr>
          <p:cNvSpPr txBox="1"/>
          <p:nvPr/>
        </p:nvSpPr>
        <p:spPr>
          <a:xfrm>
            <a:off x="395550" y="1667986"/>
            <a:ext cx="2312334" cy="369332"/>
          </a:xfrm>
          <a:prstGeom prst="rect">
            <a:avLst/>
          </a:prstGeom>
          <a:noFill/>
          <a:ln>
            <a:solidFill>
              <a:schemeClr val="accent1"/>
            </a:solidFill>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Installation </a:t>
            </a:r>
            <a:r>
              <a:rPr lang="en-US" dirty="0" err="1">
                <a:latin typeface="Times New Roman" panose="02020603050405020304" pitchFamily="18" charset="0"/>
                <a:cs typeface="Times New Roman" panose="02020603050405020304" pitchFamily="18" charset="0"/>
              </a:rPr>
              <a:t>Pytorch</a:t>
            </a:r>
            <a:endParaRPr lang="en-US" dirty="0">
              <a:latin typeface="Times New Roman" panose="02020603050405020304" pitchFamily="18" charset="0"/>
              <a:cs typeface="Times New Roman" panose="02020603050405020304" pitchFamily="18" charset="0"/>
            </a:endParaRPr>
          </a:p>
        </p:txBody>
      </p:sp>
      <p:sp>
        <p:nvSpPr>
          <p:cNvPr id="4" name="Right Arrow 3">
            <a:extLst>
              <a:ext uri="{FF2B5EF4-FFF2-40B4-BE49-F238E27FC236}">
                <a16:creationId xmlns:a16="http://schemas.microsoft.com/office/drawing/2014/main" id="{0D9B0E47-0B08-2159-A17C-D3F855431FC7}"/>
              </a:ext>
            </a:extLst>
          </p:cNvPr>
          <p:cNvSpPr/>
          <p:nvPr/>
        </p:nvSpPr>
        <p:spPr>
          <a:xfrm>
            <a:off x="2965297" y="1664323"/>
            <a:ext cx="760163" cy="27542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CDE3DC-AB55-CFD9-3F04-14B8BA651750}"/>
              </a:ext>
            </a:extLst>
          </p:cNvPr>
          <p:cNvSpPr txBox="1"/>
          <p:nvPr/>
        </p:nvSpPr>
        <p:spPr>
          <a:xfrm>
            <a:off x="591494" y="3860167"/>
            <a:ext cx="2235214" cy="369332"/>
          </a:xfrm>
          <a:prstGeom prst="rect">
            <a:avLst/>
          </a:prstGeom>
          <a:noFill/>
          <a:ln>
            <a:solidFill>
              <a:schemeClr val="tx1"/>
            </a:solidFill>
          </a:ln>
        </p:spPr>
        <p:txBody>
          <a:bodyPr wrap="square">
            <a:spAutoFit/>
          </a:bodyPr>
          <a:lstStyle/>
          <a:p>
            <a:r>
              <a:rPr lang="en-US" i="0" dirty="0">
                <a:effectLst/>
                <a:latin typeface="Times New Roman" panose="02020603050405020304" pitchFamily="18" charset="0"/>
                <a:cs typeface="Times New Roman" panose="02020603050405020304" pitchFamily="18" charset="0"/>
              </a:rPr>
              <a:t>Check Installation </a:t>
            </a:r>
            <a:endParaRPr lang="en-US" dirty="0">
              <a:latin typeface="Times New Roman" panose="02020603050405020304" pitchFamily="18" charset="0"/>
              <a:cs typeface="Times New Roman" panose="02020603050405020304" pitchFamily="18" charset="0"/>
            </a:endParaRPr>
          </a:p>
        </p:txBody>
      </p:sp>
      <p:sp>
        <p:nvSpPr>
          <p:cNvPr id="7" name="Right Arrow 6">
            <a:extLst>
              <a:ext uri="{FF2B5EF4-FFF2-40B4-BE49-F238E27FC236}">
                <a16:creationId xmlns:a16="http://schemas.microsoft.com/office/drawing/2014/main" id="{9F46DD71-C795-D14A-1721-1B08DBA394BB}"/>
              </a:ext>
            </a:extLst>
          </p:cNvPr>
          <p:cNvSpPr/>
          <p:nvPr/>
        </p:nvSpPr>
        <p:spPr>
          <a:xfrm>
            <a:off x="2965298" y="3901347"/>
            <a:ext cx="760163" cy="27542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E3F6FA-2F29-F553-3BC7-9CC9673ACEAB}"/>
              </a:ext>
            </a:extLst>
          </p:cNvPr>
          <p:cNvPicPr>
            <a:picLocks noChangeAspect="1"/>
          </p:cNvPicPr>
          <p:nvPr/>
        </p:nvPicPr>
        <p:blipFill>
          <a:blip r:embed="rId3"/>
          <a:stretch>
            <a:fillRect/>
          </a:stretch>
        </p:blipFill>
        <p:spPr>
          <a:xfrm>
            <a:off x="4002642" y="1516284"/>
            <a:ext cx="3327400" cy="571500"/>
          </a:xfrm>
          <a:prstGeom prst="rect">
            <a:avLst/>
          </a:prstGeom>
        </p:spPr>
      </p:pic>
      <p:pic>
        <p:nvPicPr>
          <p:cNvPr id="9" name="Picture 8">
            <a:extLst>
              <a:ext uri="{FF2B5EF4-FFF2-40B4-BE49-F238E27FC236}">
                <a16:creationId xmlns:a16="http://schemas.microsoft.com/office/drawing/2014/main" id="{385A62B6-0C26-E783-3689-ECC23A0AFAB0}"/>
              </a:ext>
            </a:extLst>
          </p:cNvPr>
          <p:cNvPicPr>
            <a:picLocks noChangeAspect="1"/>
          </p:cNvPicPr>
          <p:nvPr/>
        </p:nvPicPr>
        <p:blipFill>
          <a:blip r:embed="rId4"/>
          <a:stretch>
            <a:fillRect/>
          </a:stretch>
        </p:blipFill>
        <p:spPr>
          <a:xfrm>
            <a:off x="4002642" y="2462269"/>
            <a:ext cx="6083300" cy="3429000"/>
          </a:xfrm>
          <a:prstGeom prst="rect">
            <a:avLst/>
          </a:prstGeom>
        </p:spPr>
      </p:pic>
      <p:sp>
        <p:nvSpPr>
          <p:cNvPr id="2" name="TextBox 1">
            <a:extLst>
              <a:ext uri="{FF2B5EF4-FFF2-40B4-BE49-F238E27FC236}">
                <a16:creationId xmlns:a16="http://schemas.microsoft.com/office/drawing/2014/main" id="{6C382661-4E82-0A6E-E6AF-81846100EC1F}"/>
              </a:ext>
            </a:extLst>
          </p:cNvPr>
          <p:cNvSpPr txBox="1"/>
          <p:nvPr/>
        </p:nvSpPr>
        <p:spPr>
          <a:xfrm>
            <a:off x="0" y="45013"/>
            <a:ext cx="121920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Installing </a:t>
            </a:r>
            <a:r>
              <a:rPr lang="en-US" sz="4000" b="1" dirty="0" err="1">
                <a:latin typeface="Times New Roman" panose="02020603050405020304" pitchFamily="18" charset="0"/>
                <a:cs typeface="Times New Roman" panose="02020603050405020304" pitchFamily="18" charset="0"/>
              </a:rPr>
              <a:t>PyTorch</a:t>
            </a:r>
            <a:r>
              <a:rPr lang="en-US" sz="4000" b="1" dirty="0">
                <a:latin typeface="Times New Roman" panose="02020603050405020304" pitchFamily="18" charset="0"/>
                <a:cs typeface="Times New Roman" panose="02020603050405020304" pitchFamily="18" charset="0"/>
              </a:rPr>
              <a:t> and Start Working….</a:t>
            </a:r>
          </a:p>
        </p:txBody>
      </p:sp>
    </p:spTree>
    <p:extLst>
      <p:ext uri="{BB962C8B-B14F-4D97-AF65-F5344CB8AC3E}">
        <p14:creationId xmlns:p14="http://schemas.microsoft.com/office/powerpoint/2010/main" val="23287942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29EAF1-5DEA-4B2A-EFEF-036BB9910B68}"/>
              </a:ext>
            </a:extLst>
          </p:cNvPr>
          <p:cNvSpPr txBox="1"/>
          <p:nvPr/>
        </p:nvSpPr>
        <p:spPr>
          <a:xfrm>
            <a:off x="850900" y="241300"/>
            <a:ext cx="108712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Defining Model in </a:t>
            </a:r>
            <a:r>
              <a:rPr lang="en-US" sz="4000" b="1" dirty="0" err="1">
                <a:latin typeface="Times New Roman" panose="02020603050405020304" pitchFamily="18" charset="0"/>
                <a:cs typeface="Times New Roman" panose="02020603050405020304" pitchFamily="18" charset="0"/>
              </a:rPr>
              <a:t>PyTorch</a:t>
            </a:r>
            <a:r>
              <a:rPr lang="en-US" sz="4000" b="1"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9C8ACE8A-D652-1278-1B22-9854C246486C}"/>
              </a:ext>
            </a:extLst>
          </p:cNvPr>
          <p:cNvSpPr txBox="1"/>
          <p:nvPr/>
        </p:nvSpPr>
        <p:spPr>
          <a:xfrm>
            <a:off x="161734" y="1322282"/>
            <a:ext cx="11560366"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Defining a model in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 involves creating a class that inherits from </a:t>
            </a:r>
            <a:r>
              <a:rPr lang="en-US" dirty="0" err="1">
                <a:highlight>
                  <a:srgbClr val="FFFF00"/>
                </a:highlight>
                <a:latin typeface="Times New Roman" panose="02020603050405020304" pitchFamily="18" charset="0"/>
                <a:cs typeface="Times New Roman" panose="02020603050405020304" pitchFamily="18" charset="0"/>
              </a:rPr>
              <a:t>torch.nn.Module</a:t>
            </a:r>
            <a:r>
              <a:rPr lang="en-US"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AEC85C1C-A39C-3DD5-4783-A691A110A8A4}"/>
              </a:ext>
            </a:extLst>
          </p:cNvPr>
          <p:cNvSpPr txBox="1"/>
          <p:nvPr/>
        </p:nvSpPr>
        <p:spPr>
          <a:xfrm>
            <a:off x="161734" y="2690336"/>
            <a:ext cx="10959182"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Steps to Define a Model in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a:t>
            </a:r>
          </a:p>
          <a:p>
            <a:pPr marL="800100" lvl="1" indent="-342900">
              <a:buFont typeface="+mj-lt"/>
              <a:buAutoNum type="arabicPeriod"/>
            </a:pPr>
            <a:r>
              <a:rPr lang="en-US" i="1" dirty="0">
                <a:latin typeface="Times New Roman" panose="02020603050405020304" pitchFamily="18" charset="0"/>
                <a:cs typeface="Times New Roman" panose="02020603050405020304" pitchFamily="18" charset="0"/>
              </a:rPr>
              <a:t>Import Required Libraries</a:t>
            </a:r>
          </a:p>
          <a:p>
            <a:pPr marL="800100" lvl="1" indent="-342900">
              <a:buFont typeface="+mj-lt"/>
              <a:buAutoNum type="arabicPeriod"/>
            </a:pPr>
            <a:r>
              <a:rPr lang="en-US" i="1" dirty="0">
                <a:latin typeface="Times New Roman" panose="02020603050405020304" pitchFamily="18" charset="0"/>
                <a:cs typeface="Times New Roman" panose="02020603050405020304" pitchFamily="18" charset="0"/>
              </a:rPr>
              <a:t>Subclass </a:t>
            </a:r>
            <a:r>
              <a:rPr lang="en-US" i="1" dirty="0" err="1">
                <a:latin typeface="Times New Roman" panose="02020603050405020304" pitchFamily="18" charset="0"/>
                <a:cs typeface="Times New Roman" panose="02020603050405020304" pitchFamily="18" charset="0"/>
              </a:rPr>
              <a:t>nn.Module</a:t>
            </a:r>
            <a:endParaRPr lang="en-US" i="1"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i="1" dirty="0">
                <a:latin typeface="Times New Roman" panose="02020603050405020304" pitchFamily="18" charset="0"/>
                <a:cs typeface="Times New Roman" panose="02020603050405020304" pitchFamily="18" charset="0"/>
              </a:rPr>
              <a:t>Define the Layers in __</a:t>
            </a:r>
            <a:r>
              <a:rPr lang="en-US" i="1" dirty="0" err="1">
                <a:latin typeface="Times New Roman" panose="02020603050405020304" pitchFamily="18" charset="0"/>
                <a:cs typeface="Times New Roman" panose="02020603050405020304" pitchFamily="18" charset="0"/>
              </a:rPr>
              <a:t>init</a:t>
            </a:r>
            <a:r>
              <a:rPr lang="en-US" i="1" dirty="0">
                <a:latin typeface="Times New Roman" panose="02020603050405020304" pitchFamily="18" charset="0"/>
                <a:cs typeface="Times New Roman" panose="02020603050405020304" pitchFamily="18" charset="0"/>
              </a:rPr>
              <a:t>__</a:t>
            </a:r>
          </a:p>
          <a:p>
            <a:pPr marL="800100" lvl="1" indent="-342900">
              <a:buFont typeface="+mj-lt"/>
              <a:buAutoNum type="arabicPeriod"/>
            </a:pPr>
            <a:r>
              <a:rPr lang="en-US" i="1" dirty="0">
                <a:latin typeface="Times New Roman" panose="02020603050405020304" pitchFamily="18" charset="0"/>
                <a:cs typeface="Times New Roman" panose="02020603050405020304" pitchFamily="18" charset="0"/>
              </a:rPr>
              <a:t>Define the Forward Pass in forward()</a:t>
            </a:r>
          </a:p>
        </p:txBody>
      </p:sp>
      <p:pic>
        <p:nvPicPr>
          <p:cNvPr id="1026" name="Picture 2" descr="Preview Image">
            <a:extLst>
              <a:ext uri="{FF2B5EF4-FFF2-40B4-BE49-F238E27FC236}">
                <a16:creationId xmlns:a16="http://schemas.microsoft.com/office/drawing/2014/main" id="{F1A7D118-B8FF-7E38-171B-BE62DD560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815" y="2064710"/>
            <a:ext cx="6711451" cy="3523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522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92E26C-3629-8F4C-CC92-24A3A55CD2FC}"/>
              </a:ext>
            </a:extLst>
          </p:cNvPr>
          <p:cNvSpPr txBox="1"/>
          <p:nvPr/>
        </p:nvSpPr>
        <p:spPr>
          <a:xfrm>
            <a:off x="195549" y="107281"/>
            <a:ext cx="6097836" cy="369332"/>
          </a:xfrm>
          <a:prstGeom prst="rect">
            <a:avLst/>
          </a:prstGeom>
          <a:noFill/>
        </p:spPr>
        <p:txBody>
          <a:bodyPr wrap="square">
            <a:spAutoFit/>
          </a:bodyPr>
          <a:lstStyle/>
          <a:p>
            <a:r>
              <a:rPr lang="en-US" b="1" i="1" dirty="0">
                <a:latin typeface="Times New Roman" panose="02020603050405020304" pitchFamily="18" charset="0"/>
                <a:cs typeface="Times New Roman" panose="02020603050405020304" pitchFamily="18" charset="0"/>
              </a:rPr>
              <a:t>1.1 Importing Necessary Libraries</a:t>
            </a:r>
          </a:p>
        </p:txBody>
      </p:sp>
      <p:pic>
        <p:nvPicPr>
          <p:cNvPr id="4" name="Picture 3">
            <a:extLst>
              <a:ext uri="{FF2B5EF4-FFF2-40B4-BE49-F238E27FC236}">
                <a16:creationId xmlns:a16="http://schemas.microsoft.com/office/drawing/2014/main" id="{8A68C02A-4CCD-DE7E-65AC-BA1A4B5124D8}"/>
              </a:ext>
            </a:extLst>
          </p:cNvPr>
          <p:cNvPicPr>
            <a:picLocks noChangeAspect="1"/>
          </p:cNvPicPr>
          <p:nvPr/>
        </p:nvPicPr>
        <p:blipFill>
          <a:blip r:embed="rId2"/>
          <a:stretch>
            <a:fillRect/>
          </a:stretch>
        </p:blipFill>
        <p:spPr>
          <a:xfrm>
            <a:off x="653859" y="1765300"/>
            <a:ext cx="10884281" cy="3911017"/>
          </a:xfrm>
          <a:prstGeom prst="rect">
            <a:avLst/>
          </a:prstGeom>
        </p:spPr>
      </p:pic>
      <p:sp>
        <p:nvSpPr>
          <p:cNvPr id="6" name="TextBox 5">
            <a:extLst>
              <a:ext uri="{FF2B5EF4-FFF2-40B4-BE49-F238E27FC236}">
                <a16:creationId xmlns:a16="http://schemas.microsoft.com/office/drawing/2014/main" id="{F15F56EC-8943-FD31-B21F-1B413C7A6E8F}"/>
              </a:ext>
            </a:extLst>
          </p:cNvPr>
          <p:cNvSpPr txBox="1"/>
          <p:nvPr/>
        </p:nvSpPr>
        <p:spPr>
          <a:xfrm>
            <a:off x="307554" y="535352"/>
            <a:ext cx="11799066"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First, we import the necessary libraries to define the model. Specifically, we import </a:t>
            </a:r>
            <a:r>
              <a:rPr lang="en-US" i="1" dirty="0" err="1">
                <a:latin typeface="Times New Roman" panose="02020603050405020304" pitchFamily="18" charset="0"/>
                <a:cs typeface="Times New Roman" panose="02020603050405020304" pitchFamily="18" charset="0"/>
              </a:rPr>
              <a:t>torch.nn</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defining neural network layers and torch for tensor operations.</a:t>
            </a:r>
          </a:p>
        </p:txBody>
      </p:sp>
    </p:spTree>
    <p:extLst>
      <p:ext uri="{BB962C8B-B14F-4D97-AF65-F5344CB8AC3E}">
        <p14:creationId xmlns:p14="http://schemas.microsoft.com/office/powerpoint/2010/main" val="21593351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B1F7AB-F141-14BF-E03D-3CE26DAA0733}"/>
              </a:ext>
            </a:extLst>
          </p:cNvPr>
          <p:cNvSpPr txBox="1"/>
          <p:nvPr/>
        </p:nvSpPr>
        <p:spPr>
          <a:xfrm>
            <a:off x="239617" y="107281"/>
            <a:ext cx="6097836" cy="369332"/>
          </a:xfrm>
          <a:prstGeom prst="rect">
            <a:avLst/>
          </a:prstGeom>
          <a:noFill/>
        </p:spPr>
        <p:txBody>
          <a:bodyPr wrap="square">
            <a:spAutoFit/>
          </a:bodyPr>
          <a:lstStyle/>
          <a:p>
            <a:r>
              <a:rPr lang="en-US" b="1" i="1" dirty="0">
                <a:latin typeface="Times New Roman" panose="02020603050405020304" pitchFamily="18" charset="0"/>
                <a:cs typeface="Times New Roman" panose="02020603050405020304" pitchFamily="18" charset="0"/>
              </a:rPr>
              <a:t>1.2 Subclassing ( </a:t>
            </a:r>
            <a:r>
              <a:rPr lang="en-US" b="1" i="1" dirty="0" err="1">
                <a:highlight>
                  <a:srgbClr val="FFFF00"/>
                </a:highlight>
                <a:latin typeface="Times New Roman" panose="02020603050405020304" pitchFamily="18" charset="0"/>
                <a:cs typeface="Times New Roman" panose="02020603050405020304" pitchFamily="18" charset="0"/>
              </a:rPr>
              <a:t>torch.nn.Module</a:t>
            </a:r>
            <a:r>
              <a:rPr lang="en-US" b="1" i="1"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BB9F8E4B-72B6-21A4-F903-75C0EF7F4AD4}"/>
              </a:ext>
            </a:extLst>
          </p:cNvPr>
          <p:cNvSpPr txBox="1"/>
          <p:nvPr/>
        </p:nvSpPr>
        <p:spPr>
          <a:xfrm>
            <a:off x="658257" y="476613"/>
            <a:ext cx="10634031"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define a custom model in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 you subclass </a:t>
            </a:r>
            <a:r>
              <a:rPr lang="en-US" dirty="0" err="1">
                <a:latin typeface="Times New Roman" panose="02020603050405020304" pitchFamily="18" charset="0"/>
                <a:cs typeface="Times New Roman" panose="02020603050405020304" pitchFamily="18" charset="0"/>
              </a:rPr>
              <a:t>nn.Module</a:t>
            </a:r>
            <a:r>
              <a:rPr lang="en-US"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03726784-18DF-5AF9-0E33-5A81E860DFFC}"/>
              </a:ext>
            </a:extLst>
          </p:cNvPr>
          <p:cNvSpPr txBox="1"/>
          <p:nvPr/>
        </p:nvSpPr>
        <p:spPr>
          <a:xfrm>
            <a:off x="376868" y="1344313"/>
            <a:ext cx="11438263" cy="1200329"/>
          </a:xfrm>
          <a:prstGeom prst="rect">
            <a:avLst/>
          </a:prstGeom>
          <a:noFill/>
        </p:spPr>
        <p:txBody>
          <a:bodyPr wrap="square">
            <a:spAutoFit/>
          </a:bodyPr>
          <a:lstStyle/>
          <a:p>
            <a:pPr>
              <a:buNone/>
            </a:pPr>
            <a:r>
              <a:rPr lang="en-US" b="1" dirty="0">
                <a:latin typeface="Times New Roman" panose="02020603050405020304" pitchFamily="18" charset="0"/>
                <a:cs typeface="Times New Roman" panose="02020603050405020304" pitchFamily="18" charset="0"/>
              </a:rPr>
              <a:t>Step-by-Step: Subclassing </a:t>
            </a:r>
            <a:r>
              <a:rPr lang="en-US" b="1" dirty="0" err="1">
                <a:latin typeface="Times New Roman" panose="02020603050405020304" pitchFamily="18" charset="0"/>
                <a:cs typeface="Times New Roman" panose="02020603050405020304" pitchFamily="18" charset="0"/>
              </a:rPr>
              <a:t>nn.Module</a:t>
            </a:r>
            <a:endParaRPr lang="en-US"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Create a new class that inherits from </a:t>
            </a:r>
            <a:r>
              <a:rPr lang="en-US" i="1" dirty="0" err="1">
                <a:latin typeface="Times New Roman" panose="02020603050405020304" pitchFamily="18" charset="0"/>
                <a:cs typeface="Times New Roman" panose="02020603050405020304" pitchFamily="18" charset="0"/>
              </a:rPr>
              <a:t>nn.Module</a:t>
            </a:r>
            <a:r>
              <a:rPr lang="en-US" i="1"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Initialize layers in the __</a:t>
            </a:r>
            <a:r>
              <a:rPr lang="en-US" i="1" dirty="0" err="1">
                <a:latin typeface="Times New Roman" panose="02020603050405020304" pitchFamily="18" charset="0"/>
                <a:cs typeface="Times New Roman" panose="02020603050405020304" pitchFamily="18" charset="0"/>
              </a:rPr>
              <a:t>init</a:t>
            </a:r>
            <a:r>
              <a:rPr lang="en-US" i="1" dirty="0">
                <a:latin typeface="Times New Roman" panose="02020603050405020304" pitchFamily="18" charset="0"/>
                <a:cs typeface="Times New Roman" panose="02020603050405020304" pitchFamily="18" charset="0"/>
              </a:rPr>
              <a:t>__ method.</a:t>
            </a:r>
          </a:p>
          <a:p>
            <a:pPr marL="800100" lvl="1" indent="-34290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Define the forward pass in the forward() method</a:t>
            </a:r>
            <a:r>
              <a:rPr lang="en-US" dirty="0"/>
              <a:t>.</a:t>
            </a:r>
          </a:p>
        </p:txBody>
      </p:sp>
      <p:pic>
        <p:nvPicPr>
          <p:cNvPr id="8" name="Picture 7">
            <a:extLst>
              <a:ext uri="{FF2B5EF4-FFF2-40B4-BE49-F238E27FC236}">
                <a16:creationId xmlns:a16="http://schemas.microsoft.com/office/drawing/2014/main" id="{A4E7A041-FD7E-4699-B4BC-FB847901F21A}"/>
              </a:ext>
            </a:extLst>
          </p:cNvPr>
          <p:cNvPicPr>
            <a:picLocks noChangeAspect="1"/>
          </p:cNvPicPr>
          <p:nvPr/>
        </p:nvPicPr>
        <p:blipFill>
          <a:blip r:embed="rId2"/>
          <a:stretch>
            <a:fillRect/>
          </a:stretch>
        </p:blipFill>
        <p:spPr>
          <a:xfrm>
            <a:off x="2055371" y="2558413"/>
            <a:ext cx="7839802" cy="3952190"/>
          </a:xfrm>
          <a:prstGeom prst="rect">
            <a:avLst/>
          </a:prstGeom>
        </p:spPr>
      </p:pic>
    </p:spTree>
    <p:extLst>
      <p:ext uri="{BB962C8B-B14F-4D97-AF65-F5344CB8AC3E}">
        <p14:creationId xmlns:p14="http://schemas.microsoft.com/office/powerpoint/2010/main" val="3075658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icture">
            <a:extLst>
              <a:ext uri="{FF2B5EF4-FFF2-40B4-BE49-F238E27FC236}">
                <a16:creationId xmlns:a16="http://schemas.microsoft.com/office/drawing/2014/main" id="{7E50A89A-87C9-910D-48DD-7E30D3131B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7203" y="643467"/>
            <a:ext cx="773759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6649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82C174E-6262-E540-B87E-B1EDCE43ABC3}"/>
              </a:ext>
            </a:extLst>
          </p:cNvPr>
          <p:cNvSpPr txBox="1"/>
          <p:nvPr/>
        </p:nvSpPr>
        <p:spPr>
          <a:xfrm>
            <a:off x="0" y="75929"/>
            <a:ext cx="7414352" cy="145405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latin typeface="Times New Roman" panose="02020603050405020304" pitchFamily="18" charset="0"/>
                <a:ea typeface="+mj-ea"/>
                <a:cs typeface="Times New Roman" panose="02020603050405020304" pitchFamily="18" charset="0"/>
              </a:rPr>
              <a:t>Different types of Layers in </a:t>
            </a:r>
            <a:r>
              <a:rPr lang="en-US" sz="4000" b="1" kern="1200" dirty="0" err="1">
                <a:latin typeface="Times New Roman" panose="02020603050405020304" pitchFamily="18" charset="0"/>
                <a:ea typeface="+mj-ea"/>
                <a:cs typeface="Times New Roman" panose="02020603050405020304" pitchFamily="18" charset="0"/>
              </a:rPr>
              <a:t>PyTorch</a:t>
            </a:r>
            <a:endParaRPr lang="en-US" sz="4000" b="1" kern="1200" dirty="0">
              <a:latin typeface="Times New Roman" panose="02020603050405020304" pitchFamily="18" charset="0"/>
              <a:ea typeface="+mj-ea"/>
              <a:cs typeface="Times New Roman" panose="02020603050405020304" pitchFamily="18" charset="0"/>
            </a:endParaRPr>
          </a:p>
        </p:txBody>
      </p:sp>
      <p:sp>
        <p:nvSpPr>
          <p:cNvPr id="2" name="TextBox 1">
            <a:extLst>
              <a:ext uri="{FF2B5EF4-FFF2-40B4-BE49-F238E27FC236}">
                <a16:creationId xmlns:a16="http://schemas.microsoft.com/office/drawing/2014/main" id="{75112B53-3AEB-1798-5350-9C93ECE9CCC7}"/>
              </a:ext>
            </a:extLst>
          </p:cNvPr>
          <p:cNvSpPr txBox="1"/>
          <p:nvPr/>
        </p:nvSpPr>
        <p:spPr>
          <a:xfrm>
            <a:off x="55858" y="1743726"/>
            <a:ext cx="7615615" cy="363928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b="1" i="1" dirty="0">
                <a:solidFill>
                  <a:schemeClr val="tx2"/>
                </a:solidFill>
                <a:latin typeface="Times New Roman" panose="02020603050405020304" pitchFamily="18" charset="0"/>
                <a:cs typeface="Times New Roman" panose="02020603050405020304" pitchFamily="18" charset="0"/>
              </a:rPr>
              <a:t>Fully Connected (Dense) Layer</a:t>
            </a:r>
            <a:r>
              <a:rPr lang="en-US" sz="1700" i="1" dirty="0">
                <a:solidFill>
                  <a:schemeClr val="tx2"/>
                </a:solidFill>
                <a:latin typeface="Times New Roman" panose="02020603050405020304" pitchFamily="18" charset="0"/>
                <a:cs typeface="Times New Roman" panose="02020603050405020304" pitchFamily="18" charset="0"/>
              </a:rPr>
              <a:t> </a:t>
            </a:r>
            <a:r>
              <a:rPr lang="en-US" sz="1700" dirty="0">
                <a:solidFill>
                  <a:schemeClr val="tx2"/>
                </a:solidFill>
                <a:latin typeface="Times New Roman" panose="02020603050405020304" pitchFamily="18" charset="0"/>
                <a:cs typeface="Times New Roman" panose="02020603050405020304" pitchFamily="18" charset="0"/>
              </a:rPr>
              <a:t>- </a:t>
            </a:r>
            <a:r>
              <a:rPr lang="en-US" sz="1700" dirty="0" err="1">
                <a:solidFill>
                  <a:schemeClr val="tx2"/>
                </a:solidFill>
                <a:latin typeface="Times New Roman" panose="02020603050405020304" pitchFamily="18" charset="0"/>
                <a:cs typeface="Times New Roman" panose="02020603050405020304" pitchFamily="18" charset="0"/>
              </a:rPr>
              <a:t>nn.Linear</a:t>
            </a:r>
            <a:endParaRPr lang="en-US" sz="1700" dirty="0">
              <a:solidFill>
                <a:schemeClr val="tx2"/>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1700" b="1" i="1" dirty="0">
                <a:solidFill>
                  <a:schemeClr val="tx2"/>
                </a:solidFill>
                <a:latin typeface="Times New Roman" panose="02020603050405020304" pitchFamily="18" charset="0"/>
                <a:cs typeface="Times New Roman" panose="02020603050405020304" pitchFamily="18" charset="0"/>
              </a:rPr>
              <a:t>Convolutional Layer</a:t>
            </a:r>
            <a:r>
              <a:rPr lang="en-US" sz="1700" i="1" dirty="0">
                <a:solidFill>
                  <a:schemeClr val="tx2"/>
                </a:solidFill>
                <a:latin typeface="Times New Roman" panose="02020603050405020304" pitchFamily="18" charset="0"/>
                <a:cs typeface="Times New Roman" panose="02020603050405020304" pitchFamily="18" charset="0"/>
              </a:rPr>
              <a:t> </a:t>
            </a:r>
            <a:r>
              <a:rPr lang="en-US" sz="1700" dirty="0">
                <a:solidFill>
                  <a:schemeClr val="tx2"/>
                </a:solidFill>
                <a:latin typeface="Times New Roman" panose="02020603050405020304" pitchFamily="18" charset="0"/>
                <a:cs typeface="Times New Roman" panose="02020603050405020304" pitchFamily="18" charset="0"/>
              </a:rPr>
              <a:t>- nn.Conv2d, nn.Conv1d</a:t>
            </a:r>
          </a:p>
          <a:p>
            <a:pPr marL="285750" indent="-228600">
              <a:lnSpc>
                <a:spcPct val="90000"/>
              </a:lnSpc>
              <a:spcAft>
                <a:spcPts val="600"/>
              </a:spcAft>
              <a:buFont typeface="Arial" panose="020B0604020202020204" pitchFamily="34" charset="0"/>
              <a:buChar char="•"/>
            </a:pPr>
            <a:r>
              <a:rPr lang="en-US" sz="1700" b="1" i="1" dirty="0">
                <a:solidFill>
                  <a:schemeClr val="tx2"/>
                </a:solidFill>
                <a:latin typeface="Times New Roman" panose="02020603050405020304" pitchFamily="18" charset="0"/>
                <a:cs typeface="Times New Roman" panose="02020603050405020304" pitchFamily="18" charset="0"/>
              </a:rPr>
              <a:t>Pooling Layer</a:t>
            </a:r>
            <a:r>
              <a:rPr lang="en-US" sz="1700" i="1" dirty="0">
                <a:solidFill>
                  <a:schemeClr val="tx2"/>
                </a:solidFill>
                <a:latin typeface="Times New Roman" panose="02020603050405020304" pitchFamily="18" charset="0"/>
                <a:cs typeface="Times New Roman" panose="02020603050405020304" pitchFamily="18" charset="0"/>
              </a:rPr>
              <a:t> </a:t>
            </a:r>
            <a:r>
              <a:rPr lang="en-US" sz="1700" dirty="0">
                <a:solidFill>
                  <a:schemeClr val="tx2"/>
                </a:solidFill>
                <a:latin typeface="Times New Roman" panose="02020603050405020304" pitchFamily="18" charset="0"/>
                <a:cs typeface="Times New Roman" panose="02020603050405020304" pitchFamily="18" charset="0"/>
              </a:rPr>
              <a:t>- nn.MaxPool2d, nn.AvgPool2d</a:t>
            </a:r>
          </a:p>
          <a:p>
            <a:pPr marL="285750" indent="-228600">
              <a:lnSpc>
                <a:spcPct val="90000"/>
              </a:lnSpc>
              <a:spcAft>
                <a:spcPts val="600"/>
              </a:spcAft>
              <a:buFont typeface="Arial" panose="020B0604020202020204" pitchFamily="34" charset="0"/>
              <a:buChar char="•"/>
            </a:pPr>
            <a:r>
              <a:rPr lang="en-US" sz="1700" b="1" i="1" dirty="0">
                <a:solidFill>
                  <a:schemeClr val="tx2"/>
                </a:solidFill>
                <a:latin typeface="Times New Roman" panose="02020603050405020304" pitchFamily="18" charset="0"/>
                <a:cs typeface="Times New Roman" panose="02020603050405020304" pitchFamily="18" charset="0"/>
              </a:rPr>
              <a:t>Activation Layer</a:t>
            </a:r>
            <a:r>
              <a:rPr lang="en-US" sz="1700" i="1" dirty="0">
                <a:solidFill>
                  <a:schemeClr val="tx2"/>
                </a:solidFill>
                <a:latin typeface="Times New Roman" panose="02020603050405020304" pitchFamily="18" charset="0"/>
                <a:cs typeface="Times New Roman" panose="02020603050405020304" pitchFamily="18" charset="0"/>
              </a:rPr>
              <a:t> </a:t>
            </a:r>
            <a:r>
              <a:rPr lang="en-US" sz="1700" dirty="0">
                <a:solidFill>
                  <a:schemeClr val="tx2"/>
                </a:solidFill>
                <a:latin typeface="Times New Roman" panose="02020603050405020304" pitchFamily="18" charset="0"/>
                <a:cs typeface="Times New Roman" panose="02020603050405020304" pitchFamily="18" charset="0"/>
              </a:rPr>
              <a:t>- </a:t>
            </a:r>
            <a:r>
              <a:rPr lang="en-US" sz="1700" dirty="0" err="1">
                <a:solidFill>
                  <a:schemeClr val="tx2"/>
                </a:solidFill>
                <a:latin typeface="Times New Roman" panose="02020603050405020304" pitchFamily="18" charset="0"/>
                <a:cs typeface="Times New Roman" panose="02020603050405020304" pitchFamily="18" charset="0"/>
              </a:rPr>
              <a:t>nn.ReLU</a:t>
            </a:r>
            <a:r>
              <a:rPr lang="en-US" sz="1700" dirty="0">
                <a:solidFill>
                  <a:schemeClr val="tx2"/>
                </a:solidFill>
                <a:latin typeface="Times New Roman" panose="02020603050405020304" pitchFamily="18" charset="0"/>
                <a:cs typeface="Times New Roman" panose="02020603050405020304" pitchFamily="18" charset="0"/>
              </a:rPr>
              <a:t>, </a:t>
            </a:r>
            <a:r>
              <a:rPr lang="en-US" sz="1700" dirty="0" err="1">
                <a:solidFill>
                  <a:schemeClr val="tx2"/>
                </a:solidFill>
                <a:latin typeface="Times New Roman" panose="02020603050405020304" pitchFamily="18" charset="0"/>
                <a:cs typeface="Times New Roman" panose="02020603050405020304" pitchFamily="18" charset="0"/>
              </a:rPr>
              <a:t>nn.Sigmoid</a:t>
            </a:r>
            <a:r>
              <a:rPr lang="en-US" sz="1700" dirty="0">
                <a:solidFill>
                  <a:schemeClr val="tx2"/>
                </a:solidFill>
                <a:latin typeface="Times New Roman" panose="02020603050405020304" pitchFamily="18" charset="0"/>
                <a:cs typeface="Times New Roman" panose="02020603050405020304" pitchFamily="18" charset="0"/>
              </a:rPr>
              <a:t>, </a:t>
            </a:r>
            <a:r>
              <a:rPr lang="en-US" sz="1700" dirty="0" err="1">
                <a:solidFill>
                  <a:schemeClr val="tx2"/>
                </a:solidFill>
                <a:latin typeface="Times New Roman" panose="02020603050405020304" pitchFamily="18" charset="0"/>
                <a:cs typeface="Times New Roman" panose="02020603050405020304" pitchFamily="18" charset="0"/>
              </a:rPr>
              <a:t>nn.Tanh</a:t>
            </a:r>
            <a:endParaRPr lang="en-US" sz="1700" dirty="0">
              <a:solidFill>
                <a:schemeClr val="tx2"/>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1700" b="1" i="1" dirty="0">
                <a:solidFill>
                  <a:schemeClr val="tx2"/>
                </a:solidFill>
                <a:latin typeface="Times New Roman" panose="02020603050405020304" pitchFamily="18" charset="0"/>
                <a:cs typeface="Times New Roman" panose="02020603050405020304" pitchFamily="18" charset="0"/>
              </a:rPr>
              <a:t>Dropout Layer</a:t>
            </a:r>
            <a:r>
              <a:rPr lang="en-US" sz="1700" i="1" dirty="0">
                <a:solidFill>
                  <a:schemeClr val="tx2"/>
                </a:solidFill>
                <a:latin typeface="Times New Roman" panose="02020603050405020304" pitchFamily="18" charset="0"/>
                <a:cs typeface="Times New Roman" panose="02020603050405020304" pitchFamily="18" charset="0"/>
              </a:rPr>
              <a:t> </a:t>
            </a:r>
            <a:r>
              <a:rPr lang="en-US" sz="1700" dirty="0">
                <a:solidFill>
                  <a:schemeClr val="tx2"/>
                </a:solidFill>
                <a:latin typeface="Times New Roman" panose="02020603050405020304" pitchFamily="18" charset="0"/>
                <a:cs typeface="Times New Roman" panose="02020603050405020304" pitchFamily="18" charset="0"/>
              </a:rPr>
              <a:t>- </a:t>
            </a:r>
            <a:r>
              <a:rPr lang="en-US" sz="1700" dirty="0" err="1">
                <a:solidFill>
                  <a:schemeClr val="tx2"/>
                </a:solidFill>
                <a:latin typeface="Times New Roman" panose="02020603050405020304" pitchFamily="18" charset="0"/>
                <a:cs typeface="Times New Roman" panose="02020603050405020304" pitchFamily="18" charset="0"/>
              </a:rPr>
              <a:t>nn.Dropout</a:t>
            </a:r>
            <a:endParaRPr lang="en-US" sz="1700" dirty="0">
              <a:solidFill>
                <a:schemeClr val="tx2"/>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1700" b="1" dirty="0">
                <a:solidFill>
                  <a:schemeClr val="tx2"/>
                </a:solidFill>
                <a:latin typeface="Times New Roman" panose="02020603050405020304" pitchFamily="18" charset="0"/>
                <a:cs typeface="Times New Roman" panose="02020603050405020304" pitchFamily="18" charset="0"/>
              </a:rPr>
              <a:t>Batch Normalization Layer</a:t>
            </a:r>
            <a:r>
              <a:rPr lang="en-US" sz="1700" dirty="0">
                <a:solidFill>
                  <a:schemeClr val="tx2"/>
                </a:solidFill>
                <a:latin typeface="Times New Roman" panose="02020603050405020304" pitchFamily="18" charset="0"/>
                <a:cs typeface="Times New Roman" panose="02020603050405020304" pitchFamily="18" charset="0"/>
              </a:rPr>
              <a:t> - nn.BatchNorm2d, nn.BatchNorm1d</a:t>
            </a:r>
          </a:p>
          <a:p>
            <a:pPr marL="285750" indent="-228600">
              <a:lnSpc>
                <a:spcPct val="90000"/>
              </a:lnSpc>
              <a:spcAft>
                <a:spcPts val="600"/>
              </a:spcAft>
              <a:buFont typeface="Arial" panose="020B0604020202020204" pitchFamily="34" charset="0"/>
              <a:buChar char="•"/>
            </a:pPr>
            <a:r>
              <a:rPr lang="en-US" sz="1700" b="1" dirty="0">
                <a:solidFill>
                  <a:schemeClr val="tx2"/>
                </a:solidFill>
                <a:latin typeface="Times New Roman" panose="02020603050405020304" pitchFamily="18" charset="0"/>
                <a:cs typeface="Times New Roman" panose="02020603050405020304" pitchFamily="18" charset="0"/>
              </a:rPr>
              <a:t>Recurrent Layers</a:t>
            </a:r>
            <a:r>
              <a:rPr lang="en-US" sz="1700" dirty="0">
                <a:solidFill>
                  <a:schemeClr val="tx2"/>
                </a:solidFill>
                <a:latin typeface="Times New Roman" panose="02020603050405020304" pitchFamily="18" charset="0"/>
                <a:cs typeface="Times New Roman" panose="02020603050405020304" pitchFamily="18" charset="0"/>
              </a:rPr>
              <a:t> - </a:t>
            </a:r>
            <a:r>
              <a:rPr lang="en-US" sz="1700" dirty="0" err="1">
                <a:solidFill>
                  <a:schemeClr val="tx2"/>
                </a:solidFill>
                <a:latin typeface="Times New Roman" panose="02020603050405020304" pitchFamily="18" charset="0"/>
                <a:cs typeface="Times New Roman" panose="02020603050405020304" pitchFamily="18" charset="0"/>
              </a:rPr>
              <a:t>nn.RNN</a:t>
            </a:r>
            <a:r>
              <a:rPr lang="en-US" sz="1700" dirty="0">
                <a:solidFill>
                  <a:schemeClr val="tx2"/>
                </a:solidFill>
                <a:latin typeface="Times New Roman" panose="02020603050405020304" pitchFamily="18" charset="0"/>
                <a:cs typeface="Times New Roman" panose="02020603050405020304" pitchFamily="18" charset="0"/>
              </a:rPr>
              <a:t>, </a:t>
            </a:r>
            <a:r>
              <a:rPr lang="en-US" sz="1700" dirty="0" err="1">
                <a:solidFill>
                  <a:schemeClr val="tx2"/>
                </a:solidFill>
                <a:latin typeface="Times New Roman" panose="02020603050405020304" pitchFamily="18" charset="0"/>
                <a:cs typeface="Times New Roman" panose="02020603050405020304" pitchFamily="18" charset="0"/>
              </a:rPr>
              <a:t>nn.LSTM</a:t>
            </a:r>
            <a:r>
              <a:rPr lang="en-US" sz="1700" dirty="0">
                <a:solidFill>
                  <a:schemeClr val="tx2"/>
                </a:solidFill>
                <a:latin typeface="Times New Roman" panose="02020603050405020304" pitchFamily="18" charset="0"/>
                <a:cs typeface="Times New Roman" panose="02020603050405020304" pitchFamily="18" charset="0"/>
              </a:rPr>
              <a:t>, </a:t>
            </a:r>
            <a:r>
              <a:rPr lang="en-US" sz="1700" dirty="0" err="1">
                <a:solidFill>
                  <a:schemeClr val="tx2"/>
                </a:solidFill>
                <a:latin typeface="Times New Roman" panose="02020603050405020304" pitchFamily="18" charset="0"/>
                <a:cs typeface="Times New Roman" panose="02020603050405020304" pitchFamily="18" charset="0"/>
              </a:rPr>
              <a:t>nn.GRU</a:t>
            </a:r>
            <a:endParaRPr lang="en-US" sz="1700" dirty="0">
              <a:solidFill>
                <a:schemeClr val="tx2"/>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1700" b="1" dirty="0">
                <a:solidFill>
                  <a:schemeClr val="tx2"/>
                </a:solidFill>
                <a:latin typeface="Times New Roman" panose="02020603050405020304" pitchFamily="18" charset="0"/>
                <a:cs typeface="Times New Roman" panose="02020603050405020304" pitchFamily="18" charset="0"/>
              </a:rPr>
              <a:t>Embedding Layer</a:t>
            </a:r>
            <a:r>
              <a:rPr lang="en-US" sz="1700" dirty="0">
                <a:solidFill>
                  <a:schemeClr val="tx2"/>
                </a:solidFill>
                <a:latin typeface="Times New Roman" panose="02020603050405020304" pitchFamily="18" charset="0"/>
                <a:cs typeface="Times New Roman" panose="02020603050405020304" pitchFamily="18" charset="0"/>
              </a:rPr>
              <a:t> - </a:t>
            </a:r>
            <a:r>
              <a:rPr lang="en-US" sz="1700" dirty="0" err="1">
                <a:solidFill>
                  <a:schemeClr val="tx2"/>
                </a:solidFill>
                <a:latin typeface="Times New Roman" panose="02020603050405020304" pitchFamily="18" charset="0"/>
                <a:cs typeface="Times New Roman" panose="02020603050405020304" pitchFamily="18" charset="0"/>
              </a:rPr>
              <a:t>nn.Embedding</a:t>
            </a:r>
            <a:endParaRPr lang="en-US" sz="1700" dirty="0">
              <a:solidFill>
                <a:schemeClr val="tx2"/>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1700" b="1" dirty="0">
                <a:solidFill>
                  <a:schemeClr val="tx2"/>
                </a:solidFill>
                <a:latin typeface="Times New Roman" panose="02020603050405020304" pitchFamily="18" charset="0"/>
                <a:cs typeface="Times New Roman" panose="02020603050405020304" pitchFamily="18" charset="0"/>
              </a:rPr>
              <a:t>Flatten Layer</a:t>
            </a:r>
            <a:r>
              <a:rPr lang="en-US" sz="1700" dirty="0">
                <a:solidFill>
                  <a:schemeClr val="tx2"/>
                </a:solidFill>
                <a:latin typeface="Times New Roman" panose="02020603050405020304" pitchFamily="18" charset="0"/>
                <a:cs typeface="Times New Roman" panose="02020603050405020304" pitchFamily="18" charset="0"/>
              </a:rPr>
              <a:t> - </a:t>
            </a:r>
            <a:r>
              <a:rPr lang="en-US" sz="1700" dirty="0" err="1">
                <a:solidFill>
                  <a:schemeClr val="tx2"/>
                </a:solidFill>
                <a:latin typeface="Times New Roman" panose="02020603050405020304" pitchFamily="18" charset="0"/>
                <a:cs typeface="Times New Roman" panose="02020603050405020304" pitchFamily="18" charset="0"/>
              </a:rPr>
              <a:t>nn.Flatten</a:t>
            </a:r>
            <a:endParaRPr lang="en-US" sz="1700" dirty="0">
              <a:solidFill>
                <a:schemeClr val="tx2"/>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1700" b="1" dirty="0">
                <a:solidFill>
                  <a:schemeClr val="tx2"/>
                </a:solidFill>
                <a:latin typeface="Times New Roman" panose="02020603050405020304" pitchFamily="18" charset="0"/>
                <a:cs typeface="Times New Roman" panose="02020603050405020304" pitchFamily="18" charset="0"/>
              </a:rPr>
              <a:t>Linear Activation Layer (Output Layer for Regression)</a:t>
            </a:r>
            <a:r>
              <a:rPr lang="en-US" sz="1700" dirty="0">
                <a:solidFill>
                  <a:schemeClr val="tx2"/>
                </a:solidFill>
                <a:latin typeface="Times New Roman" panose="02020603050405020304" pitchFamily="18" charset="0"/>
                <a:cs typeface="Times New Roman" panose="02020603050405020304" pitchFamily="18" charset="0"/>
              </a:rPr>
              <a:t> - </a:t>
            </a:r>
            <a:r>
              <a:rPr lang="en-US" sz="1700" dirty="0" err="1">
                <a:solidFill>
                  <a:schemeClr val="tx2"/>
                </a:solidFill>
                <a:latin typeface="Times New Roman" panose="02020603050405020304" pitchFamily="18" charset="0"/>
                <a:cs typeface="Times New Roman" panose="02020603050405020304" pitchFamily="18" charset="0"/>
              </a:rPr>
              <a:t>nn.Linear</a:t>
            </a:r>
            <a:endParaRPr lang="en-US" sz="1700" dirty="0">
              <a:solidFill>
                <a:schemeClr val="tx2"/>
              </a:solidFill>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Cycle with People">
            <a:extLst>
              <a:ext uri="{FF2B5EF4-FFF2-40B4-BE49-F238E27FC236}">
                <a16:creationId xmlns:a16="http://schemas.microsoft.com/office/drawing/2014/main" id="{141A9506-5D2A-EC94-C787-FAF9475F82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8507031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FB8EF5-36ED-1DBF-57CA-487437D2057C}"/>
              </a:ext>
            </a:extLst>
          </p:cNvPr>
          <p:cNvSpPr txBox="1"/>
          <p:nvPr/>
        </p:nvSpPr>
        <p:spPr>
          <a:xfrm>
            <a:off x="195549" y="110169"/>
            <a:ext cx="609783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1.3 Initializing the Model, loss function, and optimizer </a:t>
            </a:r>
          </a:p>
        </p:txBody>
      </p:sp>
      <p:pic>
        <p:nvPicPr>
          <p:cNvPr id="4" name="Picture 3">
            <a:extLst>
              <a:ext uri="{FF2B5EF4-FFF2-40B4-BE49-F238E27FC236}">
                <a16:creationId xmlns:a16="http://schemas.microsoft.com/office/drawing/2014/main" id="{B74C63E4-FA85-792F-1EFB-15300DB1504D}"/>
              </a:ext>
            </a:extLst>
          </p:cNvPr>
          <p:cNvPicPr>
            <a:picLocks noChangeAspect="1"/>
          </p:cNvPicPr>
          <p:nvPr/>
        </p:nvPicPr>
        <p:blipFill>
          <a:blip r:embed="rId2"/>
          <a:stretch>
            <a:fillRect/>
          </a:stretch>
        </p:blipFill>
        <p:spPr>
          <a:xfrm>
            <a:off x="400568" y="771333"/>
            <a:ext cx="11390864" cy="1592445"/>
          </a:xfrm>
          <a:prstGeom prst="rect">
            <a:avLst/>
          </a:prstGeom>
        </p:spPr>
      </p:pic>
      <p:sp>
        <p:nvSpPr>
          <p:cNvPr id="5" name="TextBox 4">
            <a:extLst>
              <a:ext uri="{FF2B5EF4-FFF2-40B4-BE49-F238E27FC236}">
                <a16:creationId xmlns:a16="http://schemas.microsoft.com/office/drawing/2014/main" id="{9047601B-2361-2C75-C9B7-6B478F69909C}"/>
              </a:ext>
            </a:extLst>
          </p:cNvPr>
          <p:cNvSpPr txBox="1"/>
          <p:nvPr/>
        </p:nvSpPr>
        <p:spPr>
          <a:xfrm>
            <a:off x="1985080" y="2462898"/>
            <a:ext cx="7912865" cy="2031325"/>
          </a:xfrm>
          <a:prstGeom prst="rect">
            <a:avLst/>
          </a:prstGeom>
          <a:noFill/>
          <a:ln>
            <a:solidFill>
              <a:schemeClr val="accent1"/>
            </a:solidFill>
          </a:ln>
        </p:spPr>
        <p:txBody>
          <a:bodyPr wrap="square">
            <a:spAutoFit/>
          </a:bodyPr>
          <a:lstStyle/>
          <a:p>
            <a:r>
              <a:rPr lang="en-US" b="1" dirty="0">
                <a:latin typeface="Times New Roman" panose="02020603050405020304" pitchFamily="18" charset="0"/>
                <a:cs typeface="Times New Roman" panose="02020603050405020304" pitchFamily="18" charset="0"/>
              </a:rPr>
              <a:t>1. Loss Functions:</a:t>
            </a: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nn.MSELoss</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(Mean Squared Error Loss)</a:t>
            </a: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nn.BCELoss</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(Binary Cross-Entropy Loss)</a:t>
            </a: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nn.NLLLoss</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(Negative Log Likelihood Loss)</a:t>
            </a: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nn.MultiMarginLoss</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(Hinge Loss)</a:t>
            </a:r>
          </a:p>
          <a:p>
            <a:pPr marL="742950" lvl="1"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nn.SmoothL1Loss </a:t>
            </a:r>
            <a:r>
              <a:rPr lang="en-US" dirty="0">
                <a:latin typeface="Times New Roman" panose="02020603050405020304" pitchFamily="18" charset="0"/>
                <a:cs typeface="Times New Roman" panose="02020603050405020304" pitchFamily="18" charset="0"/>
              </a:rPr>
              <a:t>(Huber Loss)</a:t>
            </a: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nn.CrossEntropyLoss</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(Cross-Entropy Loss for multi-class classification)</a:t>
            </a:r>
          </a:p>
        </p:txBody>
      </p:sp>
      <p:sp>
        <p:nvSpPr>
          <p:cNvPr id="6" name="TextBox 5">
            <a:extLst>
              <a:ext uri="{FF2B5EF4-FFF2-40B4-BE49-F238E27FC236}">
                <a16:creationId xmlns:a16="http://schemas.microsoft.com/office/drawing/2014/main" id="{768EDA32-87E4-2170-5A12-E5430DB9A179}"/>
              </a:ext>
            </a:extLst>
          </p:cNvPr>
          <p:cNvSpPr txBox="1"/>
          <p:nvPr/>
        </p:nvSpPr>
        <p:spPr>
          <a:xfrm>
            <a:off x="4489248" y="4881759"/>
            <a:ext cx="2904528" cy="1754326"/>
          </a:xfrm>
          <a:prstGeom prst="rect">
            <a:avLst/>
          </a:prstGeom>
          <a:noFill/>
          <a:ln>
            <a:solidFill>
              <a:schemeClr val="accent3"/>
            </a:solidFill>
          </a:ln>
        </p:spPr>
        <p:txBody>
          <a:bodyPr wrap="square">
            <a:spAutoFit/>
          </a:bodyPr>
          <a:lstStyle/>
          <a:p>
            <a:r>
              <a:rPr lang="en-US" b="1" dirty="0">
                <a:latin typeface="Times New Roman" panose="02020603050405020304" pitchFamily="18" charset="0"/>
                <a:cs typeface="Times New Roman" panose="02020603050405020304" pitchFamily="18" charset="0"/>
              </a:rPr>
              <a:t>2. Optimizers:</a:t>
            </a: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optim.Adam</a:t>
            </a:r>
            <a:endParaRPr lang="en-US" i="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optim.RMSprop</a:t>
            </a:r>
            <a:endParaRPr lang="en-US" i="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optim.Adagrad</a:t>
            </a:r>
            <a:endParaRPr lang="en-US" i="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optim.Adadelta</a:t>
            </a:r>
            <a:endParaRPr lang="en-US" i="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optim.SGD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99438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1BAD7-1A2F-A2DA-521D-CF208597461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B535FB7-7FB8-05AB-1282-F96B6AA1D422}"/>
              </a:ext>
            </a:extLst>
          </p:cNvPr>
          <p:cNvSpPr txBox="1"/>
          <p:nvPr/>
        </p:nvSpPr>
        <p:spPr>
          <a:xfrm>
            <a:off x="195549" y="110169"/>
            <a:ext cx="609783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1.4 Model Training </a:t>
            </a:r>
          </a:p>
        </p:txBody>
      </p:sp>
      <p:pic>
        <p:nvPicPr>
          <p:cNvPr id="2" name="Picture 1">
            <a:extLst>
              <a:ext uri="{FF2B5EF4-FFF2-40B4-BE49-F238E27FC236}">
                <a16:creationId xmlns:a16="http://schemas.microsoft.com/office/drawing/2014/main" id="{D2631A5C-7B42-BB50-CE3F-AFBD1E26875D}"/>
              </a:ext>
            </a:extLst>
          </p:cNvPr>
          <p:cNvPicPr>
            <a:picLocks noChangeAspect="1"/>
          </p:cNvPicPr>
          <p:nvPr/>
        </p:nvPicPr>
        <p:blipFill>
          <a:blip r:embed="rId2"/>
          <a:stretch>
            <a:fillRect/>
          </a:stretch>
        </p:blipFill>
        <p:spPr>
          <a:xfrm>
            <a:off x="2337367" y="110169"/>
            <a:ext cx="9659084" cy="6301648"/>
          </a:xfrm>
          <a:prstGeom prst="rect">
            <a:avLst/>
          </a:prstGeom>
        </p:spPr>
      </p:pic>
    </p:spTree>
    <p:extLst>
      <p:ext uri="{BB962C8B-B14F-4D97-AF65-F5344CB8AC3E}">
        <p14:creationId xmlns:p14="http://schemas.microsoft.com/office/powerpoint/2010/main" val="34245648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AE6EA-A493-9F36-BA34-50A8DDC6FA0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9C2B069-5985-D86A-C548-081B60B3D875}"/>
              </a:ext>
            </a:extLst>
          </p:cNvPr>
          <p:cNvSpPr txBox="1"/>
          <p:nvPr/>
        </p:nvSpPr>
        <p:spPr>
          <a:xfrm>
            <a:off x="195549" y="110169"/>
            <a:ext cx="609783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1.5 Model Evaluation </a:t>
            </a:r>
          </a:p>
        </p:txBody>
      </p:sp>
      <p:pic>
        <p:nvPicPr>
          <p:cNvPr id="2" name="Picture 1">
            <a:extLst>
              <a:ext uri="{FF2B5EF4-FFF2-40B4-BE49-F238E27FC236}">
                <a16:creationId xmlns:a16="http://schemas.microsoft.com/office/drawing/2014/main" id="{095E7674-53EE-8C9B-8D3C-75720DCEC3A9}"/>
              </a:ext>
            </a:extLst>
          </p:cNvPr>
          <p:cNvPicPr>
            <a:picLocks noChangeAspect="1"/>
          </p:cNvPicPr>
          <p:nvPr/>
        </p:nvPicPr>
        <p:blipFill>
          <a:blip r:embed="rId3"/>
          <a:stretch>
            <a:fillRect/>
          </a:stretch>
        </p:blipFill>
        <p:spPr>
          <a:xfrm>
            <a:off x="1868577" y="479501"/>
            <a:ext cx="9424423" cy="3443294"/>
          </a:xfrm>
          <a:prstGeom prst="rect">
            <a:avLst/>
          </a:prstGeom>
        </p:spPr>
      </p:pic>
      <p:sp>
        <p:nvSpPr>
          <p:cNvPr id="4" name="TextBox 3">
            <a:extLst>
              <a:ext uri="{FF2B5EF4-FFF2-40B4-BE49-F238E27FC236}">
                <a16:creationId xmlns:a16="http://schemas.microsoft.com/office/drawing/2014/main" id="{EF5C873D-09FE-A378-D7CC-D964ADE7F6F3}"/>
              </a:ext>
            </a:extLst>
          </p:cNvPr>
          <p:cNvSpPr txBox="1"/>
          <p:nvPr/>
        </p:nvSpPr>
        <p:spPr>
          <a:xfrm>
            <a:off x="872675" y="4441085"/>
            <a:ext cx="11085723" cy="2031325"/>
          </a:xfrm>
          <a:prstGeom prst="rect">
            <a:avLst/>
          </a:prstGeom>
          <a:noFill/>
          <a:ln w="28575">
            <a:solidFill>
              <a:srgbClr val="FF0000"/>
            </a:solidFill>
          </a:ln>
        </p:spPr>
        <p:txBody>
          <a:bodyPr wrap="square">
            <a:spAutoFit/>
          </a:bodyPr>
          <a:lstStyle/>
          <a:p>
            <a:pPr lvl="1" indent="-447675"/>
            <a:r>
              <a:rPr lang="en-US" b="1" dirty="0">
                <a:solidFill>
                  <a:srgbClr val="FF0000"/>
                </a:solidFill>
                <a:latin typeface="Times New Roman" panose="02020603050405020304" pitchFamily="18" charset="0"/>
                <a:cs typeface="Times New Roman" panose="02020603050405020304" pitchFamily="18" charset="0"/>
              </a:rPr>
              <a:t>Note:</a:t>
            </a: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torch.no_grad</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context manager tells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 not to track gradients during evaluation (which is unnecessary and saves memory).</a:t>
            </a:r>
          </a:p>
          <a:p>
            <a:pPr marL="742950" lvl="1" indent="-285750">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torch.max</a:t>
            </a:r>
            <a:r>
              <a:rPr lang="en-US" i="1" dirty="0">
                <a:latin typeface="Times New Roman" panose="02020603050405020304" pitchFamily="18" charset="0"/>
                <a:cs typeface="Times New Roman" panose="02020603050405020304" pitchFamily="18" charset="0"/>
              </a:rPr>
              <a:t>(outputs, 1): </a:t>
            </a:r>
            <a:r>
              <a:rPr lang="en-US" dirty="0">
                <a:latin typeface="Times New Roman" panose="02020603050405020304" pitchFamily="18" charset="0"/>
                <a:cs typeface="Times New Roman" panose="02020603050405020304" pitchFamily="18" charset="0"/>
              </a:rPr>
              <a:t>Gets the index of the highest logit (i.e., the predicted class).</a:t>
            </a:r>
          </a:p>
          <a:p>
            <a:pPr marL="742950" lvl="1"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correct</a:t>
            </a:r>
            <a:r>
              <a:rPr lang="en-US" dirty="0">
                <a:latin typeface="Times New Roman" panose="02020603050405020304" pitchFamily="18" charset="0"/>
                <a:cs typeface="Times New Roman" panose="02020603050405020304" pitchFamily="18" charset="0"/>
              </a:rPr>
              <a:t>: Tracks the number of correct predictions.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total: Tracks the total number of samples.</a:t>
            </a:r>
          </a:p>
          <a:p>
            <a:pPr marL="742950" lvl="1"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accuracy</a:t>
            </a:r>
            <a:r>
              <a:rPr lang="en-US" dirty="0">
                <a:latin typeface="Times New Roman" panose="02020603050405020304" pitchFamily="18" charset="0"/>
                <a:cs typeface="Times New Roman" panose="02020603050405020304" pitchFamily="18" charset="0"/>
              </a:rPr>
              <a:t>: Computes the accuracy of the model on the test set.</a:t>
            </a:r>
          </a:p>
        </p:txBody>
      </p:sp>
    </p:spTree>
    <p:extLst>
      <p:ext uri="{BB962C8B-B14F-4D97-AF65-F5344CB8AC3E}">
        <p14:creationId xmlns:p14="http://schemas.microsoft.com/office/powerpoint/2010/main" val="24026836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DC2DB7-01F5-F6E2-4052-9A0E6E1E871A}"/>
              </a:ext>
            </a:extLst>
          </p:cNvPr>
          <p:cNvSpPr txBox="1"/>
          <p:nvPr/>
        </p:nvSpPr>
        <p:spPr>
          <a:xfrm>
            <a:off x="4647282" y="3075057"/>
            <a:ext cx="2897436"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Example 1</a:t>
            </a:r>
            <a:endParaRPr lang="en-US" sz="4000" b="1"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6129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6D267-C43F-8EE6-8807-CD5E8FF33EED}"/>
              </a:ext>
            </a:extLst>
          </p:cNvPr>
          <p:cNvSpPr txBox="1"/>
          <p:nvPr/>
        </p:nvSpPr>
        <p:spPr>
          <a:xfrm>
            <a:off x="253388" y="88135"/>
            <a:ext cx="11545677" cy="707886"/>
          </a:xfrm>
          <a:prstGeom prst="rect">
            <a:avLst/>
          </a:prstGeom>
          <a:noFill/>
        </p:spPr>
        <p:txBody>
          <a:bodyPr wrap="squar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Example: </a:t>
            </a:r>
            <a:r>
              <a:rPr lang="en-US" sz="4000" i="1" dirty="0" err="1">
                <a:solidFill>
                  <a:srgbClr val="FF0000"/>
                </a:solidFill>
                <a:latin typeface="Times New Roman" panose="02020603050405020304" pitchFamily="18" charset="0"/>
                <a:cs typeface="Times New Roman" panose="02020603050405020304" pitchFamily="18" charset="0"/>
              </a:rPr>
              <a:t>PyTorch</a:t>
            </a:r>
            <a:r>
              <a:rPr lang="en-US" sz="4000" i="1" dirty="0">
                <a:solidFill>
                  <a:srgbClr val="FF0000"/>
                </a:solidFill>
                <a:latin typeface="Times New Roman" panose="02020603050405020304" pitchFamily="18" charset="0"/>
                <a:cs typeface="Times New Roman" panose="02020603050405020304" pitchFamily="18" charset="0"/>
              </a:rPr>
              <a:t> DNN on Iris Dataset</a:t>
            </a:r>
            <a:endParaRPr lang="en-US" sz="4000" b="1" i="1" dirty="0">
              <a:solidFill>
                <a:srgbClr val="FF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D0B60DD-ACFF-FF29-AF4F-9633CA62D980}"/>
              </a:ext>
            </a:extLst>
          </p:cNvPr>
          <p:cNvPicPr>
            <a:picLocks noChangeAspect="1"/>
          </p:cNvPicPr>
          <p:nvPr/>
        </p:nvPicPr>
        <p:blipFill>
          <a:blip r:embed="rId2"/>
          <a:stretch>
            <a:fillRect/>
          </a:stretch>
        </p:blipFill>
        <p:spPr>
          <a:xfrm>
            <a:off x="413744" y="912858"/>
            <a:ext cx="11224964" cy="5443684"/>
          </a:xfrm>
          <a:prstGeom prst="rect">
            <a:avLst/>
          </a:prstGeom>
        </p:spPr>
      </p:pic>
    </p:spTree>
    <p:extLst>
      <p:ext uri="{BB962C8B-B14F-4D97-AF65-F5344CB8AC3E}">
        <p14:creationId xmlns:p14="http://schemas.microsoft.com/office/powerpoint/2010/main" val="7823954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12F7459-AD70-B8D3-5D43-724618FCD0FB}"/>
              </a:ext>
            </a:extLst>
          </p:cNvPr>
          <p:cNvPicPr>
            <a:picLocks noChangeAspect="1"/>
          </p:cNvPicPr>
          <p:nvPr/>
        </p:nvPicPr>
        <p:blipFill>
          <a:blip r:embed="rId2"/>
          <a:stretch>
            <a:fillRect/>
          </a:stretch>
        </p:blipFill>
        <p:spPr>
          <a:xfrm>
            <a:off x="2909117" y="82550"/>
            <a:ext cx="7478101" cy="6692900"/>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9845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C51527-63A4-CC03-D8B7-9D6C3D9E99C5}"/>
              </a:ext>
            </a:extLst>
          </p:cNvPr>
          <p:cNvPicPr>
            <a:picLocks noChangeAspect="1"/>
          </p:cNvPicPr>
          <p:nvPr/>
        </p:nvPicPr>
        <p:blipFill>
          <a:blip r:embed="rId2"/>
          <a:stretch>
            <a:fillRect/>
          </a:stretch>
        </p:blipFill>
        <p:spPr>
          <a:xfrm>
            <a:off x="508000" y="1422399"/>
            <a:ext cx="7482176" cy="3393977"/>
          </a:xfrm>
          <a:prstGeom prst="rect">
            <a:avLst/>
          </a:prstGeom>
        </p:spPr>
      </p:pic>
      <p:pic>
        <p:nvPicPr>
          <p:cNvPr id="3" name="Picture 2">
            <a:extLst>
              <a:ext uri="{FF2B5EF4-FFF2-40B4-BE49-F238E27FC236}">
                <a16:creationId xmlns:a16="http://schemas.microsoft.com/office/drawing/2014/main" id="{6532DF72-D287-16B4-5A5D-F35498102FAC}"/>
              </a:ext>
            </a:extLst>
          </p:cNvPr>
          <p:cNvPicPr>
            <a:picLocks noChangeAspect="1"/>
          </p:cNvPicPr>
          <p:nvPr/>
        </p:nvPicPr>
        <p:blipFill>
          <a:blip r:embed="rId3"/>
          <a:stretch>
            <a:fillRect/>
          </a:stretch>
        </p:blipFill>
        <p:spPr>
          <a:xfrm>
            <a:off x="8596217" y="671840"/>
            <a:ext cx="3393931" cy="4895093"/>
          </a:xfrm>
          <a:prstGeom prst="rect">
            <a:avLst/>
          </a:prstGeom>
        </p:spPr>
      </p:pic>
    </p:spTree>
    <p:extLst>
      <p:ext uri="{BB962C8B-B14F-4D97-AF65-F5344CB8AC3E}">
        <p14:creationId xmlns:p14="http://schemas.microsoft.com/office/powerpoint/2010/main" val="9338819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DF316-A479-FF94-BFFB-9019407F61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A5C13B-B7E0-DB8C-D5D7-DD335A55D71A}"/>
              </a:ext>
            </a:extLst>
          </p:cNvPr>
          <p:cNvSpPr txBox="1"/>
          <p:nvPr/>
        </p:nvSpPr>
        <p:spPr>
          <a:xfrm>
            <a:off x="4647282" y="3075057"/>
            <a:ext cx="2897436"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Example 2</a:t>
            </a:r>
            <a:endParaRPr lang="en-US" sz="4000" b="1"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40727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79175-9D48-0F8F-0A26-4B12C15C8BA6}"/>
              </a:ext>
            </a:extLst>
          </p:cNvPr>
          <p:cNvSpPr txBox="1"/>
          <p:nvPr/>
        </p:nvSpPr>
        <p:spPr>
          <a:xfrm>
            <a:off x="140465" y="96263"/>
            <a:ext cx="4034928" cy="369332"/>
          </a:xfrm>
          <a:prstGeom prst="rect">
            <a:avLst/>
          </a:prstGeom>
          <a:noFill/>
        </p:spPr>
        <p:txBody>
          <a:bodyPr wrap="square">
            <a:spAutoFit/>
          </a:bodyPr>
          <a:lstStyle/>
          <a:p>
            <a:r>
              <a:rPr lang="en-US" b="1" dirty="0">
                <a:solidFill>
                  <a:srgbClr val="FF0000"/>
                </a:solidFill>
                <a:latin typeface="Times New Roman" panose="02020603050405020304" pitchFamily="18" charset="0"/>
                <a:cs typeface="Times New Roman" panose="02020603050405020304" pitchFamily="18" charset="0"/>
              </a:rPr>
              <a:t>Example : </a:t>
            </a:r>
            <a:r>
              <a:rPr lang="en-US" b="1" dirty="0" err="1">
                <a:solidFill>
                  <a:srgbClr val="FF0000"/>
                </a:solidFill>
                <a:latin typeface="Times New Roman" panose="02020603050405020304" pitchFamily="18" charset="0"/>
                <a:cs typeface="Times New Roman" panose="02020603050405020304" pitchFamily="18" charset="0"/>
              </a:rPr>
              <a:t>PyTorch</a:t>
            </a:r>
            <a:r>
              <a:rPr lang="en-US" b="1" dirty="0">
                <a:solidFill>
                  <a:srgbClr val="FF0000"/>
                </a:solidFill>
                <a:latin typeface="Times New Roman" panose="02020603050405020304" pitchFamily="18" charset="0"/>
                <a:cs typeface="Times New Roman" panose="02020603050405020304" pitchFamily="18" charset="0"/>
              </a:rPr>
              <a:t> CNN on MNIST</a:t>
            </a:r>
          </a:p>
        </p:txBody>
      </p:sp>
      <p:pic>
        <p:nvPicPr>
          <p:cNvPr id="4" name="Picture 3">
            <a:extLst>
              <a:ext uri="{FF2B5EF4-FFF2-40B4-BE49-F238E27FC236}">
                <a16:creationId xmlns:a16="http://schemas.microsoft.com/office/drawing/2014/main" id="{5155E82C-C52D-F4FD-0659-DAA350CB09A8}"/>
              </a:ext>
            </a:extLst>
          </p:cNvPr>
          <p:cNvPicPr>
            <a:picLocks noChangeAspect="1"/>
          </p:cNvPicPr>
          <p:nvPr/>
        </p:nvPicPr>
        <p:blipFill>
          <a:blip r:embed="rId2"/>
          <a:stretch>
            <a:fillRect/>
          </a:stretch>
        </p:blipFill>
        <p:spPr>
          <a:xfrm>
            <a:off x="1061747" y="652881"/>
            <a:ext cx="10068506" cy="5130799"/>
          </a:xfrm>
          <a:prstGeom prst="rect">
            <a:avLst/>
          </a:prstGeom>
        </p:spPr>
      </p:pic>
    </p:spTree>
    <p:extLst>
      <p:ext uri="{BB962C8B-B14F-4D97-AF65-F5344CB8AC3E}">
        <p14:creationId xmlns:p14="http://schemas.microsoft.com/office/powerpoint/2010/main" val="323465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D9558-451F-2DA6-21E3-0932D770E3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8C4256-4918-62B7-0CA1-1B6BB54F5AAC}"/>
              </a:ext>
            </a:extLst>
          </p:cNvPr>
          <p:cNvSpPr txBox="1"/>
          <p:nvPr/>
        </p:nvSpPr>
        <p:spPr>
          <a:xfrm>
            <a:off x="262820" y="217815"/>
            <a:ext cx="11833699" cy="1477328"/>
          </a:xfrm>
          <a:prstGeom prst="rect">
            <a:avLst/>
          </a:prstGeom>
          <a:noFill/>
        </p:spPr>
        <p:txBody>
          <a:bodyPr wrap="square">
            <a:spAutoFit/>
          </a:bodyPr>
          <a:lstStyle/>
          <a:p>
            <a:pPr algn="just"/>
            <a:r>
              <a:rPr lang="en-US" b="1" i="0"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2. Grayscale Image</a:t>
            </a:r>
            <a:endParaRPr lang="en-US" b="1" i="0" dirty="0">
              <a:effectLst/>
              <a:latin typeface="Times New Roman" panose="02020603050405020304" pitchFamily="18" charset="0"/>
              <a:cs typeface="Times New Roman" panose="02020603050405020304" pitchFamily="18" charset="0"/>
            </a:endParaRPr>
          </a:p>
          <a:p>
            <a:pPr algn="just"/>
            <a:endParaRPr lang="en-US"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These are images where each pixel is represented by a single value, indicating its intensity.</a:t>
            </a: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Grayscale or 8-bit images are composed of 256 unique colors, where a pixel intensity of 0 represents the black color and pixel intensity of 255 represents the white color. </a:t>
            </a:r>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All the other 254 values in between are the different shades of gray. </a:t>
            </a:r>
          </a:p>
        </p:txBody>
      </p:sp>
      <p:pic>
        <p:nvPicPr>
          <p:cNvPr id="5122" name="Picture 2" descr="Matrix for certain area of a grayscale image [17].">
            <a:extLst>
              <a:ext uri="{FF2B5EF4-FFF2-40B4-BE49-F238E27FC236}">
                <a16:creationId xmlns:a16="http://schemas.microsoft.com/office/drawing/2014/main" id="{DD2E9F0D-359F-8421-9C9F-82BF00633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298" y="1968500"/>
            <a:ext cx="6205671" cy="467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2620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6FCEB4-B00E-9224-FE64-E6FDB00AC392}"/>
              </a:ext>
            </a:extLst>
          </p:cNvPr>
          <p:cNvPicPr>
            <a:picLocks noChangeAspect="1"/>
          </p:cNvPicPr>
          <p:nvPr/>
        </p:nvPicPr>
        <p:blipFill>
          <a:blip r:embed="rId2"/>
          <a:stretch>
            <a:fillRect/>
          </a:stretch>
        </p:blipFill>
        <p:spPr>
          <a:xfrm>
            <a:off x="3041559" y="111942"/>
            <a:ext cx="5835741" cy="6634116"/>
          </a:xfrm>
          <a:prstGeom prst="rect">
            <a:avLst/>
          </a:prstGeom>
        </p:spPr>
      </p:pic>
    </p:spTree>
    <p:extLst>
      <p:ext uri="{BB962C8B-B14F-4D97-AF65-F5344CB8AC3E}">
        <p14:creationId xmlns:p14="http://schemas.microsoft.com/office/powerpoint/2010/main" val="30995398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5F3B68-9577-F759-304E-860AF46CB01A}"/>
              </a:ext>
            </a:extLst>
          </p:cNvPr>
          <p:cNvPicPr>
            <a:picLocks noChangeAspect="1"/>
          </p:cNvPicPr>
          <p:nvPr/>
        </p:nvPicPr>
        <p:blipFill>
          <a:blip r:embed="rId2"/>
          <a:stretch>
            <a:fillRect/>
          </a:stretch>
        </p:blipFill>
        <p:spPr>
          <a:xfrm>
            <a:off x="1651126" y="184150"/>
            <a:ext cx="8889747" cy="4375150"/>
          </a:xfrm>
          <a:prstGeom prst="rect">
            <a:avLst/>
          </a:prstGeom>
        </p:spPr>
      </p:pic>
      <p:pic>
        <p:nvPicPr>
          <p:cNvPr id="3" name="Picture 2">
            <a:extLst>
              <a:ext uri="{FF2B5EF4-FFF2-40B4-BE49-F238E27FC236}">
                <a16:creationId xmlns:a16="http://schemas.microsoft.com/office/drawing/2014/main" id="{1C0A4524-5715-4CC7-6946-8367133F7DAB}"/>
              </a:ext>
            </a:extLst>
          </p:cNvPr>
          <p:cNvPicPr>
            <a:picLocks noChangeAspect="1"/>
          </p:cNvPicPr>
          <p:nvPr/>
        </p:nvPicPr>
        <p:blipFill>
          <a:blip r:embed="rId3"/>
          <a:stretch>
            <a:fillRect/>
          </a:stretch>
        </p:blipFill>
        <p:spPr>
          <a:xfrm>
            <a:off x="2450394" y="4787900"/>
            <a:ext cx="6401506" cy="1638300"/>
          </a:xfrm>
          <a:prstGeom prst="rect">
            <a:avLst/>
          </a:prstGeom>
        </p:spPr>
      </p:pic>
    </p:spTree>
    <p:extLst>
      <p:ext uri="{BB962C8B-B14F-4D97-AF65-F5344CB8AC3E}">
        <p14:creationId xmlns:p14="http://schemas.microsoft.com/office/powerpoint/2010/main" val="26986110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desk">
            <a:extLst>
              <a:ext uri="{FF2B5EF4-FFF2-40B4-BE49-F238E27FC236}">
                <a16:creationId xmlns:a16="http://schemas.microsoft.com/office/drawing/2014/main" id="{F6BB3328-74BB-ED4E-AA13-FC7EA0919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822" y="963794"/>
            <a:ext cx="6882116" cy="5127038"/>
          </a:xfrm>
          <a:prstGeom prst="rect">
            <a:avLst/>
          </a:prstGeom>
        </p:spPr>
      </p:pic>
    </p:spTree>
    <p:extLst>
      <p:ext uri="{BB962C8B-B14F-4D97-AF65-F5344CB8AC3E}">
        <p14:creationId xmlns:p14="http://schemas.microsoft.com/office/powerpoint/2010/main" val="39381073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ribbon with white text&#10;&#10;Description automatically generated">
            <a:extLst>
              <a:ext uri="{FF2B5EF4-FFF2-40B4-BE49-F238E27FC236}">
                <a16:creationId xmlns:a16="http://schemas.microsoft.com/office/drawing/2014/main" id="{6948F880-CB6E-DACB-74C3-0554685863B9}"/>
              </a:ext>
            </a:extLst>
          </p:cNvPr>
          <p:cNvPicPr>
            <a:picLocks noChangeAspect="1"/>
          </p:cNvPicPr>
          <p:nvPr/>
        </p:nvPicPr>
        <p:blipFill>
          <a:blip r:embed="rId2"/>
          <a:stretch>
            <a:fillRect/>
          </a:stretch>
        </p:blipFill>
        <p:spPr>
          <a:xfrm>
            <a:off x="457200" y="792862"/>
            <a:ext cx="11277600" cy="5272276"/>
          </a:xfrm>
          <a:prstGeom prst="rect">
            <a:avLst/>
          </a:prstGeom>
        </p:spPr>
      </p:pic>
    </p:spTree>
    <p:extLst>
      <p:ext uri="{BB962C8B-B14F-4D97-AF65-F5344CB8AC3E}">
        <p14:creationId xmlns:p14="http://schemas.microsoft.com/office/powerpoint/2010/main" val="3299586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epresentation of a grayscale image in the spatial domain.">
            <a:extLst>
              <a:ext uri="{FF2B5EF4-FFF2-40B4-BE49-F238E27FC236}">
                <a16:creationId xmlns:a16="http://schemas.microsoft.com/office/drawing/2014/main" id="{D3D00AF9-F03E-E99D-0CDE-D3FD26C941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1229869"/>
            <a:ext cx="11277600" cy="439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668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4115B-DFCD-DCBB-A265-E4C5A14F672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13D67E-9392-364D-CDA0-75F16B978429}"/>
              </a:ext>
            </a:extLst>
          </p:cNvPr>
          <p:cNvSpPr txBox="1"/>
          <p:nvPr/>
        </p:nvSpPr>
        <p:spPr>
          <a:xfrm>
            <a:off x="317904" y="153267"/>
            <a:ext cx="11767600" cy="2862322"/>
          </a:xfrm>
          <a:prstGeom prst="rect">
            <a:avLst/>
          </a:prstGeom>
          <a:noFill/>
        </p:spPr>
        <p:txBody>
          <a:bodyPr wrap="square">
            <a:spAutoFit/>
          </a:bodyPr>
          <a:lstStyle/>
          <a:p>
            <a:pPr algn="l"/>
            <a:r>
              <a:rPr lang="en-US" b="1" i="0"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3. RGB Color Image</a:t>
            </a:r>
            <a:endParaRPr lang="en-US" b="1" i="0" dirty="0">
              <a:effectLst/>
              <a:latin typeface="Times New Roman" panose="02020603050405020304" pitchFamily="18" charset="0"/>
              <a:cs typeface="Times New Roman" panose="02020603050405020304" pitchFamily="18" charset="0"/>
            </a:endParaRPr>
          </a:p>
          <a:p>
            <a:pPr algn="l"/>
            <a:endParaRPr lang="en-US" b="1"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images we are used to in the modern world are RGB or colored images which are 16-bit matrices to computers. That is, 65,536 different colors are possible for each pixel.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RGB image refers to an image where each pixel is defined by the amount of red, green, and blue colors. It is created by using three different colormaps for these colors and visualized as a 2-D matrix.</a:t>
            </a:r>
          </a:p>
          <a:p>
            <a:pPr marL="285750" indent="-285750" algn="just">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RGB image is represented by a 3D array, where each pixel's color is defined by three values: Red, Green, and Blue (RGB). These values, typically ranging from 0 to 255, represent the intensity of each color component. </a:t>
            </a:r>
            <a:endParaRPr lang="en-US" b="0" i="0" dirty="0">
              <a:effectLst/>
              <a:latin typeface="Times New Roman" panose="02020603050405020304" pitchFamily="18" charset="0"/>
              <a:cs typeface="Times New Roman" panose="02020603050405020304" pitchFamily="18" charset="0"/>
            </a:endParaRPr>
          </a:p>
        </p:txBody>
      </p:sp>
      <p:pic>
        <p:nvPicPr>
          <p:cNvPr id="6148" name="Picture 4" descr="2 A 3D tensor of a Red-Green-Blue (RGB) image of a dimension of 4 Â 4 Â 3">
            <a:extLst>
              <a:ext uri="{FF2B5EF4-FFF2-40B4-BE49-F238E27FC236}">
                <a16:creationId xmlns:a16="http://schemas.microsoft.com/office/drawing/2014/main" id="{B09C23D8-6028-4641-5E75-3964468A9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541" y="3174813"/>
            <a:ext cx="4886325" cy="352992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261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AF2189-4095-D664-AB34-EAB4D68595E7}"/>
            </a:ext>
          </a:extLst>
        </p:cNvPr>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9CAAB9F-59F8-B004-808C-1A476BDB93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1500" y="959104"/>
            <a:ext cx="11277600" cy="525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4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4D34-1ADF-45D9-5C99-9DD2F8704F6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A1E642-EA70-F93C-BE5E-E4668F5AA10E}"/>
              </a:ext>
            </a:extLst>
          </p:cNvPr>
          <p:cNvSpPr txBox="1"/>
          <p:nvPr/>
        </p:nvSpPr>
        <p:spPr>
          <a:xfrm>
            <a:off x="306887" y="117086"/>
            <a:ext cx="11690481" cy="2031325"/>
          </a:xfrm>
          <a:prstGeom prst="rect">
            <a:avLst/>
          </a:prstGeom>
          <a:noFill/>
        </p:spPr>
        <p:txBody>
          <a:bodyPr wrap="square">
            <a:spAutoFit/>
          </a:bodyPr>
          <a:lstStyle/>
          <a:p>
            <a:pPr algn="l"/>
            <a:r>
              <a:rPr lang="en-US" b="1" i="0"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RGBA Image</a:t>
            </a:r>
            <a:endParaRPr lang="en-US" b="1" i="0" dirty="0">
              <a:effectLst/>
              <a:latin typeface="Times New Roman" panose="02020603050405020304" pitchFamily="18" charset="0"/>
              <a:cs typeface="Times New Roman" panose="02020603050405020304" pitchFamily="18" charset="0"/>
            </a:endParaRPr>
          </a:p>
          <a:p>
            <a:pPr algn="l"/>
            <a:endParaRPr lang="en-US" b="1"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RGBA images are colored RGB images with an extra channel known as “alpha” that depicts the opacity of the RGB image. </a:t>
            </a:r>
          </a:p>
          <a:p>
            <a:pPr marL="285750" indent="-285750" algn="l">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Opacity ranges from a value of 0% to 100% and is essentially a “see-through” property. Opacity in physics depicts the amount of light that passes through an object. </a:t>
            </a:r>
          </a:p>
        </p:txBody>
      </p:sp>
      <p:pic>
        <p:nvPicPr>
          <p:cNvPr id="4" name="Picture 3">
            <a:extLst>
              <a:ext uri="{FF2B5EF4-FFF2-40B4-BE49-F238E27FC236}">
                <a16:creationId xmlns:a16="http://schemas.microsoft.com/office/drawing/2014/main" id="{A3E7A870-235A-EE58-DB15-4B0D8B1AEB3E}"/>
              </a:ext>
            </a:extLst>
          </p:cNvPr>
          <p:cNvPicPr>
            <a:picLocks noChangeAspect="1"/>
          </p:cNvPicPr>
          <p:nvPr/>
        </p:nvPicPr>
        <p:blipFill>
          <a:blip r:embed="rId3"/>
          <a:stretch>
            <a:fillRect/>
          </a:stretch>
        </p:blipFill>
        <p:spPr>
          <a:xfrm>
            <a:off x="1884097" y="2435561"/>
            <a:ext cx="8536059" cy="3528686"/>
          </a:xfrm>
          <a:prstGeom prst="rect">
            <a:avLst/>
          </a:prstGeom>
        </p:spPr>
      </p:pic>
      <p:sp>
        <p:nvSpPr>
          <p:cNvPr id="6" name="TextBox 5">
            <a:extLst>
              <a:ext uri="{FF2B5EF4-FFF2-40B4-BE49-F238E27FC236}">
                <a16:creationId xmlns:a16="http://schemas.microsoft.com/office/drawing/2014/main" id="{9746A09D-0CB2-9F52-40AB-7DD2D0FD3F77}"/>
              </a:ext>
            </a:extLst>
          </p:cNvPr>
          <p:cNvSpPr txBox="1"/>
          <p:nvPr/>
        </p:nvSpPr>
        <p:spPr>
          <a:xfrm>
            <a:off x="306887" y="6251398"/>
            <a:ext cx="6315296" cy="369332"/>
          </a:xfrm>
          <a:prstGeom prst="rect">
            <a:avLst/>
          </a:prstGeom>
          <a:noFill/>
          <a:ln>
            <a:solidFill>
              <a:srgbClr val="FF0000"/>
            </a:solidFill>
          </a:ln>
        </p:spPr>
        <p:txBody>
          <a:bodyPr wrap="square">
            <a:spAutoFit/>
          </a:bodyPr>
          <a:lstStyle/>
          <a:p>
            <a:r>
              <a:rPr lang="en-US" b="1" i="1" dirty="0">
                <a:solidFill>
                  <a:srgbClr val="FF0000"/>
                </a:solidFill>
                <a:effectLst/>
                <a:latin typeface="Times New Roman" panose="02020603050405020304" pitchFamily="18" charset="0"/>
                <a:cs typeface="Times New Roman" panose="02020603050405020304" pitchFamily="18" charset="0"/>
              </a:rPr>
              <a:t>Note: </a:t>
            </a:r>
            <a:r>
              <a:rPr lang="en-US" b="0" i="0" dirty="0">
                <a:effectLst/>
                <a:latin typeface="Times New Roman" panose="02020603050405020304" pitchFamily="18" charset="0"/>
                <a:cs typeface="Times New Roman" panose="02020603050405020304" pitchFamily="18" charset="0"/>
              </a:rPr>
              <a:t>The opacity of an image is </a:t>
            </a:r>
            <a:r>
              <a:rPr lang="en-US" dirty="0">
                <a:latin typeface="Times New Roman" panose="02020603050405020304" pitchFamily="18" charset="0"/>
                <a:cs typeface="Times New Roman" panose="02020603050405020304" pitchFamily="18" charset="0"/>
              </a:rPr>
              <a:t>how transparent or opaque it is</a:t>
            </a:r>
            <a:r>
              <a:rPr lang="en-US" dirty="0"/>
              <a:t>.</a:t>
            </a:r>
          </a:p>
        </p:txBody>
      </p:sp>
    </p:spTree>
    <p:extLst>
      <p:ext uri="{BB962C8B-B14F-4D97-AF65-F5344CB8AC3E}">
        <p14:creationId xmlns:p14="http://schemas.microsoft.com/office/powerpoint/2010/main" val="265578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Pictorial representation of a RGBA texture. ">
            <a:extLst>
              <a:ext uri="{FF2B5EF4-FFF2-40B4-BE49-F238E27FC236}">
                <a16:creationId xmlns:a16="http://schemas.microsoft.com/office/drawing/2014/main" id="{C5DF0AB1-BB3B-88C8-84D9-9603322BEC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68641" y="457200"/>
            <a:ext cx="7054717"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778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65BA7-445C-D500-AD78-6A012F8DD50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74E0A6A-FFD1-18A2-323C-C4719FDDFC67}"/>
              </a:ext>
            </a:extLst>
          </p:cNvPr>
          <p:cNvPicPr>
            <a:picLocks noChangeAspect="1"/>
          </p:cNvPicPr>
          <p:nvPr/>
        </p:nvPicPr>
        <p:blipFill>
          <a:blip r:embed="rId2"/>
          <a:stretch>
            <a:fillRect/>
          </a:stretch>
        </p:blipFill>
        <p:spPr>
          <a:xfrm>
            <a:off x="366353" y="317890"/>
            <a:ext cx="5340950" cy="3122158"/>
          </a:xfrm>
          <a:prstGeom prst="rect">
            <a:avLst/>
          </a:prstGeom>
          <a:ln>
            <a:solidFill>
              <a:schemeClr val="accent1"/>
            </a:solidFill>
          </a:ln>
        </p:spPr>
      </p:pic>
      <p:sp>
        <p:nvSpPr>
          <p:cNvPr id="6" name="TextBox 5">
            <a:extLst>
              <a:ext uri="{FF2B5EF4-FFF2-40B4-BE49-F238E27FC236}">
                <a16:creationId xmlns:a16="http://schemas.microsoft.com/office/drawing/2014/main" id="{CA473CFA-C3BF-975F-0897-E2E2CBF60DC5}"/>
              </a:ext>
            </a:extLst>
          </p:cNvPr>
          <p:cNvSpPr txBox="1"/>
          <p:nvPr/>
        </p:nvSpPr>
        <p:spPr>
          <a:xfrm>
            <a:off x="6092000" y="306842"/>
            <a:ext cx="5841693" cy="1477328"/>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2. Grayscale Image:</a:t>
            </a:r>
          </a:p>
          <a:p>
            <a:pPr algn="just"/>
            <a:r>
              <a:rPr lang="en-US" dirty="0">
                <a:latin typeface="Times New Roman" panose="02020603050405020304" pitchFamily="18" charset="0"/>
                <a:cs typeface="Times New Roman" panose="02020603050405020304" pitchFamily="18" charset="0"/>
              </a:rPr>
              <a:t>A grayscale image has pixels with values ranging from 0 (black) to 255 (white), with shades of gray in between.</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Example: A 4x4 grayscale image:</a:t>
            </a:r>
          </a:p>
        </p:txBody>
      </p:sp>
      <p:pic>
        <p:nvPicPr>
          <p:cNvPr id="7" name="Picture 6">
            <a:extLst>
              <a:ext uri="{FF2B5EF4-FFF2-40B4-BE49-F238E27FC236}">
                <a16:creationId xmlns:a16="http://schemas.microsoft.com/office/drawing/2014/main" id="{06062951-B890-F8E4-5706-A5903155EC2D}"/>
              </a:ext>
            </a:extLst>
          </p:cNvPr>
          <p:cNvPicPr>
            <a:picLocks noChangeAspect="1"/>
          </p:cNvPicPr>
          <p:nvPr/>
        </p:nvPicPr>
        <p:blipFill>
          <a:blip r:embed="rId3"/>
          <a:stretch>
            <a:fillRect/>
          </a:stretch>
        </p:blipFill>
        <p:spPr>
          <a:xfrm>
            <a:off x="9306838" y="1631234"/>
            <a:ext cx="2242158" cy="1797766"/>
          </a:xfrm>
          <a:prstGeom prst="rect">
            <a:avLst/>
          </a:prstGeom>
        </p:spPr>
      </p:pic>
      <p:sp>
        <p:nvSpPr>
          <p:cNvPr id="8" name="TextBox 7">
            <a:extLst>
              <a:ext uri="{FF2B5EF4-FFF2-40B4-BE49-F238E27FC236}">
                <a16:creationId xmlns:a16="http://schemas.microsoft.com/office/drawing/2014/main" id="{BDEDC121-C3D7-8D6C-8849-D2EEFD820A49}"/>
              </a:ext>
            </a:extLst>
          </p:cNvPr>
          <p:cNvSpPr txBox="1"/>
          <p:nvPr/>
        </p:nvSpPr>
        <p:spPr>
          <a:xfrm>
            <a:off x="5996412" y="374153"/>
            <a:ext cx="6097836" cy="3034475"/>
          </a:xfrm>
          <a:prstGeom prst="rect">
            <a:avLst/>
          </a:prstGeom>
          <a:noFill/>
          <a:ln>
            <a:solidFill>
              <a:schemeClr val="accent3"/>
            </a:solidFill>
          </a:ln>
        </p:spPr>
        <p:txBody>
          <a:bodyPr wrap="square" rtlCol="0">
            <a:spAutoFit/>
          </a:bodyPr>
          <a:lstStyle/>
          <a:p>
            <a:endParaRPr lang="en-US" dirty="0"/>
          </a:p>
        </p:txBody>
      </p:sp>
      <p:sp>
        <p:nvSpPr>
          <p:cNvPr id="10" name="TextBox 9">
            <a:extLst>
              <a:ext uri="{FF2B5EF4-FFF2-40B4-BE49-F238E27FC236}">
                <a16:creationId xmlns:a16="http://schemas.microsoft.com/office/drawing/2014/main" id="{EBD21D90-EBE6-3F1A-5A89-55D1763B6309}"/>
              </a:ext>
            </a:extLst>
          </p:cNvPr>
          <p:cNvSpPr txBox="1"/>
          <p:nvPr/>
        </p:nvSpPr>
        <p:spPr>
          <a:xfrm>
            <a:off x="258307" y="3651251"/>
            <a:ext cx="5470463" cy="120032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3. RGB Color Image:</a:t>
            </a:r>
          </a:p>
          <a:p>
            <a:r>
              <a:rPr lang="en-US" dirty="0">
                <a:latin typeface="Times New Roman" panose="02020603050405020304" pitchFamily="18" charset="0"/>
                <a:cs typeface="Times New Roman" panose="02020603050405020304" pitchFamily="18" charset="0"/>
              </a:rPr>
              <a:t>In an RGB image, each pixel has three components (Red, Green, Blue), each ranging from 0 to 255.</a:t>
            </a:r>
          </a:p>
          <a:p>
            <a:r>
              <a:rPr lang="en-US" dirty="0">
                <a:latin typeface="Times New Roman" panose="02020603050405020304" pitchFamily="18" charset="0"/>
                <a:cs typeface="Times New Roman" panose="02020603050405020304" pitchFamily="18" charset="0"/>
              </a:rPr>
              <a:t>Example: A 2x2 RGB image</a:t>
            </a:r>
          </a:p>
        </p:txBody>
      </p:sp>
      <p:pic>
        <p:nvPicPr>
          <p:cNvPr id="11" name="Picture 10">
            <a:extLst>
              <a:ext uri="{FF2B5EF4-FFF2-40B4-BE49-F238E27FC236}">
                <a16:creationId xmlns:a16="http://schemas.microsoft.com/office/drawing/2014/main" id="{DD01E67C-A534-02CE-646F-D02349FE58FE}"/>
              </a:ext>
            </a:extLst>
          </p:cNvPr>
          <p:cNvPicPr>
            <a:picLocks noChangeAspect="1"/>
          </p:cNvPicPr>
          <p:nvPr/>
        </p:nvPicPr>
        <p:blipFill>
          <a:blip r:embed="rId4"/>
          <a:stretch>
            <a:fillRect/>
          </a:stretch>
        </p:blipFill>
        <p:spPr>
          <a:xfrm>
            <a:off x="1101687" y="4851580"/>
            <a:ext cx="3371850" cy="1911874"/>
          </a:xfrm>
          <a:prstGeom prst="rect">
            <a:avLst/>
          </a:prstGeom>
        </p:spPr>
      </p:pic>
      <p:sp>
        <p:nvSpPr>
          <p:cNvPr id="12" name="TextBox 11">
            <a:extLst>
              <a:ext uri="{FF2B5EF4-FFF2-40B4-BE49-F238E27FC236}">
                <a16:creationId xmlns:a16="http://schemas.microsoft.com/office/drawing/2014/main" id="{6A6B5D3B-82B6-5DBD-8517-9F0488485E4E}"/>
              </a:ext>
            </a:extLst>
          </p:cNvPr>
          <p:cNvSpPr txBox="1"/>
          <p:nvPr/>
        </p:nvSpPr>
        <p:spPr>
          <a:xfrm>
            <a:off x="258306" y="3602516"/>
            <a:ext cx="5470463" cy="3139321"/>
          </a:xfrm>
          <a:prstGeom prst="rect">
            <a:avLst/>
          </a:prstGeom>
          <a:noFill/>
          <a:ln>
            <a:solidFill>
              <a:schemeClr val="accent1"/>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DB0BBC95-88B0-8C54-E22B-D3AE04A074D5}"/>
              </a:ext>
            </a:extLst>
          </p:cNvPr>
          <p:cNvSpPr txBox="1"/>
          <p:nvPr/>
        </p:nvSpPr>
        <p:spPr>
          <a:xfrm>
            <a:off x="5996412" y="3584865"/>
            <a:ext cx="6097836" cy="3139321"/>
          </a:xfrm>
          <a:prstGeom prst="rect">
            <a:avLst/>
          </a:prstGeom>
          <a:noFill/>
          <a:ln>
            <a:solidFill>
              <a:schemeClr val="accent3"/>
            </a:solidFill>
          </a:ln>
        </p:spPr>
        <p:txBody>
          <a:bodyPr wrap="square">
            <a:spAutoFit/>
          </a:bodyPr>
          <a:lstStyle/>
          <a:p>
            <a:pPr algn="just"/>
            <a:r>
              <a:rPr lang="en-US" b="1" dirty="0">
                <a:latin typeface="Times New Roman" panose="02020603050405020304" pitchFamily="18" charset="0"/>
                <a:cs typeface="Times New Roman" panose="02020603050405020304" pitchFamily="18" charset="0"/>
              </a:rPr>
              <a:t>4. RGBA Color Image:</a:t>
            </a:r>
          </a:p>
          <a:p>
            <a:pPr algn="just"/>
            <a:r>
              <a:rPr lang="en-US" dirty="0">
                <a:latin typeface="Times New Roman" panose="02020603050405020304" pitchFamily="18" charset="0"/>
                <a:cs typeface="Times New Roman" panose="02020603050405020304" pitchFamily="18" charset="0"/>
              </a:rPr>
              <a:t>An RGBA image has four components (Red, Green, Blue, Alpha), where the Alpha channel controls transparency.</a:t>
            </a:r>
          </a:p>
          <a:p>
            <a:pPr algn="just"/>
            <a:r>
              <a:rPr lang="en-US" dirty="0">
                <a:latin typeface="Times New Roman" panose="02020603050405020304" pitchFamily="18" charset="0"/>
                <a:cs typeface="Times New Roman" panose="02020603050405020304" pitchFamily="18" charset="0"/>
              </a:rPr>
              <a:t>Example: A 2x2 RGBA image:</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98F875C-76BD-9F62-FC0D-873BEC1E2332}"/>
              </a:ext>
            </a:extLst>
          </p:cNvPr>
          <p:cNvPicPr>
            <a:picLocks noChangeAspect="1"/>
          </p:cNvPicPr>
          <p:nvPr/>
        </p:nvPicPr>
        <p:blipFill>
          <a:blip r:embed="rId5"/>
          <a:stretch>
            <a:fillRect/>
          </a:stretch>
        </p:blipFill>
        <p:spPr>
          <a:xfrm>
            <a:off x="7130766" y="4851580"/>
            <a:ext cx="3959547" cy="1872606"/>
          </a:xfrm>
          <a:prstGeom prst="rect">
            <a:avLst/>
          </a:prstGeom>
        </p:spPr>
      </p:pic>
    </p:spTree>
    <p:extLst>
      <p:ext uri="{BB962C8B-B14F-4D97-AF65-F5344CB8AC3E}">
        <p14:creationId xmlns:p14="http://schemas.microsoft.com/office/powerpoint/2010/main" val="2747307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56BE9-8D0B-FDD9-EC59-CF23F01D752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5487353-C45F-E89A-615A-D87A4130EE8B}"/>
              </a:ext>
            </a:extLst>
          </p:cNvPr>
          <p:cNvPicPr>
            <a:picLocks noChangeAspect="1"/>
          </p:cNvPicPr>
          <p:nvPr/>
        </p:nvPicPr>
        <p:blipFill>
          <a:blip r:embed="rId2"/>
          <a:stretch>
            <a:fillRect/>
          </a:stretch>
        </p:blipFill>
        <p:spPr>
          <a:xfrm>
            <a:off x="2453344" y="341110"/>
            <a:ext cx="7547624" cy="2314408"/>
          </a:xfrm>
          <a:prstGeom prst="rect">
            <a:avLst/>
          </a:prstGeom>
          <a:ln w="28575">
            <a:solidFill>
              <a:srgbClr val="FF0000"/>
            </a:solidFill>
          </a:ln>
        </p:spPr>
      </p:pic>
      <p:sp>
        <p:nvSpPr>
          <p:cNvPr id="3" name="Down Arrow 2">
            <a:extLst>
              <a:ext uri="{FF2B5EF4-FFF2-40B4-BE49-F238E27FC236}">
                <a16:creationId xmlns:a16="http://schemas.microsoft.com/office/drawing/2014/main" id="{810F287D-B505-730E-58D6-E2B3E75FDE22}"/>
              </a:ext>
            </a:extLst>
          </p:cNvPr>
          <p:cNvSpPr/>
          <p:nvPr/>
        </p:nvSpPr>
        <p:spPr>
          <a:xfrm>
            <a:off x="6016301" y="2727542"/>
            <a:ext cx="421710" cy="70145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C38486C-A45C-A5C3-C8A1-70B7BCE324E5}"/>
              </a:ext>
            </a:extLst>
          </p:cNvPr>
          <p:cNvPicPr>
            <a:picLocks noChangeAspect="1"/>
          </p:cNvPicPr>
          <p:nvPr/>
        </p:nvPicPr>
        <p:blipFill>
          <a:blip r:embed="rId3"/>
          <a:stretch>
            <a:fillRect/>
          </a:stretch>
        </p:blipFill>
        <p:spPr>
          <a:xfrm>
            <a:off x="2453344" y="3501024"/>
            <a:ext cx="7746310" cy="1693843"/>
          </a:xfrm>
          <a:prstGeom prst="rect">
            <a:avLst/>
          </a:prstGeom>
          <a:ln w="28575">
            <a:solidFill>
              <a:srgbClr val="FF0000"/>
            </a:solidFill>
          </a:ln>
        </p:spPr>
      </p:pic>
    </p:spTree>
    <p:extLst>
      <p:ext uri="{BB962C8B-B14F-4D97-AF65-F5344CB8AC3E}">
        <p14:creationId xmlns:p14="http://schemas.microsoft.com/office/powerpoint/2010/main" val="4265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FD26-6A48-159F-57A6-A88579B6EBE6}"/>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F2CB9C98-89E6-D4DF-B110-D5FA861E7F90}"/>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DDE22199-3740-F1CB-A3B5-9789C2238341}"/>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Working on Images</a:t>
            </a:r>
          </a:p>
        </p:txBody>
      </p:sp>
    </p:spTree>
    <p:extLst>
      <p:ext uri="{BB962C8B-B14F-4D97-AF65-F5344CB8AC3E}">
        <p14:creationId xmlns:p14="http://schemas.microsoft.com/office/powerpoint/2010/main" val="2357940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A37BEB-8339-DCAD-E0F5-FBFAF1286035}"/>
              </a:ext>
            </a:extLst>
          </p:cNvPr>
          <p:cNvSpPr txBox="1"/>
          <p:nvPr/>
        </p:nvSpPr>
        <p:spPr>
          <a:xfrm>
            <a:off x="280011" y="184916"/>
            <a:ext cx="11911989" cy="923330"/>
          </a:xfrm>
          <a:prstGeom prst="rect">
            <a:avLst/>
          </a:prstGeom>
          <a:noFill/>
          <a:ln w="38100">
            <a:solidFill>
              <a:srgbClr val="FF0000"/>
            </a:solidFill>
          </a:ln>
        </p:spPr>
        <p:txBody>
          <a:bodyPr wrap="square">
            <a:spAutoFit/>
          </a:bodyPr>
          <a:lstStyle/>
          <a:p>
            <a:r>
              <a:rPr lang="en-US" b="1" i="0" dirty="0">
                <a:solidFill>
                  <a:srgbClr val="FF0000"/>
                </a:solidFill>
                <a:effectLst/>
                <a:latin typeface="Times New Roman" panose="02020603050405020304" pitchFamily="18" charset="0"/>
                <a:cs typeface="Times New Roman" panose="02020603050405020304" pitchFamily="18" charset="0"/>
              </a:rPr>
              <a:t>Note:</a:t>
            </a:r>
          </a:p>
          <a:p>
            <a:r>
              <a:rPr lang="en-US" b="0" i="0" dirty="0">
                <a:effectLst/>
                <a:latin typeface="Times New Roman" panose="02020603050405020304" pitchFamily="18" charset="0"/>
                <a:cs typeface="Times New Roman" panose="02020603050405020304" pitchFamily="18" charset="0"/>
              </a:rPr>
              <a:t>Image processing of color images generally involves converting the image to grayscale, noise removal, segmentation, feature extraction, and </a:t>
            </a:r>
            <a:r>
              <a:rPr lang="en-US" dirty="0">
                <a:latin typeface="Times New Roman" panose="02020603050405020304" pitchFamily="18" charset="0"/>
                <a:cs typeface="Times New Roman" panose="02020603050405020304" pitchFamily="18" charset="0"/>
              </a:rPr>
              <a:t>modeling.</a:t>
            </a:r>
          </a:p>
        </p:txBody>
      </p:sp>
      <p:pic>
        <p:nvPicPr>
          <p:cNvPr id="4" name="Picture 3">
            <a:extLst>
              <a:ext uri="{FF2B5EF4-FFF2-40B4-BE49-F238E27FC236}">
                <a16:creationId xmlns:a16="http://schemas.microsoft.com/office/drawing/2014/main" id="{48F03495-2445-8BD1-1902-760D57026970}"/>
              </a:ext>
            </a:extLst>
          </p:cNvPr>
          <p:cNvPicPr>
            <a:picLocks noChangeAspect="1"/>
          </p:cNvPicPr>
          <p:nvPr/>
        </p:nvPicPr>
        <p:blipFill>
          <a:blip r:embed="rId2"/>
          <a:stretch>
            <a:fillRect/>
          </a:stretch>
        </p:blipFill>
        <p:spPr>
          <a:xfrm>
            <a:off x="2044700" y="1466621"/>
            <a:ext cx="8102600" cy="5206463"/>
          </a:xfrm>
          <a:prstGeom prst="rect">
            <a:avLst/>
          </a:prstGeom>
        </p:spPr>
      </p:pic>
    </p:spTree>
    <p:extLst>
      <p:ext uri="{BB962C8B-B14F-4D97-AF65-F5344CB8AC3E}">
        <p14:creationId xmlns:p14="http://schemas.microsoft.com/office/powerpoint/2010/main" val="2362759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F3E73-D83E-566D-5A89-ABCF6DE05755}"/>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B604042C-01D0-CB22-7090-8A0285C70716}"/>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4E72CB75-5C8B-853A-9160-9111475A1026}"/>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Introduction to  Convolutional </a:t>
            </a:r>
            <a:r>
              <a:rPr lang="en-US" sz="4800" b="1" dirty="0">
                <a:solidFill>
                  <a:schemeClr val="bg1"/>
                </a:solidFill>
                <a:latin typeface="Times New Roman"/>
                <a:ea typeface="+mn-lt"/>
                <a:cs typeface="+mn-lt"/>
              </a:rPr>
              <a:t>Neural Networks</a:t>
            </a:r>
            <a:endParaRPr lang="en-US" sz="4800" b="1" dirty="0">
              <a:solidFill>
                <a:schemeClr val="bg1"/>
              </a:solidFill>
              <a:latin typeface="Times New Roman"/>
              <a:ea typeface="+mj-ea"/>
              <a:cs typeface="Times New Roman"/>
            </a:endParaRPr>
          </a:p>
        </p:txBody>
      </p:sp>
    </p:spTree>
    <p:extLst>
      <p:ext uri="{BB962C8B-B14F-4D97-AF65-F5344CB8AC3E}">
        <p14:creationId xmlns:p14="http://schemas.microsoft.com/office/powerpoint/2010/main" val="4018811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CA0ACA-DFB6-51CE-6746-C7EAA26FC569}"/>
              </a:ext>
            </a:extLst>
          </p:cNvPr>
          <p:cNvSpPr txBox="1"/>
          <p:nvPr/>
        </p:nvSpPr>
        <p:spPr>
          <a:xfrm>
            <a:off x="-1836" y="107281"/>
            <a:ext cx="12043272" cy="707886"/>
          </a:xfrm>
          <a:prstGeom prst="rect">
            <a:avLst/>
          </a:prstGeom>
          <a:noFill/>
        </p:spPr>
        <p:txBody>
          <a:bodyPr wrap="square">
            <a:spAutoFit/>
          </a:bodyPr>
          <a:lstStyle/>
          <a:p>
            <a:pPr algn="ctr" rtl="0">
              <a:spcAft>
                <a:spcPts val="1800"/>
              </a:spcAft>
            </a:pPr>
            <a:r>
              <a:rPr lang="en-US" sz="4000" b="1" i="0" dirty="0">
                <a:solidFill>
                  <a:srgbClr val="05192D"/>
                </a:solidFill>
                <a:effectLst/>
                <a:latin typeface="Times New Roman" panose="02020603050405020304" pitchFamily="18" charset="0"/>
                <a:cs typeface="Times New Roman" panose="02020603050405020304" pitchFamily="18" charset="0"/>
              </a:rPr>
              <a:t>What is a Convolutional Neural Network (CNN)?</a:t>
            </a:r>
          </a:p>
        </p:txBody>
      </p:sp>
      <p:pic>
        <p:nvPicPr>
          <p:cNvPr id="5" name="Picture 4">
            <a:extLst>
              <a:ext uri="{FF2B5EF4-FFF2-40B4-BE49-F238E27FC236}">
                <a16:creationId xmlns:a16="http://schemas.microsoft.com/office/drawing/2014/main" id="{A1499336-364E-BC4D-06D7-D9BF1A327769}"/>
              </a:ext>
            </a:extLst>
          </p:cNvPr>
          <p:cNvPicPr>
            <a:picLocks noChangeAspect="1"/>
          </p:cNvPicPr>
          <p:nvPr/>
        </p:nvPicPr>
        <p:blipFill>
          <a:blip r:embed="rId2"/>
          <a:stretch>
            <a:fillRect/>
          </a:stretch>
        </p:blipFill>
        <p:spPr>
          <a:xfrm>
            <a:off x="3789572" y="3862912"/>
            <a:ext cx="8251864" cy="2347981"/>
          </a:xfrm>
          <a:prstGeom prst="rect">
            <a:avLst/>
          </a:prstGeom>
          <a:ln>
            <a:solidFill>
              <a:schemeClr val="accent1"/>
            </a:solidFill>
          </a:ln>
        </p:spPr>
      </p:pic>
      <p:pic>
        <p:nvPicPr>
          <p:cNvPr id="6" name="Picture 5">
            <a:extLst>
              <a:ext uri="{FF2B5EF4-FFF2-40B4-BE49-F238E27FC236}">
                <a16:creationId xmlns:a16="http://schemas.microsoft.com/office/drawing/2014/main" id="{499D2ECD-1D69-DB4F-D264-7526371609DC}"/>
              </a:ext>
            </a:extLst>
          </p:cNvPr>
          <p:cNvPicPr>
            <a:picLocks noChangeAspect="1"/>
          </p:cNvPicPr>
          <p:nvPr/>
        </p:nvPicPr>
        <p:blipFill>
          <a:blip r:embed="rId3"/>
          <a:stretch>
            <a:fillRect/>
          </a:stretch>
        </p:blipFill>
        <p:spPr>
          <a:xfrm>
            <a:off x="658718" y="3862912"/>
            <a:ext cx="2454224" cy="2347981"/>
          </a:xfrm>
          <a:prstGeom prst="rect">
            <a:avLst/>
          </a:prstGeom>
          <a:ln>
            <a:solidFill>
              <a:schemeClr val="accent1"/>
            </a:solidFill>
          </a:ln>
        </p:spPr>
      </p:pic>
      <p:sp>
        <p:nvSpPr>
          <p:cNvPr id="4" name="TextBox 3">
            <a:extLst>
              <a:ext uri="{FF2B5EF4-FFF2-40B4-BE49-F238E27FC236}">
                <a16:creationId xmlns:a16="http://schemas.microsoft.com/office/drawing/2014/main" id="{B9BD6447-F09E-85DB-3020-EE6AA92FCC4E}"/>
              </a:ext>
            </a:extLst>
          </p:cNvPr>
          <p:cNvSpPr txBox="1"/>
          <p:nvPr/>
        </p:nvSpPr>
        <p:spPr>
          <a:xfrm>
            <a:off x="218042" y="1376843"/>
            <a:ext cx="11603516" cy="2031325"/>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 Convolutional Neural Network (CNN) is a type of deep learning model specifically designed to work with structured grid data like images.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CNNs are especially good at tasks like image classification, object detection, and facial recognition.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power of CNNs lies in their ability to automatically detect patterns and features in images, making them ideal for visual data analysis.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2044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6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243043-50E9-40FF-2612-650DDCA01132}"/>
              </a:ext>
            </a:extLst>
          </p:cNvPr>
          <p:cNvPicPr>
            <a:picLocks noChangeAspect="1"/>
          </p:cNvPicPr>
          <p:nvPr/>
        </p:nvPicPr>
        <p:blipFill>
          <a:blip r:embed="rId2"/>
          <a:stretch>
            <a:fillRect/>
          </a:stretch>
        </p:blipFill>
        <p:spPr>
          <a:xfrm>
            <a:off x="643467" y="689102"/>
            <a:ext cx="10905066" cy="5479796"/>
          </a:xfrm>
          <a:prstGeom prst="rect">
            <a:avLst/>
          </a:prstGeom>
        </p:spPr>
      </p:pic>
    </p:spTree>
    <p:extLst>
      <p:ext uri="{BB962C8B-B14F-4D97-AF65-F5344CB8AC3E}">
        <p14:creationId xmlns:p14="http://schemas.microsoft.com/office/powerpoint/2010/main" val="308718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0E05-E685-97A9-8806-E8A84A75CCF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E6F33B-FBBA-D159-BB93-B30AB85E9899}"/>
              </a:ext>
            </a:extLst>
          </p:cNvPr>
          <p:cNvSpPr txBox="1"/>
          <p:nvPr/>
        </p:nvSpPr>
        <p:spPr>
          <a:xfrm>
            <a:off x="0" y="145052"/>
            <a:ext cx="12192000" cy="1077218"/>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Why do we need CNNs? (Limitations of traditional DNNs for images)</a:t>
            </a:r>
          </a:p>
        </p:txBody>
      </p:sp>
      <p:sp>
        <p:nvSpPr>
          <p:cNvPr id="4" name="TextBox 3">
            <a:extLst>
              <a:ext uri="{FF2B5EF4-FFF2-40B4-BE49-F238E27FC236}">
                <a16:creationId xmlns:a16="http://schemas.microsoft.com/office/drawing/2014/main" id="{0BE5DE59-A6E6-E15C-865E-2E7C03EA2BD4}"/>
              </a:ext>
            </a:extLst>
          </p:cNvPr>
          <p:cNvSpPr txBox="1"/>
          <p:nvPr/>
        </p:nvSpPr>
        <p:spPr>
          <a:xfrm>
            <a:off x="151022" y="1420574"/>
            <a:ext cx="11889956" cy="2308324"/>
          </a:xfrm>
          <a:prstGeom prst="rect">
            <a:avLst/>
          </a:prstGeom>
          <a:noFill/>
          <a:ln w="28575">
            <a:solidFill>
              <a:schemeClr val="accent2"/>
            </a:solidFill>
          </a:ln>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Traditional deep neural networks (DNNs), struggle with image-related tasks due to their inefficiencies in handling high-dimensional data.</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Another major limitation of traditional DNNs is their poor ability to generalize across spatial transformations. If an object in an image shifts slightly, a fully connected network may fail to recognize it, as it does not have a built-in mechanism for translation invariance.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Traditional DNNs tend to overfit due to the excessive number of parameters, especially when trained on limited datasets. </a:t>
            </a:r>
          </a:p>
        </p:txBody>
      </p:sp>
      <p:pic>
        <p:nvPicPr>
          <p:cNvPr id="9218" name="Picture 2">
            <a:extLst>
              <a:ext uri="{FF2B5EF4-FFF2-40B4-BE49-F238E27FC236}">
                <a16:creationId xmlns:a16="http://schemas.microsoft.com/office/drawing/2014/main" id="{704FB706-68BB-1E70-9C61-A1428EF397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872" y="3927202"/>
            <a:ext cx="6790256" cy="2785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316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BB222E4-9EEC-2412-C742-08C88DE671A9}"/>
              </a:ext>
            </a:extLst>
          </p:cNvPr>
          <p:cNvPicPr>
            <a:picLocks noChangeAspect="1"/>
          </p:cNvPicPr>
          <p:nvPr/>
        </p:nvPicPr>
        <p:blipFill>
          <a:blip r:embed="rId2"/>
          <a:stretch>
            <a:fillRect/>
          </a:stretch>
        </p:blipFill>
        <p:spPr>
          <a:xfrm>
            <a:off x="4367690" y="262346"/>
            <a:ext cx="3736650" cy="6333307"/>
          </a:xfrm>
          <a:prstGeom prst="rect">
            <a:avLst/>
          </a:prstGeom>
        </p:spPr>
      </p:pic>
    </p:spTree>
    <p:extLst>
      <p:ext uri="{BB962C8B-B14F-4D97-AF65-F5344CB8AC3E}">
        <p14:creationId xmlns:p14="http://schemas.microsoft.com/office/powerpoint/2010/main" val="698684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F618C-92EA-ED58-5875-C86941B12FCF}"/>
              </a:ext>
            </a:extLst>
          </p:cNvPr>
          <p:cNvSpPr txBox="1"/>
          <p:nvPr/>
        </p:nvSpPr>
        <p:spPr>
          <a:xfrm>
            <a:off x="195549" y="140331"/>
            <a:ext cx="11911988" cy="769441"/>
          </a:xfrm>
          <a:prstGeom prst="rect">
            <a:avLst/>
          </a:prstGeom>
          <a:noFill/>
        </p:spPr>
        <p:txBody>
          <a:bodyPr wrap="square">
            <a:spAutoFit/>
          </a:bodyPr>
          <a:lstStyle/>
          <a:p>
            <a:pPr algn="ctr" rtl="0">
              <a:spcBef>
                <a:spcPts val="1800"/>
              </a:spcBef>
              <a:spcAft>
                <a:spcPts val="1800"/>
              </a:spcAft>
            </a:pPr>
            <a:r>
              <a:rPr lang="en-US" sz="4400" b="1" i="0">
                <a:effectLst/>
                <a:latin typeface="Times New Roman" panose="02020603050405020304" pitchFamily="18" charset="0"/>
                <a:cs typeface="Times New Roman" panose="02020603050405020304" pitchFamily="18" charset="0"/>
              </a:rPr>
              <a:t>Architecture of CNN</a:t>
            </a:r>
            <a:endParaRPr lang="en-US" sz="4400" b="1" i="0" dirty="0">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50DD6C6-BDAA-5A56-0550-AC1248B0D063}"/>
              </a:ext>
            </a:extLst>
          </p:cNvPr>
          <p:cNvPicPr>
            <a:picLocks noChangeAspect="1"/>
          </p:cNvPicPr>
          <p:nvPr/>
        </p:nvPicPr>
        <p:blipFill>
          <a:blip r:embed="rId2"/>
          <a:stretch>
            <a:fillRect/>
          </a:stretch>
        </p:blipFill>
        <p:spPr>
          <a:xfrm>
            <a:off x="3330194" y="2753913"/>
            <a:ext cx="8666258" cy="3963756"/>
          </a:xfrm>
          <a:prstGeom prst="rect">
            <a:avLst/>
          </a:prstGeom>
          <a:ln>
            <a:solidFill>
              <a:schemeClr val="accent1"/>
            </a:solidFill>
          </a:ln>
        </p:spPr>
      </p:pic>
      <p:sp>
        <p:nvSpPr>
          <p:cNvPr id="5" name="TextBox 4">
            <a:extLst>
              <a:ext uri="{FF2B5EF4-FFF2-40B4-BE49-F238E27FC236}">
                <a16:creationId xmlns:a16="http://schemas.microsoft.com/office/drawing/2014/main" id="{8A9DC8CE-38B7-4C88-6C7C-AFF10FFA1164}"/>
              </a:ext>
            </a:extLst>
          </p:cNvPr>
          <p:cNvSpPr txBox="1"/>
          <p:nvPr/>
        </p:nvSpPr>
        <p:spPr>
          <a:xfrm>
            <a:off x="195549" y="1165484"/>
            <a:ext cx="11911988" cy="1754326"/>
          </a:xfrm>
          <a:prstGeom prst="rect">
            <a:avLst/>
          </a:prstGeom>
          <a:noFill/>
        </p:spPr>
        <p:txBody>
          <a:bodyPr wrap="square">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Input Layer</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Convolutional Layer</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Activation Function (ReLU)</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Pooling Layer (Max/Average Pooling)</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Fully Connected Layer (FC Layer)</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Output Layer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0817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966AE-14B8-3CD3-B9E8-CEAFF5428EE0}"/>
              </a:ext>
            </a:extLst>
          </p:cNvPr>
          <p:cNvSpPr txBox="1"/>
          <p:nvPr/>
        </p:nvSpPr>
        <p:spPr>
          <a:xfrm>
            <a:off x="185909" y="1113943"/>
            <a:ext cx="11820181" cy="2031325"/>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a Convolutional Neural Network (CNN), the input layer is the first component that handles the raw input data, usually in the form of images/videos.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input layer is primarily responsible for receiving the image data and passing it on to the next layers for processing.</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In the case of an image, the input layer typically takes the form of a 2D grid, where each grid cell corresponds to a pixel in the image.</a:t>
            </a:r>
          </a:p>
        </p:txBody>
      </p:sp>
      <p:sp>
        <p:nvSpPr>
          <p:cNvPr id="5" name="TextBox 4">
            <a:extLst>
              <a:ext uri="{FF2B5EF4-FFF2-40B4-BE49-F238E27FC236}">
                <a16:creationId xmlns:a16="http://schemas.microsoft.com/office/drawing/2014/main" id="{25800694-FAE2-A143-6DF5-865BF994700C}"/>
              </a:ext>
            </a:extLst>
          </p:cNvPr>
          <p:cNvSpPr txBox="1"/>
          <p:nvPr/>
        </p:nvSpPr>
        <p:spPr>
          <a:xfrm>
            <a:off x="185909" y="272534"/>
            <a:ext cx="11820180"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First Layer: Input Layer</a:t>
            </a:r>
            <a:r>
              <a:rPr lang="en-US" sz="4000" dirty="0">
                <a:latin typeface="Times New Roman" panose="02020603050405020304" pitchFamily="18" charset="0"/>
                <a:cs typeface="Times New Roman" panose="02020603050405020304" pitchFamily="18" charset="0"/>
              </a:rPr>
              <a:t> </a:t>
            </a:r>
            <a:endParaRPr lang="en-US" sz="4000" dirty="0"/>
          </a:p>
        </p:txBody>
      </p:sp>
      <p:pic>
        <p:nvPicPr>
          <p:cNvPr id="7" name="Picture 6">
            <a:extLst>
              <a:ext uri="{FF2B5EF4-FFF2-40B4-BE49-F238E27FC236}">
                <a16:creationId xmlns:a16="http://schemas.microsoft.com/office/drawing/2014/main" id="{B6394B41-C922-A635-2225-EF12B8885562}"/>
              </a:ext>
            </a:extLst>
          </p:cNvPr>
          <p:cNvPicPr>
            <a:picLocks noChangeAspect="1"/>
          </p:cNvPicPr>
          <p:nvPr/>
        </p:nvPicPr>
        <p:blipFill>
          <a:blip r:embed="rId2"/>
          <a:stretch>
            <a:fillRect/>
          </a:stretch>
        </p:blipFill>
        <p:spPr>
          <a:xfrm>
            <a:off x="6593110" y="3562468"/>
            <a:ext cx="5197665" cy="2825714"/>
          </a:xfrm>
          <a:prstGeom prst="rect">
            <a:avLst/>
          </a:prstGeom>
          <a:ln>
            <a:solidFill>
              <a:schemeClr val="tx1"/>
            </a:solidFill>
          </a:ln>
        </p:spPr>
      </p:pic>
      <p:pic>
        <p:nvPicPr>
          <p:cNvPr id="8" name="Picture 7">
            <a:extLst>
              <a:ext uri="{FF2B5EF4-FFF2-40B4-BE49-F238E27FC236}">
                <a16:creationId xmlns:a16="http://schemas.microsoft.com/office/drawing/2014/main" id="{833231A1-05D6-704E-655B-60DF13A7A0B4}"/>
              </a:ext>
            </a:extLst>
          </p:cNvPr>
          <p:cNvPicPr>
            <a:picLocks noChangeAspect="1"/>
          </p:cNvPicPr>
          <p:nvPr/>
        </p:nvPicPr>
        <p:blipFill>
          <a:blip r:embed="rId3"/>
          <a:stretch>
            <a:fillRect/>
          </a:stretch>
        </p:blipFill>
        <p:spPr>
          <a:xfrm>
            <a:off x="390638" y="3562468"/>
            <a:ext cx="5705362" cy="2802768"/>
          </a:xfrm>
          <a:prstGeom prst="rect">
            <a:avLst/>
          </a:prstGeom>
          <a:ln>
            <a:solidFill>
              <a:schemeClr val="accent4"/>
            </a:solidFill>
          </a:ln>
        </p:spPr>
      </p:pic>
    </p:spTree>
    <p:extLst>
      <p:ext uri="{BB962C8B-B14F-4D97-AF65-F5344CB8AC3E}">
        <p14:creationId xmlns:p14="http://schemas.microsoft.com/office/powerpoint/2010/main" val="2226257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1A584D-F8B5-C3EC-2C80-3013F99AEE3C}"/>
              </a:ext>
            </a:extLst>
          </p:cNvPr>
          <p:cNvSpPr txBox="1"/>
          <p:nvPr/>
        </p:nvSpPr>
        <p:spPr>
          <a:xfrm>
            <a:off x="640080" y="4777739"/>
            <a:ext cx="3418990" cy="141211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000" b="1" dirty="0">
                <a:latin typeface="Times New Roman" panose="02020603050405020304" pitchFamily="18" charset="0"/>
                <a:ea typeface="+mj-ea"/>
                <a:cs typeface="Times New Roman" panose="02020603050405020304" pitchFamily="18" charset="0"/>
              </a:rPr>
              <a:t>Second Layers: Convolutional Layers</a:t>
            </a:r>
          </a:p>
        </p:txBody>
      </p:sp>
      <p:pic>
        <p:nvPicPr>
          <p:cNvPr id="5" name="Picture 4">
            <a:extLst>
              <a:ext uri="{FF2B5EF4-FFF2-40B4-BE49-F238E27FC236}">
                <a16:creationId xmlns:a16="http://schemas.microsoft.com/office/drawing/2014/main" id="{EB597767-4B32-5CDD-DBF1-62999A927CE8}"/>
              </a:ext>
            </a:extLst>
          </p:cNvPr>
          <p:cNvPicPr>
            <a:picLocks noChangeAspect="1"/>
          </p:cNvPicPr>
          <p:nvPr/>
        </p:nvPicPr>
        <p:blipFill>
          <a:blip r:embed="rId2"/>
          <a:srcRect t="3513"/>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2"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FD90DDB-93C9-81F3-E803-068B509B2B4E}"/>
              </a:ext>
            </a:extLst>
          </p:cNvPr>
          <p:cNvSpPr txBox="1"/>
          <p:nvPr/>
        </p:nvSpPr>
        <p:spPr>
          <a:xfrm>
            <a:off x="4509568" y="4763927"/>
            <a:ext cx="7526064" cy="1399223"/>
          </a:xfrm>
          <a:prstGeom prst="rect">
            <a:avLst/>
          </a:prstGeom>
        </p:spPr>
        <p:txBody>
          <a:bodyPr vert="horz" lIns="91440" tIns="45720" rIns="91440" bIns="45720" rtlCol="0" anchor="ctr">
            <a:normAutofit fontScale="92500" lnSpcReduction="10000"/>
          </a:bodyPr>
          <a:lstStyle/>
          <a:p>
            <a:pPr marL="285750" indent="-228600" algn="just">
              <a:lnSpc>
                <a:spcPct val="90000"/>
              </a:lnSpc>
              <a:spcAft>
                <a:spcPts val="600"/>
              </a:spcAft>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The convolutional layer is responsible for extracting features from the input image. </a:t>
            </a:r>
          </a:p>
          <a:p>
            <a:pPr marL="285750" indent="-228600" algn="just">
              <a:lnSpc>
                <a:spcPct val="90000"/>
              </a:lnSpc>
              <a:spcAft>
                <a:spcPts val="600"/>
              </a:spcAft>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It performs a convolution operation on the input image, where a filter or kernel is applied to the image to identify and extract specific features.</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866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7B7D6B-A971-80B2-F281-045FDF2558B4}"/>
              </a:ext>
            </a:extLst>
          </p:cNvPr>
          <p:cNvSpPr txBox="1"/>
          <p:nvPr/>
        </p:nvSpPr>
        <p:spPr>
          <a:xfrm>
            <a:off x="261650" y="193838"/>
            <a:ext cx="11779786" cy="2954655"/>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convolutional layer is the core building block of a CNN. Its primary function is to extract spatial features from input image data using learnable filters (kernels).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process entails the application of specialized filters known as kernels, that traverse through the input image to learn complex visual patterns.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242424"/>
                </a:solidFill>
                <a:latin typeface="Times New Roman" panose="02020603050405020304" pitchFamily="18" charset="0"/>
                <a:cs typeface="Times New Roman" panose="02020603050405020304" pitchFamily="18" charset="0"/>
              </a:rPr>
              <a:t>The process of convolution is that we pass the filter to each pixel in an image, we multiply the corresponding pixels and then we calculate the sum, such sum making the new pixel. We repeat the process until the filter is slid over all image pixels.</a:t>
            </a:r>
          </a:p>
          <a:p>
            <a:endParaRPr lang="en-US"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DC213855-0E19-4D8C-B69A-6D29C2D4A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817" y="2539999"/>
            <a:ext cx="5480455" cy="4000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37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F3E5E1-D962-E269-C301-27A6DAF9DB27}"/>
              </a:ext>
            </a:extLst>
          </p:cNvPr>
          <p:cNvSpPr txBox="1"/>
          <p:nvPr/>
        </p:nvSpPr>
        <p:spPr>
          <a:xfrm>
            <a:off x="6233559" y="2386484"/>
            <a:ext cx="5534970" cy="1801023"/>
          </a:xfrm>
          <a:prstGeom prst="rect">
            <a:avLst/>
          </a:prstGeom>
          <a:ln w="28575">
            <a:solidFill>
              <a:schemeClr val="accent1"/>
            </a:solidFill>
          </a:ln>
        </p:spPr>
        <p:txBody>
          <a:bodyPr vert="horz" lIns="91440" tIns="45720" rIns="91440" bIns="45720" rtlCol="0" anchor="b">
            <a:normAutofit lnSpcReduction="10000"/>
          </a:bodyPr>
          <a:lstStyle/>
          <a:p>
            <a:pPr algn="ctr">
              <a:lnSpc>
                <a:spcPct val="90000"/>
              </a:lnSpc>
              <a:spcBef>
                <a:spcPct val="0"/>
              </a:spcBef>
              <a:spcAft>
                <a:spcPts val="600"/>
              </a:spcAft>
            </a:pPr>
            <a:r>
              <a:rPr lang="en-US" sz="4000" b="1" dirty="0">
                <a:latin typeface="Times New Roman" panose="02020603050405020304" pitchFamily="18" charset="0"/>
                <a:ea typeface="+mj-ea"/>
                <a:cs typeface="Times New Roman" panose="02020603050405020304" pitchFamily="18" charset="0"/>
              </a:rPr>
              <a:t>Please Refer to Week 2 for Details on Image </a:t>
            </a:r>
          </a:p>
          <a:p>
            <a:pPr algn="ctr">
              <a:lnSpc>
                <a:spcPct val="90000"/>
              </a:lnSpc>
              <a:spcBef>
                <a:spcPct val="0"/>
              </a:spcBef>
              <a:spcAft>
                <a:spcPts val="600"/>
              </a:spcAft>
            </a:pPr>
            <a:r>
              <a:rPr lang="en-US" sz="4000" b="1" dirty="0">
                <a:latin typeface="Times New Roman" panose="02020603050405020304" pitchFamily="18" charset="0"/>
                <a:ea typeface="+mj-ea"/>
                <a:cs typeface="Times New Roman" panose="02020603050405020304" pitchFamily="18" charset="0"/>
              </a:rPr>
              <a:t>Processing</a:t>
            </a:r>
          </a:p>
        </p:txBody>
      </p:sp>
      <p:sp>
        <p:nvSpPr>
          <p:cNvPr id="1038" name="Freeform: Shape 1037">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Freeform: Shape 1039">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4" name="Freeform: Shape 1043">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026" name="Picture 2">
            <a:extLst>
              <a:ext uri="{FF2B5EF4-FFF2-40B4-BE49-F238E27FC236}">
                <a16:creationId xmlns:a16="http://schemas.microsoft.com/office/drawing/2014/main" id="{6FF2A068-2F03-A89F-43CE-65614E42A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839" r="8409" b="-3"/>
          <a:stretch>
            <a:fillRect/>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1048" name="Freeform: Shape 1047">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667578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EBC317-BC09-18D6-3C0D-62E0B6499EC2}"/>
              </a:ext>
            </a:extLst>
          </p:cNvPr>
          <p:cNvSpPr txBox="1"/>
          <p:nvPr/>
        </p:nvSpPr>
        <p:spPr>
          <a:xfrm>
            <a:off x="206566" y="21952"/>
            <a:ext cx="11985434"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Filters/Kernels</a:t>
            </a:r>
          </a:p>
        </p:txBody>
      </p:sp>
      <p:sp>
        <p:nvSpPr>
          <p:cNvPr id="4" name="TextBox 3">
            <a:extLst>
              <a:ext uri="{FF2B5EF4-FFF2-40B4-BE49-F238E27FC236}">
                <a16:creationId xmlns:a16="http://schemas.microsoft.com/office/drawing/2014/main" id="{E60BAE31-4746-9B78-E916-354446002BB6}"/>
              </a:ext>
            </a:extLst>
          </p:cNvPr>
          <p:cNvSpPr txBox="1"/>
          <p:nvPr/>
        </p:nvSpPr>
        <p:spPr>
          <a:xfrm>
            <a:off x="206566" y="892285"/>
            <a:ext cx="11778868" cy="1754326"/>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Convolutional filters, also called kernels are designed to detect specific patterns or features in the input data.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For example, in image processing, filters might be designed to detect edges, corners, or textures.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are essentially small matrices of numbers. These filters move across the image performing element-wise multiplication with the part of the image they cover, extracting features such as edges, textures, and shapes.</a:t>
            </a:r>
          </a:p>
        </p:txBody>
      </p:sp>
      <p:pic>
        <p:nvPicPr>
          <p:cNvPr id="6" name="Picture 5">
            <a:extLst>
              <a:ext uri="{FF2B5EF4-FFF2-40B4-BE49-F238E27FC236}">
                <a16:creationId xmlns:a16="http://schemas.microsoft.com/office/drawing/2014/main" id="{1A9AF73E-36B3-4A68-EF42-DE2FFA2D9188}"/>
              </a:ext>
            </a:extLst>
          </p:cNvPr>
          <p:cNvPicPr>
            <a:picLocks noChangeAspect="1"/>
          </p:cNvPicPr>
          <p:nvPr/>
        </p:nvPicPr>
        <p:blipFill>
          <a:blip r:embed="rId2"/>
          <a:stretch>
            <a:fillRect/>
          </a:stretch>
        </p:blipFill>
        <p:spPr>
          <a:xfrm>
            <a:off x="397690" y="2809058"/>
            <a:ext cx="4624850" cy="3659328"/>
          </a:xfrm>
          <a:prstGeom prst="rect">
            <a:avLst/>
          </a:prstGeom>
          <a:ln w="28575">
            <a:solidFill>
              <a:schemeClr val="accent2"/>
            </a:solidFill>
          </a:ln>
        </p:spPr>
      </p:pic>
      <p:pic>
        <p:nvPicPr>
          <p:cNvPr id="3074" name="Picture 2">
            <a:extLst>
              <a:ext uri="{FF2B5EF4-FFF2-40B4-BE49-F238E27FC236}">
                <a16:creationId xmlns:a16="http://schemas.microsoft.com/office/drawing/2014/main" id="{7364EEDF-BA9A-BC9C-4168-DCC06A36B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035028"/>
            <a:ext cx="5698310" cy="3207388"/>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425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AE7052-367E-E35B-A42C-9D2EEC561D13}"/>
              </a:ext>
            </a:extLst>
          </p:cNvPr>
          <p:cNvSpPr txBox="1"/>
          <p:nvPr/>
        </p:nvSpPr>
        <p:spPr>
          <a:xfrm>
            <a:off x="876786" y="1967266"/>
            <a:ext cx="2780814"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rgbClr val="FFFFFF"/>
                </a:solidFill>
                <a:latin typeface="Times New Roman" panose="02020603050405020304" pitchFamily="18" charset="0"/>
                <a:ea typeface="+mj-ea"/>
                <a:cs typeface="Times New Roman" panose="02020603050405020304" pitchFamily="18" charset="0"/>
              </a:rPr>
              <a:t>Kernel Operation</a:t>
            </a:r>
          </a:p>
        </p:txBody>
      </p:sp>
      <p:pic>
        <p:nvPicPr>
          <p:cNvPr id="1026" name="Picture 2">
            <a:extLst>
              <a:ext uri="{FF2B5EF4-FFF2-40B4-BE49-F238E27FC236}">
                <a16:creationId xmlns:a16="http://schemas.microsoft.com/office/drawing/2014/main" id="{5AD84606-AC2D-123D-9C15-33719EAF23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20118" y="643466"/>
            <a:ext cx="6295096"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75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634B092-220C-7B22-19BA-5C5B50097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161313"/>
            <a:ext cx="11645900" cy="55788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2A6FDF-C536-1CAC-9108-75068CC2C57A}"/>
              </a:ext>
            </a:extLst>
          </p:cNvPr>
          <p:cNvSpPr txBox="1"/>
          <p:nvPr/>
        </p:nvSpPr>
        <p:spPr>
          <a:xfrm>
            <a:off x="143219" y="166485"/>
            <a:ext cx="11775731" cy="707886"/>
          </a:xfrm>
          <a:prstGeom prst="rect">
            <a:avLst/>
          </a:prstGeom>
          <a:noFill/>
        </p:spPr>
        <p:txBody>
          <a:bodyPr wrap="square">
            <a:spAutoFit/>
          </a:bodyPr>
          <a:lstStyle/>
          <a:p>
            <a:pPr algn="ctr"/>
            <a:r>
              <a:rPr lang="en-US" sz="4000" b="1" i="0" dirty="0">
                <a:solidFill>
                  <a:srgbClr val="353535"/>
                </a:solidFill>
                <a:effectLst/>
                <a:latin typeface="Times New Roman" panose="02020603050405020304" pitchFamily="18" charset="0"/>
                <a:cs typeface="Times New Roman" panose="02020603050405020304" pitchFamily="18" charset="0"/>
              </a:rPr>
              <a:t>Multiple Feature Maps (Multiple Output Channels)</a:t>
            </a:r>
          </a:p>
        </p:txBody>
      </p:sp>
    </p:spTree>
    <p:extLst>
      <p:ext uri="{BB962C8B-B14F-4D97-AF65-F5344CB8AC3E}">
        <p14:creationId xmlns:p14="http://schemas.microsoft.com/office/powerpoint/2010/main" val="537727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2BA3C-870E-EE5F-9DBE-28A09856AFE4}"/>
              </a:ext>
            </a:extLst>
          </p:cNvPr>
          <p:cNvSpPr txBox="1"/>
          <p:nvPr/>
        </p:nvSpPr>
        <p:spPr>
          <a:xfrm>
            <a:off x="206566" y="0"/>
            <a:ext cx="11985434"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Padding</a:t>
            </a:r>
          </a:p>
        </p:txBody>
      </p:sp>
      <p:pic>
        <p:nvPicPr>
          <p:cNvPr id="3" name="Picture 2">
            <a:extLst>
              <a:ext uri="{FF2B5EF4-FFF2-40B4-BE49-F238E27FC236}">
                <a16:creationId xmlns:a16="http://schemas.microsoft.com/office/drawing/2014/main" id="{0146981C-A233-D217-9D5D-4884DDAADE71}"/>
              </a:ext>
            </a:extLst>
          </p:cNvPr>
          <p:cNvPicPr>
            <a:picLocks noChangeAspect="1"/>
          </p:cNvPicPr>
          <p:nvPr/>
        </p:nvPicPr>
        <p:blipFill>
          <a:blip r:embed="rId2"/>
          <a:stretch>
            <a:fillRect/>
          </a:stretch>
        </p:blipFill>
        <p:spPr>
          <a:xfrm>
            <a:off x="1972019" y="2701403"/>
            <a:ext cx="8759350" cy="3881176"/>
          </a:xfrm>
          <a:prstGeom prst="rect">
            <a:avLst/>
          </a:prstGeom>
        </p:spPr>
      </p:pic>
      <p:sp>
        <p:nvSpPr>
          <p:cNvPr id="6" name="TextBox 5">
            <a:extLst>
              <a:ext uri="{FF2B5EF4-FFF2-40B4-BE49-F238E27FC236}">
                <a16:creationId xmlns:a16="http://schemas.microsoft.com/office/drawing/2014/main" id="{3B199E0E-E19B-2FE4-46CB-A4311936E368}"/>
              </a:ext>
            </a:extLst>
          </p:cNvPr>
          <p:cNvSpPr txBox="1"/>
          <p:nvPr/>
        </p:nvSpPr>
        <p:spPr>
          <a:xfrm>
            <a:off x="206565" y="892285"/>
            <a:ext cx="11845887" cy="2821285"/>
          </a:xfrm>
          <a:prstGeom prst="rect">
            <a:avLst/>
          </a:prstGeom>
          <a:noFill/>
        </p:spPr>
        <p:txBody>
          <a:bodyPr wrap="square">
            <a:spAutoFit/>
          </a:bodyPr>
          <a:lstStyle/>
          <a:p>
            <a:pPr marL="285750" indent="-285750" algn="l" rtl="0" fontAlgn="base">
              <a:spcAft>
                <a:spcPts val="75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Padding in a convolutional neural network (CNN) is the process of adding extra pixels around the input image before performing convolutions. </a:t>
            </a:r>
          </a:p>
          <a:p>
            <a:pPr algn="l" rtl="0" fontAlgn="base">
              <a:spcAft>
                <a:spcPts val="750"/>
              </a:spcAft>
            </a:pPr>
            <a:endParaRPr lang="en-US" b="0" i="0" dirty="0">
              <a:effectLst/>
              <a:latin typeface="Times New Roman" panose="02020603050405020304" pitchFamily="18" charset="0"/>
              <a:cs typeface="Times New Roman" panose="02020603050405020304" pitchFamily="18" charset="0"/>
            </a:endParaRPr>
          </a:p>
          <a:p>
            <a:pPr marL="285750" indent="-285750" algn="l" rtl="0" fontAlgn="base">
              <a:spcAft>
                <a:spcPts val="75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Padding is important for preserving the spatial information of the image and ensuring accurate feature extraction. </a:t>
            </a:r>
          </a:p>
          <a:p>
            <a:pPr marL="285750" indent="-285750" algn="l" rtl="0" fontAlgn="base">
              <a:spcAft>
                <a:spcPts val="750"/>
              </a:spcAft>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marL="285750" indent="-285750" algn="l" rtl="0"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padding is a technique used to preserve the spatial dimensions of the input image after convolution operations on a feature map.</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165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C7F02-30B4-9167-349A-D37AFEBA6DAC}"/>
              </a:ext>
            </a:extLst>
          </p:cNvPr>
          <p:cNvSpPr txBox="1"/>
          <p:nvPr/>
        </p:nvSpPr>
        <p:spPr>
          <a:xfrm>
            <a:off x="187981" y="192259"/>
            <a:ext cx="11816037" cy="4349909"/>
          </a:xfrm>
          <a:prstGeom prst="rect">
            <a:avLst/>
          </a:prstGeom>
          <a:noFill/>
        </p:spPr>
        <p:txBody>
          <a:bodyPr wrap="square">
            <a:spAutoFit/>
          </a:bodyPr>
          <a:lstStyle/>
          <a:p>
            <a:pPr algn="l" rtl="0" fontAlgn="base">
              <a:spcAft>
                <a:spcPts val="750"/>
              </a:spcAft>
            </a:pPr>
            <a:r>
              <a:rPr lang="en-US" b="1" i="1" dirty="0">
                <a:solidFill>
                  <a:srgbClr val="273239"/>
                </a:solidFill>
                <a:effectLst/>
                <a:latin typeface="Times New Roman" panose="02020603050405020304" pitchFamily="18" charset="0"/>
                <a:cs typeface="Times New Roman" panose="02020603050405020304" pitchFamily="18" charset="0"/>
              </a:rPr>
              <a:t>This can be done in two ways:</a:t>
            </a:r>
            <a:endParaRPr lang="en-US" b="0" i="1"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1" i="0" dirty="0">
                <a:solidFill>
                  <a:srgbClr val="273239"/>
                </a:solidFill>
                <a:effectLst/>
                <a:latin typeface="Times New Roman" panose="02020603050405020304" pitchFamily="18" charset="0"/>
                <a:cs typeface="Times New Roman" panose="02020603050405020304" pitchFamily="18" charset="0"/>
              </a:rPr>
              <a:t> Valid Padding</a:t>
            </a:r>
            <a:r>
              <a:rPr lang="en-US" b="0" i="0" dirty="0">
                <a:solidFill>
                  <a:srgbClr val="273239"/>
                </a:solidFill>
                <a:effectLst/>
                <a:latin typeface="Times New Roman" panose="02020603050405020304" pitchFamily="18" charset="0"/>
                <a:cs typeface="Times New Roman" panose="02020603050405020304" pitchFamily="18" charset="0"/>
              </a:rPr>
              <a:t>: </a:t>
            </a:r>
          </a:p>
          <a:p>
            <a:pPr marL="742950" lvl="1" indent="-285750" fontAlgn="base">
              <a:buFont typeface="Arial" panose="020B0604020202020204" pitchFamily="34" charset="0"/>
              <a:buChar char="•"/>
            </a:pPr>
            <a:r>
              <a:rPr lang="en-US" dirty="0">
                <a:solidFill>
                  <a:srgbClr val="273239"/>
                </a:solidFill>
                <a:latin typeface="Times New Roman" panose="02020603050405020304" pitchFamily="18" charset="0"/>
                <a:cs typeface="Times New Roman" panose="02020603050405020304" pitchFamily="18" charset="0"/>
              </a:rPr>
              <a:t>N</a:t>
            </a:r>
            <a:r>
              <a:rPr lang="en-US" b="0" i="0" dirty="0">
                <a:solidFill>
                  <a:srgbClr val="273239"/>
                </a:solidFill>
                <a:effectLst/>
                <a:latin typeface="Times New Roman" panose="02020603050405020304" pitchFamily="18" charset="0"/>
                <a:cs typeface="Times New Roman" panose="02020603050405020304" pitchFamily="18" charset="0"/>
              </a:rPr>
              <a:t>o padding is added to the input feature map, and the output feature map is smaller than the input feature map. </a:t>
            </a:r>
          </a:p>
          <a:p>
            <a:pPr marL="742950" lvl="1" indent="-285750"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This is useful when we want to reduce the spatial dimensions of the feature maps.</a:t>
            </a:r>
          </a:p>
          <a:p>
            <a:pPr algn="l"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l" fontAlgn="base"/>
            <a:endParaRPr lang="en-US" dirty="0">
              <a:solidFill>
                <a:srgbClr val="273239"/>
              </a:solidFill>
              <a:latin typeface="Times New Roman" panose="02020603050405020304" pitchFamily="18" charset="0"/>
              <a:cs typeface="Times New Roman" panose="02020603050405020304" pitchFamily="18" charset="0"/>
            </a:endParaRPr>
          </a:p>
          <a:p>
            <a:pPr algn="l"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l" fontAlgn="base"/>
            <a:endParaRPr lang="en-US" dirty="0">
              <a:solidFill>
                <a:srgbClr val="273239"/>
              </a:solidFill>
              <a:latin typeface="Times New Roman" panose="02020603050405020304" pitchFamily="18" charset="0"/>
              <a:cs typeface="Times New Roman" panose="02020603050405020304" pitchFamily="18" charset="0"/>
            </a:endParaRPr>
          </a:p>
          <a:p>
            <a:pPr algn="l"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l" fontAlgn="base"/>
            <a:endParaRPr lang="en-US" dirty="0">
              <a:solidFill>
                <a:srgbClr val="273239"/>
              </a:solidFill>
              <a:latin typeface="Times New Roman" panose="02020603050405020304" pitchFamily="18" charset="0"/>
              <a:cs typeface="Times New Roman" panose="02020603050405020304" pitchFamily="18" charset="0"/>
            </a:endParaRPr>
          </a:p>
          <a:p>
            <a:pPr algn="l"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1" i="0" dirty="0">
                <a:solidFill>
                  <a:srgbClr val="273239"/>
                </a:solidFill>
                <a:effectLst/>
                <a:latin typeface="Times New Roman" panose="02020603050405020304" pitchFamily="18" charset="0"/>
                <a:cs typeface="Times New Roman" panose="02020603050405020304" pitchFamily="18" charset="0"/>
              </a:rPr>
              <a:t> Same Padding</a:t>
            </a:r>
            <a:r>
              <a:rPr lang="en-US" b="0" i="0" dirty="0">
                <a:solidFill>
                  <a:srgbClr val="273239"/>
                </a:solidFill>
                <a:effectLst/>
                <a:latin typeface="Times New Roman" panose="02020603050405020304" pitchFamily="18" charset="0"/>
                <a:cs typeface="Times New Roman" panose="02020603050405020304" pitchFamily="18" charset="0"/>
              </a:rPr>
              <a:t>: </a:t>
            </a:r>
          </a:p>
          <a:p>
            <a:pPr marL="742950" lvl="1" indent="-285750" fontAlgn="base">
              <a:buFont typeface="Arial" panose="020B0604020202020204" pitchFamily="34" charset="0"/>
              <a:buChar char="•"/>
            </a:pPr>
            <a:r>
              <a:rPr lang="en-US" dirty="0">
                <a:solidFill>
                  <a:srgbClr val="273239"/>
                </a:solidFill>
                <a:latin typeface="Times New Roman" panose="02020603050405020304" pitchFamily="18" charset="0"/>
                <a:cs typeface="Times New Roman" panose="02020603050405020304" pitchFamily="18" charset="0"/>
              </a:rPr>
              <a:t>P</a:t>
            </a:r>
            <a:r>
              <a:rPr lang="en-US" b="0" i="0" dirty="0">
                <a:solidFill>
                  <a:srgbClr val="273239"/>
                </a:solidFill>
                <a:effectLst/>
                <a:latin typeface="Times New Roman" panose="02020603050405020304" pitchFamily="18" charset="0"/>
                <a:cs typeface="Times New Roman" panose="02020603050405020304" pitchFamily="18" charset="0"/>
              </a:rPr>
              <a:t>adding is added to the input feature map such that the size of the output feature map is the same as the input feature map.</a:t>
            </a:r>
          </a:p>
          <a:p>
            <a:pPr marL="742950" lvl="1" indent="-285750"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This is useful when we want to preserve the spatial dimensions of the feature maps.</a:t>
            </a:r>
          </a:p>
        </p:txBody>
      </p:sp>
      <p:pic>
        <p:nvPicPr>
          <p:cNvPr id="2054" name="Picture 6">
            <a:extLst>
              <a:ext uri="{FF2B5EF4-FFF2-40B4-BE49-F238E27FC236}">
                <a16:creationId xmlns:a16="http://schemas.microsoft.com/office/drawing/2014/main" id="{E4FF372B-C7BE-4645-26BF-340F4DC91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543" y="4542168"/>
            <a:ext cx="5203457" cy="212357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6F921D1-BD37-566F-ADF1-AFB7A9484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1558923"/>
            <a:ext cx="5155732"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454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E0CE4-A2D0-71D5-2779-1FD7411CF9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802B5A-4F83-8645-C381-25B74D9A4BAE}"/>
              </a:ext>
            </a:extLst>
          </p:cNvPr>
          <p:cNvSpPr txBox="1"/>
          <p:nvPr/>
        </p:nvSpPr>
        <p:spPr>
          <a:xfrm>
            <a:off x="206566" y="0"/>
            <a:ext cx="11985434"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Stride</a:t>
            </a:r>
          </a:p>
        </p:txBody>
      </p:sp>
      <p:sp>
        <p:nvSpPr>
          <p:cNvPr id="6" name="TextBox 5">
            <a:extLst>
              <a:ext uri="{FF2B5EF4-FFF2-40B4-BE49-F238E27FC236}">
                <a16:creationId xmlns:a16="http://schemas.microsoft.com/office/drawing/2014/main" id="{F18DCD3D-B4A3-3C40-39CC-525B37EC38B2}"/>
              </a:ext>
            </a:extLst>
          </p:cNvPr>
          <p:cNvSpPr txBox="1"/>
          <p:nvPr/>
        </p:nvSpPr>
        <p:spPr>
          <a:xfrm>
            <a:off x="103283" y="990773"/>
            <a:ext cx="11985434" cy="203132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Stride is a parameter that dictates the movement of the kernel, or filter, across the input data, such as an image. </a:t>
            </a:r>
          </a:p>
          <a:p>
            <a:pPr algn="l"/>
            <a:endParaRPr lang="en-US" b="0" i="0" dirty="0">
              <a:solidFill>
                <a:srgbClr val="101010"/>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When performing a convolution operation, the stride determines how many units the filter shifts at each step. This shift can be horizontal, vertical, or both, depending on the stride's configuration.</a:t>
            </a:r>
          </a:p>
          <a:p>
            <a:pPr algn="l"/>
            <a:endParaRPr lang="en-US" b="0" i="0" dirty="0">
              <a:solidFill>
                <a:srgbClr val="101010"/>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For example, a stride of 1 moves the filter one pixel at a time, while a stride of 2 moves it two pixels. A larger stride will produce a smaller output dimension, effectively down sampling the image.</a:t>
            </a:r>
          </a:p>
        </p:txBody>
      </p:sp>
      <p:pic>
        <p:nvPicPr>
          <p:cNvPr id="6146" name="Picture 2">
            <a:extLst>
              <a:ext uri="{FF2B5EF4-FFF2-40B4-BE49-F238E27FC236}">
                <a16:creationId xmlns:a16="http://schemas.microsoft.com/office/drawing/2014/main" id="{AC500797-5D81-E475-D8E5-D85FBD031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954" y="3129354"/>
            <a:ext cx="9426092" cy="348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927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adding in convolutional network ">
            <a:extLst>
              <a:ext uri="{FF2B5EF4-FFF2-40B4-BE49-F238E27FC236}">
                <a16:creationId xmlns:a16="http://schemas.microsoft.com/office/drawing/2014/main" id="{F7A1BF2A-6007-A689-7CC3-5B0FBED8B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931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377D6-2404-7413-916E-E3986D2B72C6}"/>
              </a:ext>
            </a:extLst>
          </p:cNvPr>
          <p:cNvSpPr txBox="1"/>
          <p:nvPr/>
        </p:nvSpPr>
        <p:spPr>
          <a:xfrm>
            <a:off x="211616" y="249940"/>
            <a:ext cx="11768768" cy="1454437"/>
          </a:xfrm>
          <a:prstGeom prst="rect">
            <a:avLst/>
          </a:prstGeom>
          <a:noFill/>
        </p:spPr>
        <p:txBody>
          <a:bodyPr wrap="square">
            <a:spAutoFit/>
          </a:bodyPr>
          <a:lstStyle/>
          <a:p>
            <a:pPr algn="l">
              <a:lnSpc>
                <a:spcPts val="1800"/>
              </a:lnSpc>
              <a:buNone/>
            </a:pPr>
            <a:r>
              <a:rPr lang="en-US" b="1" i="0" dirty="0">
                <a:solidFill>
                  <a:srgbClr val="242424"/>
                </a:solidFill>
                <a:effectLst/>
                <a:latin typeface="Times New Roman" panose="02020603050405020304" pitchFamily="18" charset="0"/>
                <a:cs typeface="Times New Roman" panose="02020603050405020304" pitchFamily="18" charset="0"/>
              </a:rPr>
              <a:t>Key points about Strides</a:t>
            </a:r>
          </a:p>
          <a:p>
            <a:pPr algn="l">
              <a:lnSpc>
                <a:spcPts val="1800"/>
              </a:lnSpc>
              <a:buNone/>
            </a:pPr>
            <a:endParaRPr lang="en-US" b="1" i="0" dirty="0">
              <a:solidFill>
                <a:srgbClr val="242424"/>
              </a:solidFill>
              <a:effectLst/>
              <a:latin typeface="Times New Roman" panose="02020603050405020304" pitchFamily="18" charset="0"/>
              <a:cs typeface="Times New Roman" panose="02020603050405020304" pitchFamily="18" charset="0"/>
            </a:endParaRPr>
          </a:p>
          <a:p>
            <a:pPr marL="742950" lvl="1" indent="-285750">
              <a:lnSpc>
                <a:spcPts val="2400"/>
              </a:lnSpc>
              <a:buFont typeface="Arial" panose="020B0604020202020204" pitchFamily="34" charset="0"/>
              <a:buChar char="•"/>
            </a:pPr>
            <a:r>
              <a:rPr lang="en-US" i="0" dirty="0">
                <a:solidFill>
                  <a:srgbClr val="242424"/>
                </a:solidFill>
                <a:effectLst/>
                <a:latin typeface="Times New Roman" panose="02020603050405020304" pitchFamily="18" charset="0"/>
                <a:cs typeface="Times New Roman" panose="02020603050405020304" pitchFamily="18" charset="0"/>
              </a:rPr>
              <a:t>A stride of 1 means the filter moves one pixel at a time, resulting in high overlap and larger feature maps.</a:t>
            </a:r>
          </a:p>
          <a:p>
            <a:pPr lvl="1">
              <a:lnSpc>
                <a:spcPts val="2400"/>
              </a:lnSpc>
            </a:pPr>
            <a:endParaRPr lang="en-US" i="0" dirty="0">
              <a:solidFill>
                <a:srgbClr val="242424"/>
              </a:solidFill>
              <a:effectLst/>
              <a:latin typeface="Times New Roman" panose="02020603050405020304" pitchFamily="18" charset="0"/>
              <a:cs typeface="Times New Roman" panose="02020603050405020304" pitchFamily="18" charset="0"/>
            </a:endParaRPr>
          </a:p>
          <a:p>
            <a:pPr marL="742950" lvl="1" indent="-285750">
              <a:lnSpc>
                <a:spcPts val="2400"/>
              </a:lnSpc>
              <a:buFont typeface="Arial" panose="020B0604020202020204" pitchFamily="34" charset="0"/>
              <a:buChar char="•"/>
            </a:pPr>
            <a:r>
              <a:rPr lang="en-US" i="0" dirty="0">
                <a:solidFill>
                  <a:srgbClr val="242424"/>
                </a:solidFill>
                <a:effectLst/>
                <a:latin typeface="Times New Roman" panose="02020603050405020304" pitchFamily="18" charset="0"/>
                <a:cs typeface="Times New Roman" panose="02020603050405020304" pitchFamily="18" charset="0"/>
              </a:rPr>
              <a:t>A stride greater than 1 skips pixels, producing smaller feature maps and reducing computational cost.</a:t>
            </a:r>
          </a:p>
        </p:txBody>
      </p:sp>
      <p:pic>
        <p:nvPicPr>
          <p:cNvPr id="7170" name="Picture 2">
            <a:extLst>
              <a:ext uri="{FF2B5EF4-FFF2-40B4-BE49-F238E27FC236}">
                <a16:creationId xmlns:a16="http://schemas.microsoft.com/office/drawing/2014/main" id="{26D3432E-C5F8-7682-8159-F01565126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959860"/>
            <a:ext cx="8128000" cy="47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468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55092-A614-9130-EA25-0C5B4C7AABD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7537D4-124A-CCBE-7C21-27BD9673C897}"/>
              </a:ext>
            </a:extLst>
          </p:cNvPr>
          <p:cNvSpPr txBox="1"/>
          <p:nvPr/>
        </p:nvSpPr>
        <p:spPr>
          <a:xfrm>
            <a:off x="206566" y="151348"/>
            <a:ext cx="11985434"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Feature maps and receptive fields</a:t>
            </a:r>
            <a:endParaRPr lang="en-US" dirty="0"/>
          </a:p>
        </p:txBody>
      </p:sp>
      <p:sp>
        <p:nvSpPr>
          <p:cNvPr id="4" name="TextBox 3">
            <a:extLst>
              <a:ext uri="{FF2B5EF4-FFF2-40B4-BE49-F238E27FC236}">
                <a16:creationId xmlns:a16="http://schemas.microsoft.com/office/drawing/2014/main" id="{444CBF6B-D2C6-EFB0-6F69-33E0AF152EED}"/>
              </a:ext>
            </a:extLst>
          </p:cNvPr>
          <p:cNvSpPr txBox="1"/>
          <p:nvPr/>
        </p:nvSpPr>
        <p:spPr>
          <a:xfrm>
            <a:off x="206566" y="859234"/>
            <a:ext cx="11724576" cy="1754326"/>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 the context of convolutional neural networks (CNNs), t</a:t>
            </a:r>
            <a:r>
              <a:rPr lang="en-US" dirty="0">
                <a:latin typeface="Times New Roman" panose="02020603050405020304" pitchFamily="18" charset="0"/>
                <a:cs typeface="Times New Roman" panose="02020603050405020304" pitchFamily="18" charset="0"/>
              </a:rPr>
              <a:t>he receptive field refers to the region of the input image that a particular neuron in a convolutional layer is “looking at” or taking into account when making its predictions or feature extractions.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"feature map" represents the output of a single filter applied to the input data, highlighting specific features like edges or textures within the image</a:t>
            </a:r>
          </a:p>
        </p:txBody>
      </p:sp>
      <p:pic>
        <p:nvPicPr>
          <p:cNvPr id="8194" name="Picture 2">
            <a:extLst>
              <a:ext uri="{FF2B5EF4-FFF2-40B4-BE49-F238E27FC236}">
                <a16:creationId xmlns:a16="http://schemas.microsoft.com/office/drawing/2014/main" id="{38600A28-9330-5D8F-3127-0496EB66A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203" y="2523915"/>
            <a:ext cx="6646193"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908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F4C0B2-5D46-7F43-C58E-613BDFF8216A}"/>
              </a:ext>
            </a:extLst>
          </p:cNvPr>
          <p:cNvSpPr txBox="1"/>
          <p:nvPr/>
        </p:nvSpPr>
        <p:spPr>
          <a:xfrm>
            <a:off x="143220" y="165253"/>
            <a:ext cx="1181008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Convolutional Operations</a:t>
            </a:r>
          </a:p>
        </p:txBody>
      </p:sp>
      <p:sp>
        <p:nvSpPr>
          <p:cNvPr id="4" name="TextBox 3">
            <a:extLst>
              <a:ext uri="{FF2B5EF4-FFF2-40B4-BE49-F238E27FC236}">
                <a16:creationId xmlns:a16="http://schemas.microsoft.com/office/drawing/2014/main" id="{6C39A3C4-BA80-F00C-151C-EAEE6CA3DB0D}"/>
              </a:ext>
            </a:extLst>
          </p:cNvPr>
          <p:cNvSpPr txBox="1"/>
          <p:nvPr/>
        </p:nvSpPr>
        <p:spPr>
          <a:xfrm>
            <a:off x="228600" y="920940"/>
            <a:ext cx="11810082" cy="1477328"/>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 a Convolutional Neural Network (CNN), a convolution operation is a mathematical process where a "filter" (also called a kernel) slides across an input image, performing element-wise multiplication with a small region of the image (called the receptive field) at each position to extract specific features like edges, textures, or patterns, producing a new "feature map" as output.</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B796A93-16D6-D707-4938-834A89F14ABA}"/>
              </a:ext>
            </a:extLst>
          </p:cNvPr>
          <p:cNvPicPr>
            <a:picLocks noChangeAspect="1"/>
          </p:cNvPicPr>
          <p:nvPr/>
        </p:nvPicPr>
        <p:blipFill>
          <a:blip r:embed="rId2"/>
          <a:stretch>
            <a:fillRect/>
          </a:stretch>
        </p:blipFill>
        <p:spPr>
          <a:xfrm>
            <a:off x="2579859" y="1948153"/>
            <a:ext cx="7522610" cy="4573833"/>
          </a:xfrm>
          <a:prstGeom prst="rect">
            <a:avLst/>
          </a:prstGeom>
        </p:spPr>
      </p:pic>
    </p:spTree>
    <p:extLst>
      <p:ext uri="{BB962C8B-B14F-4D97-AF65-F5344CB8AC3E}">
        <p14:creationId xmlns:p14="http://schemas.microsoft.com/office/powerpoint/2010/main" val="1963416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A3EC3-8C0A-94F7-2CF9-6A29426547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8D9ADA-C569-E0F9-DFE0-BA4C38FA273E}"/>
              </a:ext>
            </a:extLst>
          </p:cNvPr>
          <p:cNvSpPr txBox="1"/>
          <p:nvPr/>
        </p:nvSpPr>
        <p:spPr>
          <a:xfrm>
            <a:off x="303880" y="-125477"/>
            <a:ext cx="11823854"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Fundamentals of Image Processing</a:t>
            </a:r>
          </a:p>
        </p:txBody>
      </p:sp>
      <p:pic>
        <p:nvPicPr>
          <p:cNvPr id="6" name="Picture 5">
            <a:extLst>
              <a:ext uri="{FF2B5EF4-FFF2-40B4-BE49-F238E27FC236}">
                <a16:creationId xmlns:a16="http://schemas.microsoft.com/office/drawing/2014/main" id="{09DAD041-FD29-6190-CBF1-2C7ABE630C84}"/>
              </a:ext>
            </a:extLst>
          </p:cNvPr>
          <p:cNvPicPr>
            <a:picLocks noChangeAspect="1"/>
          </p:cNvPicPr>
          <p:nvPr/>
        </p:nvPicPr>
        <p:blipFill>
          <a:blip r:embed="rId2"/>
          <a:stretch>
            <a:fillRect/>
          </a:stretch>
        </p:blipFill>
        <p:spPr>
          <a:xfrm>
            <a:off x="1113023" y="873730"/>
            <a:ext cx="10245690" cy="5549103"/>
          </a:xfrm>
          <a:prstGeom prst="rect">
            <a:avLst/>
          </a:prstGeom>
          <a:ln>
            <a:solidFill>
              <a:schemeClr val="accent1"/>
            </a:solidFill>
          </a:ln>
        </p:spPr>
      </p:pic>
    </p:spTree>
    <p:extLst>
      <p:ext uri="{BB962C8B-B14F-4D97-AF65-F5344CB8AC3E}">
        <p14:creationId xmlns:p14="http://schemas.microsoft.com/office/powerpoint/2010/main" val="4046616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131176F-69CF-BF62-A9E0-0073F69F885D}"/>
              </a:ext>
            </a:extLst>
          </p:cNvPr>
          <p:cNvSpPr txBox="1"/>
          <p:nvPr/>
        </p:nvSpPr>
        <p:spPr>
          <a:xfrm>
            <a:off x="1028700" y="1967266"/>
            <a:ext cx="26162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i="0" kern="1200" dirty="0">
                <a:solidFill>
                  <a:srgbClr val="FFFFFF"/>
                </a:solidFill>
                <a:effectLst/>
                <a:latin typeface="Times New Roman" panose="02020603050405020304" pitchFamily="18" charset="0"/>
                <a:ea typeface="+mj-ea"/>
                <a:cs typeface="Times New Roman" panose="02020603050405020304" pitchFamily="18" charset="0"/>
              </a:rPr>
              <a:t>Example of Convolution</a:t>
            </a:r>
          </a:p>
          <a:p>
            <a:pPr algn="ctr">
              <a:lnSpc>
                <a:spcPct val="90000"/>
              </a:lnSpc>
              <a:spcBef>
                <a:spcPct val="0"/>
              </a:spcBef>
              <a:spcAft>
                <a:spcPts val="600"/>
              </a:spcAft>
            </a:pPr>
            <a:r>
              <a:rPr lang="en-US" sz="3600" b="1" i="0" kern="1200" dirty="0">
                <a:solidFill>
                  <a:srgbClr val="FFFFFF"/>
                </a:solidFill>
                <a:effectLst/>
                <a:latin typeface="Times New Roman" panose="02020603050405020304" pitchFamily="18" charset="0"/>
                <a:ea typeface="+mj-ea"/>
                <a:cs typeface="Times New Roman" panose="02020603050405020304" pitchFamily="18" charset="0"/>
              </a:rPr>
              <a:t> Operation</a:t>
            </a:r>
          </a:p>
        </p:txBody>
      </p:sp>
      <p:pic>
        <p:nvPicPr>
          <p:cNvPr id="10242" name="Picture 2" descr="convolution">
            <a:extLst>
              <a:ext uri="{FF2B5EF4-FFF2-40B4-BE49-F238E27FC236}">
                <a16:creationId xmlns:a16="http://schemas.microsoft.com/office/drawing/2014/main" id="{4F4F5C17-6A50-3E83-6B32-369CA2FCB9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2900" y="0"/>
            <a:ext cx="5918200" cy="687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399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4E9C986-35FF-0C3F-AF95-C55FA17EE57B}"/>
              </a:ext>
            </a:extLst>
          </p:cNvPr>
          <p:cNvSpPr txBox="1"/>
          <p:nvPr/>
        </p:nvSpPr>
        <p:spPr>
          <a:xfrm>
            <a:off x="234687" y="486388"/>
            <a:ext cx="3959352" cy="587947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dirty="0">
                <a:solidFill>
                  <a:schemeClr val="tx1"/>
                </a:solidFill>
                <a:latin typeface="Times New Roman" panose="02020603050405020304" pitchFamily="18" charset="0"/>
                <a:ea typeface="+mj-ea"/>
                <a:cs typeface="Times New Roman" panose="02020603050405020304" pitchFamily="18" charset="0"/>
              </a:rPr>
              <a:t>Pooling and </a:t>
            </a:r>
            <a:r>
              <a:rPr lang="en-US" sz="4400" b="1" kern="1200" dirty="0" err="1">
                <a:solidFill>
                  <a:schemeClr val="tx1"/>
                </a:solidFill>
                <a:latin typeface="Times New Roman" panose="02020603050405020304" pitchFamily="18" charset="0"/>
                <a:ea typeface="+mj-ea"/>
                <a:cs typeface="Times New Roman" panose="02020603050405020304" pitchFamily="18" charset="0"/>
              </a:rPr>
              <a:t>Downsampling</a:t>
            </a:r>
            <a:endParaRPr lang="en-US" sz="4400" b="1" kern="1200" dirty="0">
              <a:solidFill>
                <a:schemeClr val="tx1"/>
              </a:solidFill>
              <a:latin typeface="Times New Roman" panose="02020603050405020304" pitchFamily="18" charset="0"/>
              <a:ea typeface="+mj-ea"/>
              <a:cs typeface="Times New Roman" panose="02020603050405020304" pitchFamily="18" charset="0"/>
            </a:endParaRP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411D62F-AD5B-CD49-ACE5-501B47C43BBB}"/>
              </a:ext>
            </a:extLst>
          </p:cNvPr>
          <p:cNvPicPr>
            <a:picLocks noChangeAspect="1"/>
          </p:cNvPicPr>
          <p:nvPr/>
        </p:nvPicPr>
        <p:blipFill>
          <a:blip r:embed="rId2"/>
          <a:stretch>
            <a:fillRect/>
          </a:stretch>
        </p:blipFill>
        <p:spPr>
          <a:xfrm>
            <a:off x="4791456" y="486388"/>
            <a:ext cx="6894576" cy="3577668"/>
          </a:xfrm>
          <a:prstGeom prst="rect">
            <a:avLst/>
          </a:prstGeom>
        </p:spPr>
      </p:pic>
      <p:sp>
        <p:nvSpPr>
          <p:cNvPr id="4" name="TextBox 3">
            <a:extLst>
              <a:ext uri="{FF2B5EF4-FFF2-40B4-BE49-F238E27FC236}">
                <a16:creationId xmlns:a16="http://schemas.microsoft.com/office/drawing/2014/main" id="{1189DBE5-8FD0-4F4E-D0F0-212A24533776}"/>
              </a:ext>
            </a:extLst>
          </p:cNvPr>
          <p:cNvSpPr txBox="1"/>
          <p:nvPr/>
        </p:nvSpPr>
        <p:spPr>
          <a:xfrm>
            <a:off x="4431810" y="4392413"/>
            <a:ext cx="7562033" cy="1428487"/>
          </a:xfrm>
          <a:prstGeom prst="rect">
            <a:avLst/>
          </a:prstGeom>
        </p:spPr>
        <p:txBody>
          <a:bodyPr vert="horz" lIns="91440" tIns="45720" rIns="91440" bIns="45720" rtlCol="0" anchor="t">
            <a:normAutofit lnSpcReduction="10000"/>
          </a:bodyPr>
          <a:lstStyle/>
          <a:p>
            <a:pPr marL="285750" indent="-228600" algn="just">
              <a:lnSpc>
                <a:spcPct val="90000"/>
              </a:lnSpc>
              <a:spcAft>
                <a:spcPts val="600"/>
              </a:spcAft>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The pooling layer is responsible for reducing the spatial dimensions of the feature maps produced by the convolutional layer. </a:t>
            </a:r>
          </a:p>
          <a:p>
            <a:pPr marL="57150" algn="just">
              <a:lnSpc>
                <a:spcPct val="90000"/>
              </a:lnSpc>
              <a:spcAft>
                <a:spcPts val="600"/>
              </a:spcAft>
            </a:pPr>
            <a:endParaRPr lang="en-US" sz="1900" b="0" i="0" dirty="0">
              <a:effectLst/>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It performs a down-sampling operation to reduce the size of the feature maps and reduce computational complexity.</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3826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CC3A839-C705-93EF-A713-44038178E9A7}"/>
              </a:ext>
            </a:extLst>
          </p:cNvPr>
          <p:cNvPicPr>
            <a:picLocks noChangeAspect="1"/>
          </p:cNvPicPr>
          <p:nvPr/>
        </p:nvPicPr>
        <p:blipFill>
          <a:blip r:embed="rId2"/>
          <a:stretch>
            <a:fillRect/>
          </a:stretch>
        </p:blipFill>
        <p:spPr>
          <a:xfrm>
            <a:off x="643467" y="1417215"/>
            <a:ext cx="10905066" cy="3407833"/>
          </a:xfrm>
          <a:prstGeom prst="rect">
            <a:avLst/>
          </a:prstGeom>
          <a:ln>
            <a:solidFill>
              <a:schemeClr val="accent2"/>
            </a:solidFill>
          </a:ln>
        </p:spPr>
      </p:pic>
    </p:spTree>
    <p:extLst>
      <p:ext uri="{BB962C8B-B14F-4D97-AF65-F5344CB8AC3E}">
        <p14:creationId xmlns:p14="http://schemas.microsoft.com/office/powerpoint/2010/main" val="1525417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295016-A89F-7DCD-272C-3DB77A429832}"/>
              </a:ext>
            </a:extLst>
          </p:cNvPr>
          <p:cNvPicPr>
            <a:picLocks noChangeAspect="1"/>
          </p:cNvPicPr>
          <p:nvPr/>
        </p:nvPicPr>
        <p:blipFill>
          <a:blip r:embed="rId2"/>
          <a:stretch>
            <a:fillRect/>
          </a:stretch>
        </p:blipFill>
        <p:spPr>
          <a:xfrm>
            <a:off x="1729648" y="3236716"/>
            <a:ext cx="9982824" cy="3466838"/>
          </a:xfrm>
          <a:prstGeom prst="rect">
            <a:avLst/>
          </a:prstGeom>
        </p:spPr>
      </p:pic>
      <p:sp>
        <p:nvSpPr>
          <p:cNvPr id="4" name="TextBox 3">
            <a:extLst>
              <a:ext uri="{FF2B5EF4-FFF2-40B4-BE49-F238E27FC236}">
                <a16:creationId xmlns:a16="http://schemas.microsoft.com/office/drawing/2014/main" id="{804B00E6-C610-297A-043F-BABC74D947B8}"/>
              </a:ext>
            </a:extLst>
          </p:cNvPr>
          <p:cNvSpPr txBox="1"/>
          <p:nvPr/>
        </p:nvSpPr>
        <p:spPr>
          <a:xfrm>
            <a:off x="130150" y="154446"/>
            <a:ext cx="12061850" cy="3036729"/>
          </a:xfrm>
          <a:prstGeom prst="rect">
            <a:avLst/>
          </a:prstGeom>
          <a:noFill/>
        </p:spPr>
        <p:txBody>
          <a:bodyPr wrap="square">
            <a:spAutoFit/>
          </a:bodyPr>
          <a:lstStyle/>
          <a:p>
            <a:pPr algn="ctr" fontAlgn="base"/>
            <a:r>
              <a:rPr lang="en-US" sz="4000" b="1" i="0" dirty="0">
                <a:solidFill>
                  <a:srgbClr val="273239"/>
                </a:solidFill>
                <a:effectLst/>
                <a:latin typeface="Times New Roman" panose="02020603050405020304" pitchFamily="18" charset="0"/>
                <a:cs typeface="Times New Roman" panose="02020603050405020304" pitchFamily="18" charset="0"/>
              </a:rPr>
              <a:t>Types of Pooling Layers</a:t>
            </a:r>
          </a:p>
          <a:p>
            <a:pPr algn="just" fontAlgn="base">
              <a:spcBef>
                <a:spcPts val="1800"/>
              </a:spcBef>
              <a:spcAft>
                <a:spcPts val="1800"/>
              </a:spcAft>
            </a:pPr>
            <a:r>
              <a:rPr lang="en-US" b="1" i="0" dirty="0">
                <a:solidFill>
                  <a:srgbClr val="273239"/>
                </a:solidFill>
                <a:effectLst/>
                <a:latin typeface="Times New Roman" panose="02020603050405020304" pitchFamily="18" charset="0"/>
                <a:cs typeface="Times New Roman" panose="02020603050405020304" pitchFamily="18" charset="0"/>
              </a:rPr>
              <a:t>1. Max Pooling</a:t>
            </a:r>
          </a:p>
          <a:p>
            <a:pPr marL="742950" lvl="1" indent="-285750" algn="just"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Max pooling selects the maximum element from the region of the feature map covered by the filter. </a:t>
            </a:r>
          </a:p>
          <a:p>
            <a:pPr marL="742950" lvl="1" indent="-285750" algn="just"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Thus, the output after max-pooling layer would be a feature map containing the most prominent features of the previous feature map. </a:t>
            </a:r>
          </a:p>
          <a:p>
            <a:pPr marL="742950" lvl="1" indent="-285750" algn="just"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Max pooling layer preserves the most important features (edges, textures, etc.) and provides better performance in most cases.</a:t>
            </a:r>
          </a:p>
        </p:txBody>
      </p:sp>
    </p:spTree>
    <p:extLst>
      <p:ext uri="{BB962C8B-B14F-4D97-AF65-F5344CB8AC3E}">
        <p14:creationId xmlns:p14="http://schemas.microsoft.com/office/powerpoint/2010/main" val="122041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8AC62-7D4D-0059-ECBB-B19E9F57EA7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DBD4ED0-D15F-FCC0-8E74-F1E62D71C0AF}"/>
              </a:ext>
            </a:extLst>
          </p:cNvPr>
          <p:cNvSpPr txBox="1"/>
          <p:nvPr/>
        </p:nvSpPr>
        <p:spPr>
          <a:xfrm>
            <a:off x="217124" y="145241"/>
            <a:ext cx="11757752" cy="2190343"/>
          </a:xfrm>
          <a:prstGeom prst="rect">
            <a:avLst/>
          </a:prstGeom>
          <a:noFill/>
        </p:spPr>
        <p:txBody>
          <a:bodyPr wrap="square">
            <a:spAutoFit/>
          </a:bodyPr>
          <a:lstStyle/>
          <a:p>
            <a:pPr algn="just" fontAlgn="base">
              <a:spcBef>
                <a:spcPts val="1800"/>
              </a:spcBef>
              <a:spcAft>
                <a:spcPts val="1800"/>
              </a:spcAft>
            </a:pPr>
            <a:r>
              <a:rPr lang="en-US" b="1" i="0" dirty="0">
                <a:solidFill>
                  <a:srgbClr val="273239"/>
                </a:solidFill>
                <a:effectLst/>
                <a:latin typeface="Times New Roman" panose="02020603050405020304" pitchFamily="18" charset="0"/>
                <a:cs typeface="Times New Roman" panose="02020603050405020304" pitchFamily="18" charset="0"/>
              </a:rPr>
              <a:t>2. Average Pooling</a:t>
            </a:r>
          </a:p>
          <a:p>
            <a:pPr marL="742950" lvl="1" indent="-285750" algn="just"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Average pooling computes the average of the elements present in the region of feature map covered by the filter. </a:t>
            </a:r>
          </a:p>
          <a:p>
            <a:pPr marL="742950" lvl="1" indent="-285750" algn="just"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Thus, while max pooling gives the most prominent feature in a particular patch of the feature map, average pooling gives the average of features present in a patch.  </a:t>
            </a:r>
          </a:p>
          <a:p>
            <a:pPr marL="742950" lvl="1" indent="-285750" algn="just" fontAlgn="base">
              <a:spcAft>
                <a:spcPts val="750"/>
              </a:spcAft>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Average pooling provides a more generalized representation of the input. It is useful in the cases where preserving the overall context is important.</a:t>
            </a:r>
          </a:p>
        </p:txBody>
      </p:sp>
      <p:pic>
        <p:nvPicPr>
          <p:cNvPr id="5" name="Picture 4">
            <a:extLst>
              <a:ext uri="{FF2B5EF4-FFF2-40B4-BE49-F238E27FC236}">
                <a16:creationId xmlns:a16="http://schemas.microsoft.com/office/drawing/2014/main" id="{47A86FC6-A5D8-C230-8F86-F00160CB48C2}"/>
              </a:ext>
            </a:extLst>
          </p:cNvPr>
          <p:cNvPicPr>
            <a:picLocks noChangeAspect="1"/>
          </p:cNvPicPr>
          <p:nvPr/>
        </p:nvPicPr>
        <p:blipFill>
          <a:blip r:embed="rId2"/>
          <a:stretch>
            <a:fillRect/>
          </a:stretch>
        </p:blipFill>
        <p:spPr>
          <a:xfrm>
            <a:off x="468314" y="2379640"/>
            <a:ext cx="11629880" cy="4285553"/>
          </a:xfrm>
          <a:prstGeom prst="rect">
            <a:avLst/>
          </a:prstGeom>
        </p:spPr>
      </p:pic>
    </p:spTree>
    <p:extLst>
      <p:ext uri="{BB962C8B-B14F-4D97-AF65-F5344CB8AC3E}">
        <p14:creationId xmlns:p14="http://schemas.microsoft.com/office/powerpoint/2010/main" val="2267099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5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DA96707-DF2A-6EB8-9BE8-49635E4BF0B3}"/>
              </a:ext>
            </a:extLst>
          </p:cNvPr>
          <p:cNvPicPr>
            <a:picLocks noChangeAspect="1"/>
          </p:cNvPicPr>
          <p:nvPr/>
        </p:nvPicPr>
        <p:blipFill>
          <a:blip r:embed="rId2"/>
          <a:stretch>
            <a:fillRect/>
          </a:stretch>
        </p:blipFill>
        <p:spPr>
          <a:xfrm>
            <a:off x="2073568" y="643467"/>
            <a:ext cx="8044863" cy="5571066"/>
          </a:xfrm>
          <a:prstGeom prst="rect">
            <a:avLst/>
          </a:prstGeom>
        </p:spPr>
      </p:pic>
    </p:spTree>
    <p:extLst>
      <p:ext uri="{BB962C8B-B14F-4D97-AF65-F5344CB8AC3E}">
        <p14:creationId xmlns:p14="http://schemas.microsoft.com/office/powerpoint/2010/main" val="262398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003180D7-0EBB-0DB4-ADB7-E7250B188356}"/>
              </a:ext>
            </a:extLst>
          </p:cNvPr>
          <p:cNvGraphicFramePr>
            <a:graphicFrameLocks noGrp="1"/>
          </p:cNvGraphicFramePr>
          <p:nvPr>
            <p:extLst>
              <p:ext uri="{D42A27DB-BD31-4B8C-83A1-F6EECF244321}">
                <p14:modId xmlns:p14="http://schemas.microsoft.com/office/powerpoint/2010/main" val="1338706926"/>
              </p:ext>
            </p:extLst>
          </p:nvPr>
        </p:nvGraphicFramePr>
        <p:xfrm>
          <a:off x="776120" y="604607"/>
          <a:ext cx="11112205" cy="5832485"/>
        </p:xfrm>
        <a:graphic>
          <a:graphicData uri="http://schemas.openxmlformats.org/drawingml/2006/table">
            <a:tbl>
              <a:tblPr firstRow="1" firstCol="1" bandRow="1">
                <a:tableStyleId>{69CF1AB2-1976-4502-BF36-3FF5EA218861}</a:tableStyleId>
              </a:tblPr>
              <a:tblGrid>
                <a:gridCol w="1627218">
                  <a:extLst>
                    <a:ext uri="{9D8B030D-6E8A-4147-A177-3AD203B41FA5}">
                      <a16:colId xmlns:a16="http://schemas.microsoft.com/office/drawing/2014/main" val="2001211460"/>
                    </a:ext>
                  </a:extLst>
                </a:gridCol>
                <a:gridCol w="4205287">
                  <a:extLst>
                    <a:ext uri="{9D8B030D-6E8A-4147-A177-3AD203B41FA5}">
                      <a16:colId xmlns:a16="http://schemas.microsoft.com/office/drawing/2014/main" val="1884849528"/>
                    </a:ext>
                  </a:extLst>
                </a:gridCol>
                <a:gridCol w="5279700">
                  <a:extLst>
                    <a:ext uri="{9D8B030D-6E8A-4147-A177-3AD203B41FA5}">
                      <a16:colId xmlns:a16="http://schemas.microsoft.com/office/drawing/2014/main" val="1442786649"/>
                    </a:ext>
                  </a:extLst>
                </a:gridCol>
              </a:tblGrid>
              <a:tr h="342880">
                <a:tc>
                  <a:txBody>
                    <a:bodyPr/>
                    <a:lstStyle/>
                    <a:p>
                      <a:pPr marL="0" marR="0" algn="ctr">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Aspect</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gn="ctr">
                        <a:lnSpc>
                          <a:spcPct val="115000"/>
                        </a:lnSpc>
                        <a:spcAft>
                          <a:spcPts val="1000"/>
                        </a:spcAft>
                      </a:pPr>
                      <a:r>
                        <a:rPr lang="en-US" sz="1600" dirty="0">
                          <a:solidFill>
                            <a:schemeClr val="tx1"/>
                          </a:solidFill>
                          <a:effectLst/>
                          <a:latin typeface="Times New Roman" panose="02020603050405020304" pitchFamily="18" charset="0"/>
                          <a:cs typeface="Times New Roman" panose="02020603050405020304" pitchFamily="18" charset="0"/>
                        </a:rPr>
                        <a:t>Max Pooling</a:t>
                      </a:r>
                      <a:endParaRPr lang="en-US" sz="16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gn="ctr">
                        <a:lnSpc>
                          <a:spcPct val="115000"/>
                        </a:lnSpc>
                        <a:spcAft>
                          <a:spcPts val="1000"/>
                        </a:spcAft>
                      </a:pPr>
                      <a:r>
                        <a:rPr lang="en-US" sz="1600" dirty="0">
                          <a:solidFill>
                            <a:schemeClr val="tx1"/>
                          </a:solidFill>
                          <a:effectLst/>
                          <a:latin typeface="Times New Roman" panose="02020603050405020304" pitchFamily="18" charset="0"/>
                          <a:cs typeface="Times New Roman" panose="02020603050405020304" pitchFamily="18" charset="0"/>
                        </a:rPr>
                        <a:t>Average Pooling</a:t>
                      </a:r>
                      <a:endParaRPr lang="en-US" sz="16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extLst>
                  <a:ext uri="{0D108BD9-81ED-4DB2-BD59-A6C34878D82A}">
                    <a16:rowId xmlns:a16="http://schemas.microsoft.com/office/drawing/2014/main" val="827759590"/>
                  </a:ext>
                </a:extLst>
              </a:tr>
              <a:tr h="648054">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Operation</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Takes the maximum value from the pooled region.</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Takes the average value of the pooled region.</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extLst>
                  <a:ext uri="{0D108BD9-81ED-4DB2-BD59-A6C34878D82A}">
                    <a16:rowId xmlns:a16="http://schemas.microsoft.com/office/drawing/2014/main" val="3365030625"/>
                  </a:ext>
                </a:extLst>
              </a:tr>
              <a:tr h="648054">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Purpose</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Focuses on capturing the most prominent features.</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Focuses on capturing general patterns and smoothing.</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extLst>
                  <a:ext uri="{0D108BD9-81ED-4DB2-BD59-A6C34878D82A}">
                    <a16:rowId xmlns:a16="http://schemas.microsoft.com/office/drawing/2014/main" val="1853678842"/>
                  </a:ext>
                </a:extLst>
              </a:tr>
              <a:tr h="648054">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Effect on Features</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Emphasizes sharp, distinct features (edges, textures).</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Emphasizes overall structure and smoother features.</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extLst>
                  <a:ext uri="{0D108BD9-81ED-4DB2-BD59-A6C34878D82A}">
                    <a16:rowId xmlns:a16="http://schemas.microsoft.com/office/drawing/2014/main" val="3871582819"/>
                  </a:ext>
                </a:extLst>
              </a:tr>
              <a:tr h="648054">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Output</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More sensitive to the presence of strong features.</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Results in more general and averaged feature representations.</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extLst>
                  <a:ext uri="{0D108BD9-81ED-4DB2-BD59-A6C34878D82A}">
                    <a16:rowId xmlns:a16="http://schemas.microsoft.com/office/drawing/2014/main" val="2519465777"/>
                  </a:ext>
                </a:extLst>
              </a:tr>
              <a:tr h="648054">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Common Use Case</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Typically used in CNNs to detect key features like edges.</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Less commonly used, but can be used for tasks requiring more subtle feature aggregation.</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extLst>
                  <a:ext uri="{0D108BD9-81ED-4DB2-BD59-A6C34878D82A}">
                    <a16:rowId xmlns:a16="http://schemas.microsoft.com/office/drawing/2014/main" val="2674301096"/>
                  </a:ext>
                </a:extLst>
              </a:tr>
              <a:tr h="953227">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Computational Efficiency</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More computationally efficient, as it only needs to find the max value.</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Slightly more computationally expensive, as it requires summing values and dividing by the number of elements.</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extLst>
                  <a:ext uri="{0D108BD9-81ED-4DB2-BD59-A6C34878D82A}">
                    <a16:rowId xmlns:a16="http://schemas.microsoft.com/office/drawing/2014/main" val="273098971"/>
                  </a:ext>
                </a:extLst>
              </a:tr>
              <a:tr h="648054">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Sensitivity to Noise</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More sensitive to outliers and noise in the data.</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Less sensitive to noise, as it averages values.</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extLst>
                  <a:ext uri="{0D108BD9-81ED-4DB2-BD59-A6C34878D82A}">
                    <a16:rowId xmlns:a16="http://schemas.microsoft.com/office/drawing/2014/main" val="2864794037"/>
                  </a:ext>
                </a:extLst>
              </a:tr>
              <a:tr h="648054">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Resulting Feature Map</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a:solidFill>
                            <a:schemeClr val="tx1"/>
                          </a:solidFill>
                          <a:effectLst/>
                          <a:latin typeface="Times New Roman" panose="02020603050405020304" pitchFamily="18" charset="0"/>
                          <a:cs typeface="Times New Roman" panose="02020603050405020304" pitchFamily="18" charset="0"/>
                        </a:rPr>
                        <a:t>Often results in smaller, more distinct feature maps.</a:t>
                      </a:r>
                      <a:endParaRPr lang="en-US" sz="16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tc>
                  <a:txBody>
                    <a:bodyPr/>
                    <a:lstStyle/>
                    <a:p>
                      <a:pPr marL="0" marR="0">
                        <a:lnSpc>
                          <a:spcPct val="115000"/>
                        </a:lnSpc>
                        <a:spcAft>
                          <a:spcPts val="1000"/>
                        </a:spcAft>
                      </a:pPr>
                      <a:r>
                        <a:rPr lang="en-US" sz="1600" dirty="0">
                          <a:solidFill>
                            <a:schemeClr val="tx1"/>
                          </a:solidFill>
                          <a:effectLst/>
                          <a:latin typeface="Times New Roman" panose="02020603050405020304" pitchFamily="18" charset="0"/>
                          <a:cs typeface="Times New Roman" panose="02020603050405020304" pitchFamily="18" charset="0"/>
                        </a:rPr>
                        <a:t>Often results in smoother, less distinct feature maps.</a:t>
                      </a:r>
                      <a:endParaRPr lang="en-US" sz="16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73" marR="60373" marT="0" marB="0"/>
                </a:tc>
                <a:extLst>
                  <a:ext uri="{0D108BD9-81ED-4DB2-BD59-A6C34878D82A}">
                    <a16:rowId xmlns:a16="http://schemas.microsoft.com/office/drawing/2014/main" val="4051301603"/>
                  </a:ext>
                </a:extLst>
              </a:tr>
            </a:tbl>
          </a:graphicData>
        </a:graphic>
      </p:graphicFrame>
    </p:spTree>
    <p:extLst>
      <p:ext uri="{BB962C8B-B14F-4D97-AF65-F5344CB8AC3E}">
        <p14:creationId xmlns:p14="http://schemas.microsoft.com/office/powerpoint/2010/main" val="60718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897BF96-D177-75A3-3015-6B4B148125A8}"/>
              </a:ext>
            </a:extLst>
          </p:cNvPr>
          <p:cNvPicPr>
            <a:picLocks noChangeAspect="1"/>
          </p:cNvPicPr>
          <p:nvPr/>
        </p:nvPicPr>
        <p:blipFill>
          <a:blip r:embed="rId2"/>
          <a:stretch>
            <a:fillRect/>
          </a:stretch>
        </p:blipFill>
        <p:spPr>
          <a:xfrm>
            <a:off x="4453314" y="629720"/>
            <a:ext cx="7531340" cy="2504169"/>
          </a:xfrm>
          <a:prstGeom prst="rect">
            <a:avLst/>
          </a:prstGeom>
        </p:spPr>
      </p:pic>
      <p:sp>
        <p:nvSpPr>
          <p:cNvPr id="3" name="TextBox 2">
            <a:extLst>
              <a:ext uri="{FF2B5EF4-FFF2-40B4-BE49-F238E27FC236}">
                <a16:creationId xmlns:a16="http://schemas.microsoft.com/office/drawing/2014/main" id="{A7E9B590-5C8D-79B7-F0D2-F6EB63F42253}"/>
              </a:ext>
            </a:extLst>
          </p:cNvPr>
          <p:cNvSpPr txBox="1"/>
          <p:nvPr/>
        </p:nvSpPr>
        <p:spPr>
          <a:xfrm>
            <a:off x="4492834" y="3655659"/>
            <a:ext cx="7491820" cy="1428487"/>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The activation layer applies a non-linear activation function, such as the ReLU function, to the output of the pooling layer. </a:t>
            </a:r>
          </a:p>
          <a:p>
            <a:pPr>
              <a:lnSpc>
                <a:spcPct val="90000"/>
              </a:lnSpc>
              <a:spcAft>
                <a:spcPts val="600"/>
              </a:spcAft>
            </a:pPr>
            <a:endParaRPr lang="en-US" sz="19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This function helps to introduce non-linearity into the model, allowing it to learn more complex representations of the input data.</a:t>
            </a:r>
            <a:endParaRPr lang="en-US" sz="19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D9347CE-E17F-D286-9903-8B37E889DA97}"/>
              </a:ext>
            </a:extLst>
          </p:cNvPr>
          <p:cNvSpPr txBox="1"/>
          <p:nvPr/>
        </p:nvSpPr>
        <p:spPr>
          <a:xfrm>
            <a:off x="250686" y="2546794"/>
            <a:ext cx="3765828" cy="1446550"/>
          </a:xfrm>
          <a:prstGeom prst="rect">
            <a:avLst/>
          </a:prstGeom>
          <a:noFill/>
        </p:spPr>
        <p:txBody>
          <a:bodyPr wrap="square">
            <a:spAutoFit/>
          </a:bodyPr>
          <a:lstStyle/>
          <a:p>
            <a:pPr algn="ctr"/>
            <a:r>
              <a:rPr lang="en-US" sz="4400" b="1" i="0" dirty="0">
                <a:effectLst/>
                <a:latin typeface="Times New Roman" panose="02020603050405020304" pitchFamily="18" charset="0"/>
                <a:cs typeface="Times New Roman" panose="02020603050405020304" pitchFamily="18" charset="0"/>
              </a:rPr>
              <a:t>Activation Layer </a:t>
            </a:r>
            <a:endParaRPr lang="en-US" sz="4400" b="1" dirty="0"/>
          </a:p>
        </p:txBody>
      </p:sp>
    </p:spTree>
    <p:extLst>
      <p:ext uri="{BB962C8B-B14F-4D97-AF65-F5344CB8AC3E}">
        <p14:creationId xmlns:p14="http://schemas.microsoft.com/office/powerpoint/2010/main" val="561648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D0657A-9088-6A9A-6444-A9D64C310C6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078B44E-729C-A3E5-FD72-0EA21455115C}"/>
              </a:ext>
            </a:extLst>
          </p:cNvPr>
          <p:cNvSpPr txBox="1"/>
          <p:nvPr/>
        </p:nvSpPr>
        <p:spPr>
          <a:xfrm>
            <a:off x="95368" y="630936"/>
            <a:ext cx="4050792" cy="55831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b="1" kern="1200" dirty="0">
                <a:solidFill>
                  <a:schemeClr val="tx1"/>
                </a:solidFill>
                <a:latin typeface="Times New Roman" panose="02020603050405020304" pitchFamily="18" charset="0"/>
                <a:ea typeface="+mj-ea"/>
                <a:cs typeface="Times New Roman" panose="02020603050405020304" pitchFamily="18" charset="0"/>
              </a:rPr>
              <a:t>Fully Connected Layers and Classification</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F88BCB-6829-74C6-E3C6-52D5719AFE57}"/>
              </a:ext>
            </a:extLst>
          </p:cNvPr>
          <p:cNvPicPr>
            <a:picLocks noChangeAspect="1"/>
          </p:cNvPicPr>
          <p:nvPr/>
        </p:nvPicPr>
        <p:blipFill>
          <a:blip r:embed="rId2"/>
          <a:stretch>
            <a:fillRect/>
          </a:stretch>
        </p:blipFill>
        <p:spPr>
          <a:xfrm>
            <a:off x="4501896" y="220337"/>
            <a:ext cx="7495664" cy="3822789"/>
          </a:xfrm>
          <a:prstGeom prst="rect">
            <a:avLst/>
          </a:prstGeom>
        </p:spPr>
      </p:pic>
      <p:sp>
        <p:nvSpPr>
          <p:cNvPr id="4" name="TextBox 3">
            <a:extLst>
              <a:ext uri="{FF2B5EF4-FFF2-40B4-BE49-F238E27FC236}">
                <a16:creationId xmlns:a16="http://schemas.microsoft.com/office/drawing/2014/main" id="{241548D9-F8F0-611B-0A6E-2E38B0CE8B59}"/>
              </a:ext>
            </a:extLst>
          </p:cNvPr>
          <p:cNvSpPr txBox="1"/>
          <p:nvPr/>
        </p:nvSpPr>
        <p:spPr>
          <a:xfrm>
            <a:off x="4399026" y="4331199"/>
            <a:ext cx="7671934" cy="2526801"/>
          </a:xfrm>
          <a:prstGeom prst="rect">
            <a:avLst/>
          </a:prstGeom>
        </p:spPr>
        <p:txBody>
          <a:bodyPr vert="horz" lIns="91440" tIns="45720" rIns="91440" bIns="45720" rtlCol="0" anchor="t">
            <a:normAutofit/>
          </a:bodyPr>
          <a:lstStyle/>
          <a:p>
            <a:pPr marL="285750" indent="-228600" algn="just">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fully connected layer is a traditional neural network layer that connects all the neurons in the previous layer to all the neurons in the next layer. </a:t>
            </a:r>
          </a:p>
          <a:p>
            <a:pPr marL="57150" algn="just">
              <a:lnSpc>
                <a:spcPct val="90000"/>
              </a:lnSpc>
              <a:spcAft>
                <a:spcPts val="600"/>
              </a:spcAft>
            </a:pPr>
            <a:endParaRPr lang="en-US" b="0" i="0" dirty="0">
              <a:effectLst/>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This layer is responsible for combining the features learned by the convolutional and pooling layers to make a prediction.</a:t>
            </a:r>
          </a:p>
          <a:p>
            <a:pPr marL="285750" indent="-228600" algn="just">
              <a:lnSpc>
                <a:spcPct val="90000"/>
              </a:lnSpc>
              <a:spcAft>
                <a:spcPts val="600"/>
              </a:spcAft>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a:lnSpc>
                <a:spcPct val="90000"/>
              </a:lnSpc>
              <a:spcAft>
                <a:spcPts val="600"/>
              </a:spcAft>
            </a:pPr>
            <a:br>
              <a:rPr lang="en-US" sz="1500" dirty="0">
                <a:effectLst/>
              </a:rPr>
            </a:br>
            <a:endParaRPr lang="en-US" sz="1500" dirty="0">
              <a:effectLst/>
            </a:endParaRPr>
          </a:p>
        </p:txBody>
      </p:sp>
    </p:spTree>
    <p:extLst>
      <p:ext uri="{BB962C8B-B14F-4D97-AF65-F5344CB8AC3E}">
        <p14:creationId xmlns:p14="http://schemas.microsoft.com/office/powerpoint/2010/main" val="2942505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76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4C1EAD1-A9A8-E0C0-A620-AF5EB98CDA04}"/>
              </a:ext>
            </a:extLst>
          </p:cNvPr>
          <p:cNvPicPr>
            <a:picLocks noChangeAspect="1"/>
          </p:cNvPicPr>
          <p:nvPr/>
        </p:nvPicPr>
        <p:blipFill>
          <a:blip r:embed="rId2"/>
          <a:stretch>
            <a:fillRect/>
          </a:stretch>
        </p:blipFill>
        <p:spPr>
          <a:xfrm>
            <a:off x="643467" y="948099"/>
            <a:ext cx="10905066" cy="4961802"/>
          </a:xfrm>
          <a:prstGeom prst="rect">
            <a:avLst/>
          </a:prstGeom>
        </p:spPr>
      </p:pic>
    </p:spTree>
    <p:extLst>
      <p:ext uri="{BB962C8B-B14F-4D97-AF65-F5344CB8AC3E}">
        <p14:creationId xmlns:p14="http://schemas.microsoft.com/office/powerpoint/2010/main" val="2142049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D1B77-3C60-C617-EC40-46004EFDD61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C5873EB-B58F-AA5C-AD87-18B132A8085E}"/>
              </a:ext>
            </a:extLst>
          </p:cNvPr>
          <p:cNvPicPr>
            <a:picLocks noChangeAspect="1"/>
          </p:cNvPicPr>
          <p:nvPr/>
        </p:nvPicPr>
        <p:blipFill>
          <a:blip r:embed="rId2"/>
          <a:srcRect l="4974" r="42366" b="-2"/>
          <a:stretch/>
        </p:blipFill>
        <p:spPr>
          <a:xfrm>
            <a:off x="-1" y="-2"/>
            <a:ext cx="5410198" cy="6858002"/>
          </a:xfrm>
          <a:prstGeom prst="rect">
            <a:avLst/>
          </a:prstGeom>
        </p:spPr>
      </p:pic>
      <p:sp>
        <p:nvSpPr>
          <p:cNvPr id="3" name="TextBox 2">
            <a:extLst>
              <a:ext uri="{FF2B5EF4-FFF2-40B4-BE49-F238E27FC236}">
                <a16:creationId xmlns:a16="http://schemas.microsoft.com/office/drawing/2014/main" id="{AD7D016A-6FD6-A62B-AE1D-64F4C8BFD214}"/>
              </a:ext>
            </a:extLst>
          </p:cNvPr>
          <p:cNvSpPr txBox="1"/>
          <p:nvPr/>
        </p:nvSpPr>
        <p:spPr>
          <a:xfrm>
            <a:off x="5703523" y="2489812"/>
            <a:ext cx="6268596" cy="3496878"/>
          </a:xfrm>
          <a:prstGeom prst="rect">
            <a:avLst/>
          </a:prstGeom>
        </p:spPr>
        <p:txBody>
          <a:bodyPr vert="horz" lIns="91440" tIns="45720" rIns="91440" bIns="45720" rtlCol="0" anchor="ctr">
            <a:normAutofit/>
          </a:bodyPr>
          <a:lstStyle/>
          <a:p>
            <a:pPr algn="just">
              <a:lnSpc>
                <a:spcPct val="90000"/>
              </a:lnSpc>
              <a:spcAft>
                <a:spcPts val="600"/>
              </a:spcAft>
            </a:pPr>
            <a:r>
              <a:rPr lang="en-US" sz="2000" i="0" dirty="0">
                <a:effectLst/>
                <a:latin typeface="Times New Roman" panose="02020603050405020304" pitchFamily="18" charset="0"/>
                <a:cs typeface="Times New Roman" panose="02020603050405020304" pitchFamily="18" charset="0"/>
              </a:rPr>
              <a:t>It has been developed to deal with 3 major problems </a:t>
            </a:r>
          </a:p>
          <a:p>
            <a:pPr marL="342900" indent="-342900" algn="just">
              <a:lnSpc>
                <a:spcPct val="90000"/>
              </a:lnSpc>
              <a:spcAft>
                <a:spcPts val="600"/>
              </a:spcAft>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To improve the image data to suppress the unwanted distortions.</a:t>
            </a:r>
          </a:p>
          <a:p>
            <a:pPr marL="342900" indent="-342900" algn="just">
              <a:lnSpc>
                <a:spcPct val="90000"/>
              </a:lnSpc>
              <a:spcAft>
                <a:spcPts val="600"/>
              </a:spcAft>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To enhance some features of the input image.</a:t>
            </a:r>
          </a:p>
          <a:p>
            <a:pPr marL="342900" indent="-342900" algn="just">
              <a:lnSpc>
                <a:spcPct val="90000"/>
              </a:lnSpc>
              <a:spcAft>
                <a:spcPts val="600"/>
              </a:spcAft>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As a means of translation between the human visual system and digital imaging devices.</a:t>
            </a:r>
          </a:p>
        </p:txBody>
      </p:sp>
      <p:sp>
        <p:nvSpPr>
          <p:cNvPr id="6" name="TextBox 5">
            <a:extLst>
              <a:ext uri="{FF2B5EF4-FFF2-40B4-BE49-F238E27FC236}">
                <a16:creationId xmlns:a16="http://schemas.microsoft.com/office/drawing/2014/main" id="{D689FF9E-D409-CB42-56D1-DE7A6A5903C0}"/>
              </a:ext>
            </a:extLst>
          </p:cNvPr>
          <p:cNvSpPr txBox="1"/>
          <p:nvPr/>
        </p:nvSpPr>
        <p:spPr>
          <a:xfrm>
            <a:off x="5703523" y="1394794"/>
            <a:ext cx="6268596" cy="594137"/>
          </a:xfrm>
          <a:prstGeom prst="rect">
            <a:avLst/>
          </a:prstGeom>
          <a:noFill/>
        </p:spPr>
        <p:txBody>
          <a:bodyPr wrap="square">
            <a:spAutoFit/>
          </a:bodyPr>
          <a:lstStyle/>
          <a:p>
            <a:pPr algn="ctr">
              <a:lnSpc>
                <a:spcPct val="90000"/>
              </a:lnSpc>
              <a:spcAft>
                <a:spcPts val="600"/>
              </a:spcAft>
            </a:pPr>
            <a:r>
              <a:rPr lang="en-US" sz="3600" b="1" i="0" dirty="0">
                <a:effectLst/>
                <a:latin typeface="Times New Roman" panose="02020603050405020304" pitchFamily="18" charset="0"/>
                <a:cs typeface="Times New Roman" panose="02020603050405020304" pitchFamily="18" charset="0"/>
              </a:rPr>
              <a:t>Why do we process images?</a:t>
            </a:r>
          </a:p>
        </p:txBody>
      </p:sp>
    </p:spTree>
    <p:extLst>
      <p:ext uri="{BB962C8B-B14F-4D97-AF65-F5344CB8AC3E}">
        <p14:creationId xmlns:p14="http://schemas.microsoft.com/office/powerpoint/2010/main" val="2441380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3" name="Freeform: Shape 112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5" name="Rectangle 112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9" name="Freeform: Shape 112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281" name="Isosceles Triangle 112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onvolutional neural network introduction">
            <a:extLst>
              <a:ext uri="{FF2B5EF4-FFF2-40B4-BE49-F238E27FC236}">
                <a16:creationId xmlns:a16="http://schemas.microsoft.com/office/drawing/2014/main" id="{3B366451-EC21-DFC2-985B-2CE0B8F988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927" y="351106"/>
            <a:ext cx="11506145" cy="61557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1283" name="Isosceles Triangle 112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479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54C4F98-13BB-5D02-6F6A-F219F8A09FBD}"/>
              </a:ext>
            </a:extLst>
          </p:cNvPr>
          <p:cNvPicPr>
            <a:picLocks noChangeAspect="1"/>
          </p:cNvPicPr>
          <p:nvPr/>
        </p:nvPicPr>
        <p:blipFill>
          <a:blip r:embed="rId2"/>
          <a:stretch>
            <a:fillRect/>
          </a:stretch>
        </p:blipFill>
        <p:spPr>
          <a:xfrm>
            <a:off x="238456" y="2209169"/>
            <a:ext cx="11715087" cy="4246716"/>
          </a:xfrm>
          <a:prstGeom prst="rect">
            <a:avLst/>
          </a:prstGeom>
        </p:spPr>
      </p:pic>
      <p:sp>
        <p:nvSpPr>
          <p:cNvPr id="4" name="TextBox 3">
            <a:extLst>
              <a:ext uri="{FF2B5EF4-FFF2-40B4-BE49-F238E27FC236}">
                <a16:creationId xmlns:a16="http://schemas.microsoft.com/office/drawing/2014/main" id="{415737A8-221A-5BBA-BB80-3BC93C994B41}"/>
              </a:ext>
            </a:extLst>
          </p:cNvPr>
          <p:cNvSpPr txBox="1"/>
          <p:nvPr/>
        </p:nvSpPr>
        <p:spPr>
          <a:xfrm>
            <a:off x="569935" y="79839"/>
            <a:ext cx="11249806" cy="646331"/>
          </a:xfrm>
          <a:prstGeom prst="rect">
            <a:avLst/>
          </a:prstGeom>
          <a:noFill/>
        </p:spPr>
        <p:txBody>
          <a:bodyPr wrap="square">
            <a:spAutoFit/>
          </a:bodyPr>
          <a:lstStyle/>
          <a:p>
            <a:pPr algn="ctr"/>
            <a:r>
              <a:rPr lang="en-US" b="1" dirty="0">
                <a:solidFill>
                  <a:schemeClr val="bg1"/>
                </a:solidFill>
                <a:latin typeface="Times New Roman" panose="02020603050405020304" pitchFamily="18" charset="0"/>
                <a:cs typeface="Times New Roman" panose="02020603050405020304" pitchFamily="18" charset="0"/>
              </a:rPr>
              <a:t>How do we know how many convolutional layers, how many pooling layers, and how many fully connected layer we should develop?</a:t>
            </a:r>
          </a:p>
        </p:txBody>
      </p:sp>
      <p:sp>
        <p:nvSpPr>
          <p:cNvPr id="6" name="TextBox 5">
            <a:extLst>
              <a:ext uri="{FF2B5EF4-FFF2-40B4-BE49-F238E27FC236}">
                <a16:creationId xmlns:a16="http://schemas.microsoft.com/office/drawing/2014/main" id="{9CE62350-C8D6-AD9F-1EC5-43E8C9DD7AFB}"/>
              </a:ext>
            </a:extLst>
          </p:cNvPr>
          <p:cNvSpPr txBox="1"/>
          <p:nvPr/>
        </p:nvSpPr>
        <p:spPr>
          <a:xfrm>
            <a:off x="569935" y="971689"/>
            <a:ext cx="11026747" cy="923330"/>
          </a:xfrm>
          <a:prstGeom prst="rect">
            <a:avLst/>
          </a:prstGeom>
          <a:noFill/>
          <a:ln>
            <a:solidFill>
              <a:schemeClr val="bg1"/>
            </a:solidFill>
          </a:ln>
        </p:spPr>
        <p:txBody>
          <a:bodyPr wrap="square">
            <a:spAutoFit/>
          </a:bodyPr>
          <a:lstStyle/>
          <a:p>
            <a:pPr algn="just"/>
            <a:r>
              <a:rPr lang="en-US" dirty="0">
                <a:solidFill>
                  <a:schemeClr val="bg1"/>
                </a:solidFill>
                <a:latin typeface="Times New Roman" panose="02020603050405020304" pitchFamily="18" charset="0"/>
                <a:cs typeface="Times New Roman" panose="02020603050405020304" pitchFamily="18" charset="0"/>
              </a:rPr>
              <a:t>Determining the number of convolutional layers, pooling layers, and fully connected layers in a Convolutional Neural Network (CNN) depends on several factors, including the complexity of the task, the size of the dataset, the computational resources available, and the architecture design principles. </a:t>
            </a:r>
          </a:p>
        </p:txBody>
      </p:sp>
    </p:spTree>
    <p:extLst>
      <p:ext uri="{BB962C8B-B14F-4D97-AF65-F5344CB8AC3E}">
        <p14:creationId xmlns:p14="http://schemas.microsoft.com/office/powerpoint/2010/main" val="3210970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9" name="Rectangle 1229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1" name="Rectangle 1230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3" name="Freeform: Shape 1230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38F04AA9-A887-0459-6512-F0D2D7CDE940}"/>
              </a:ext>
            </a:extLst>
          </p:cNvPr>
          <p:cNvSpPr txBox="1"/>
          <p:nvPr/>
        </p:nvSpPr>
        <p:spPr>
          <a:xfrm>
            <a:off x="354535" y="1901956"/>
            <a:ext cx="3490352" cy="3071906"/>
          </a:xfrm>
          <a:prstGeom prst="rect">
            <a:avLst/>
          </a:prstGeom>
        </p:spPr>
        <p:txBody>
          <a:bodyPr vert="horz" lIns="91440" tIns="45720" rIns="91440" bIns="45720" rtlCol="0" anchor="t">
            <a:normAutofit/>
          </a:bodyPr>
          <a:lstStyle/>
          <a:p>
            <a:pPr algn="ctr">
              <a:lnSpc>
                <a:spcPct val="90000"/>
              </a:lnSpc>
              <a:spcBef>
                <a:spcPct val="0"/>
              </a:spcBef>
              <a:spcAft>
                <a:spcPts val="1800"/>
              </a:spcAft>
            </a:pPr>
            <a:r>
              <a:rPr lang="en-US" sz="4000" b="1" i="0" kern="1200" dirty="0">
                <a:solidFill>
                  <a:srgbClr val="FFFFFF"/>
                </a:solidFill>
                <a:effectLst/>
                <a:latin typeface="Times New Roman" panose="02020603050405020304" pitchFamily="18" charset="0"/>
                <a:ea typeface="+mj-ea"/>
                <a:cs typeface="Times New Roman" panose="02020603050405020304" pitchFamily="18" charset="0"/>
              </a:rPr>
              <a:t>Overfitting and Regularization in CNNs</a:t>
            </a:r>
          </a:p>
        </p:txBody>
      </p:sp>
      <p:pic>
        <p:nvPicPr>
          <p:cNvPr id="12290" name="Picture 2">
            <a:extLst>
              <a:ext uri="{FF2B5EF4-FFF2-40B4-BE49-F238E27FC236}">
                <a16:creationId xmlns:a16="http://schemas.microsoft.com/office/drawing/2014/main" id="{A6CDF827-B835-45E7-1808-5E87EBF0CF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2428" y="368300"/>
            <a:ext cx="7549466" cy="58697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429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9FF8B39-AA1A-B29E-3EF4-08F63025D05D}"/>
              </a:ext>
            </a:extLst>
          </p:cNvPr>
          <p:cNvSpPr txBox="1"/>
          <p:nvPr/>
        </p:nvSpPr>
        <p:spPr>
          <a:xfrm>
            <a:off x="216076" y="1931928"/>
            <a:ext cx="6204202"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Computational cost: </a:t>
            </a:r>
            <a:r>
              <a:rPr lang="en-US" b="0" i="0" dirty="0">
                <a:effectLst/>
                <a:latin typeface="Times New Roman" panose="02020603050405020304" pitchFamily="18" charset="0"/>
                <a:cs typeface="Times New Roman" panose="02020603050405020304" pitchFamily="18" charset="0"/>
              </a:rPr>
              <a:t>Training a deep CNN can be computationally expensive, requiring significant amounts of data and computational resources.</a:t>
            </a:r>
          </a:p>
          <a:p>
            <a:pPr>
              <a:lnSpc>
                <a:spcPct val="90000"/>
              </a:lnSpc>
              <a:spcAft>
                <a:spcPts val="600"/>
              </a:spcAft>
            </a:pPr>
            <a:endParaRPr lang="en-US" b="0" i="0" dirty="0">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Overfitting</a:t>
            </a:r>
            <a:r>
              <a:rPr lang="en-US" b="0" i="0" dirty="0">
                <a:effectLst/>
                <a:latin typeface="Times New Roman" panose="02020603050405020304" pitchFamily="18" charset="0"/>
                <a:cs typeface="Times New Roman" panose="02020603050405020304" pitchFamily="18" charset="0"/>
              </a:rPr>
              <a:t>: Deep CNNs are prone to overfitting, especially when trained on small datasets, where the model may memorize the training data rather than generalize to new, unseen data.</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Database">
            <a:extLst>
              <a:ext uri="{FF2B5EF4-FFF2-40B4-BE49-F238E27FC236}">
                <a16:creationId xmlns:a16="http://schemas.microsoft.com/office/drawing/2014/main" id="{71D95221-BF35-3290-62FA-55C7B95A69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5" name="TextBox 4">
            <a:extLst>
              <a:ext uri="{FF2B5EF4-FFF2-40B4-BE49-F238E27FC236}">
                <a16:creationId xmlns:a16="http://schemas.microsoft.com/office/drawing/2014/main" id="{6839210E-5F0E-4CC3-FA7C-23FF1AEFD75E}"/>
              </a:ext>
            </a:extLst>
          </p:cNvPr>
          <p:cNvSpPr txBox="1"/>
          <p:nvPr/>
        </p:nvSpPr>
        <p:spPr>
          <a:xfrm>
            <a:off x="0" y="172733"/>
            <a:ext cx="7144903" cy="978729"/>
          </a:xfrm>
          <a:prstGeom prst="rect">
            <a:avLst/>
          </a:prstGeom>
          <a:noFill/>
        </p:spPr>
        <p:txBody>
          <a:bodyPr wrap="square">
            <a:spAutoFit/>
          </a:bodyPr>
          <a:lstStyle/>
          <a:p>
            <a:pPr algn="ctr">
              <a:lnSpc>
                <a:spcPct val="90000"/>
              </a:lnSpc>
              <a:spcAft>
                <a:spcPts val="600"/>
              </a:spcAft>
            </a:pPr>
            <a:r>
              <a:rPr lang="en-US" sz="3200" b="1" i="0" dirty="0">
                <a:effectLst/>
                <a:latin typeface="Times New Roman" panose="02020603050405020304" pitchFamily="18" charset="0"/>
                <a:cs typeface="Times New Roman" panose="02020603050405020304" pitchFamily="18" charset="0"/>
              </a:rPr>
              <a:t>Limitations of Simple Convolutional Neural Network</a:t>
            </a:r>
            <a:endParaRPr lang="en-US" sz="3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8280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5C0888-4C2A-64C7-E85B-3B6E797B0032}"/>
              </a:ext>
            </a:extLst>
          </p:cNvPr>
          <p:cNvSpPr txBox="1"/>
          <p:nvPr/>
        </p:nvSpPr>
        <p:spPr>
          <a:xfrm>
            <a:off x="8923923" y="2005647"/>
            <a:ext cx="2965992"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b="1" kern="1200" dirty="0">
                <a:solidFill>
                  <a:schemeClr val="tx1"/>
                </a:solidFill>
                <a:latin typeface="Times New Roman" panose="02020603050405020304" pitchFamily="18" charset="0"/>
                <a:ea typeface="+mj-ea"/>
                <a:cs typeface="Times New Roman" panose="02020603050405020304" pitchFamily="18" charset="0"/>
              </a:rPr>
              <a:t>Popular CNN Architectures</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3E9E5A5-3D7B-D3A1-22C1-42FE006A513A}"/>
              </a:ext>
            </a:extLst>
          </p:cNvPr>
          <p:cNvPicPr>
            <a:picLocks noChangeAspect="1"/>
          </p:cNvPicPr>
          <p:nvPr/>
        </p:nvPicPr>
        <p:blipFill>
          <a:blip r:embed="rId2"/>
          <a:stretch>
            <a:fillRect/>
          </a:stretch>
        </p:blipFill>
        <p:spPr>
          <a:xfrm>
            <a:off x="545238" y="1039332"/>
            <a:ext cx="7608304" cy="4850292"/>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295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A68BC-6271-58C9-AADB-88C95478FA36}"/>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84D6A91F-BC8D-17CA-C9C9-20CB9374D218}"/>
              </a:ext>
            </a:extLst>
          </p:cNvPr>
          <p:cNvPicPr>
            <a:picLocks noChangeAspect="1"/>
          </p:cNvPicPr>
          <p:nvPr/>
        </p:nvPicPr>
        <p:blipFill>
          <a:blip r:embed="rId3">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5ECCC3A7-BA09-2A6A-A1AE-D8F0C426312E}"/>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Introduction to </a:t>
            </a:r>
            <a:r>
              <a:rPr lang="en-US" sz="4800" b="1" dirty="0">
                <a:solidFill>
                  <a:schemeClr val="bg1"/>
                </a:solidFill>
                <a:latin typeface="Times New Roman"/>
                <a:ea typeface="+mn-lt"/>
                <a:cs typeface="+mn-lt"/>
              </a:rPr>
              <a:t>Batch Normalization in Neural Networks</a:t>
            </a:r>
            <a:endParaRPr lang="en-US" sz="4800" b="1" dirty="0">
              <a:solidFill>
                <a:schemeClr val="bg1"/>
              </a:solidFill>
              <a:latin typeface="Times New Roman"/>
              <a:ea typeface="+mj-ea"/>
              <a:cs typeface="Times New Roman"/>
            </a:endParaRPr>
          </a:p>
        </p:txBody>
      </p:sp>
    </p:spTree>
    <p:extLst>
      <p:ext uri="{BB962C8B-B14F-4D97-AF65-F5344CB8AC3E}">
        <p14:creationId xmlns:p14="http://schemas.microsoft.com/office/powerpoint/2010/main" val="2887413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7C899-5C7E-B5CB-BF42-C09687E262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494F41-D803-CE8E-410D-6B0230621602}"/>
              </a:ext>
            </a:extLst>
          </p:cNvPr>
          <p:cNvSpPr txBox="1"/>
          <p:nvPr/>
        </p:nvSpPr>
        <p:spPr>
          <a:xfrm>
            <a:off x="308472" y="154236"/>
            <a:ext cx="11644829"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Batch Normalization in Deep Learning </a:t>
            </a:r>
          </a:p>
        </p:txBody>
      </p:sp>
      <p:sp>
        <p:nvSpPr>
          <p:cNvPr id="4" name="TextBox 3">
            <a:extLst>
              <a:ext uri="{FF2B5EF4-FFF2-40B4-BE49-F238E27FC236}">
                <a16:creationId xmlns:a16="http://schemas.microsoft.com/office/drawing/2014/main" id="{3BE1838E-39EE-B07E-4433-509B814AA138}"/>
              </a:ext>
            </a:extLst>
          </p:cNvPr>
          <p:cNvSpPr txBox="1"/>
          <p:nvPr/>
        </p:nvSpPr>
        <p:spPr>
          <a:xfrm>
            <a:off x="308472" y="912660"/>
            <a:ext cx="11575056" cy="2531655"/>
          </a:xfrm>
          <a:prstGeom prst="rect">
            <a:avLst/>
          </a:prstGeom>
          <a:noFill/>
        </p:spPr>
        <p:txBody>
          <a:bodyPr wrap="square">
            <a:spAutoFit/>
          </a:bodyPr>
          <a:lstStyle/>
          <a:p>
            <a:pPr marL="285750" indent="-285750" algn="just">
              <a:lnSpc>
                <a:spcPts val="24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Batch normalization is a technique used in deep learning to improve training speed and stability by normalizing the activations of each layer within a mini-batch.</a:t>
            </a:r>
          </a:p>
          <a:p>
            <a:pPr algn="just">
              <a:lnSpc>
                <a:spcPts val="2400"/>
              </a:lnSpc>
            </a:pPr>
            <a:endParaRPr lang="en-US" dirty="0">
              <a:latin typeface="Times New Roman" panose="02020603050405020304" pitchFamily="18" charset="0"/>
              <a:cs typeface="Times New Roman" panose="02020603050405020304" pitchFamily="18" charset="0"/>
            </a:endParaRPr>
          </a:p>
          <a:p>
            <a:pPr marL="285750" indent="-285750" algn="just">
              <a:lnSpc>
                <a:spcPts val="24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addresses the issue of </a:t>
            </a:r>
            <a:r>
              <a:rPr lang="en-US" b="1" dirty="0">
                <a:highlight>
                  <a:srgbClr val="FFFF00"/>
                </a:highlight>
                <a:latin typeface="Times New Roman" panose="02020603050405020304" pitchFamily="18" charset="0"/>
                <a:cs typeface="Times New Roman" panose="02020603050405020304" pitchFamily="18" charset="0"/>
              </a:rPr>
              <a:t>internal covariate shift, </a:t>
            </a:r>
            <a:r>
              <a:rPr lang="en-US" dirty="0">
                <a:latin typeface="Times New Roman" panose="02020603050405020304" pitchFamily="18" charset="0"/>
                <a:cs typeface="Times New Roman" panose="02020603050405020304" pitchFamily="18" charset="0"/>
              </a:rPr>
              <a:t>where changes in the distribution of layer inputs during training can hinder learning. </a:t>
            </a:r>
          </a:p>
          <a:p>
            <a:pPr marL="285750" indent="-285750" algn="just">
              <a:lnSpc>
                <a:spcPts val="24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lnSpc>
                <a:spcPts val="24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normalizing activations, batch normalization helps to ensure a more stable training process and allows for the use of higher learning rates, leading to faster convergence and improved model performance. </a:t>
            </a:r>
            <a:endParaRPr lang="en-US" b="0" i="0" dirty="0">
              <a:effectLst/>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3B7CDCF9-144C-B117-07A0-F3AA079D8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300" y="3545915"/>
            <a:ext cx="5226050" cy="303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65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52C8EE-263A-3808-E861-C3EEC67D0438}"/>
              </a:ext>
            </a:extLst>
          </p:cNvPr>
          <p:cNvSpPr txBox="1"/>
          <p:nvPr/>
        </p:nvSpPr>
        <p:spPr>
          <a:xfrm>
            <a:off x="850271" y="1254606"/>
            <a:ext cx="10488058" cy="82227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1"/>
                </a:solidFill>
                <a:latin typeface="Times New Roman" panose="02020603050405020304" pitchFamily="18" charset="0"/>
                <a:ea typeface="+mj-ea"/>
                <a:cs typeface="Times New Roman" panose="02020603050405020304" pitchFamily="18" charset="0"/>
              </a:rPr>
              <a:t>What is mini-batch?</a:t>
            </a:r>
          </a:p>
        </p:txBody>
      </p:sp>
      <p:sp>
        <p:nvSpPr>
          <p:cNvPr id="22" name="TextBox 21">
            <a:extLst>
              <a:ext uri="{FF2B5EF4-FFF2-40B4-BE49-F238E27FC236}">
                <a16:creationId xmlns:a16="http://schemas.microsoft.com/office/drawing/2014/main" id="{D25AAAD8-26EF-58AC-B4CD-58F596799AE7}"/>
              </a:ext>
            </a:extLst>
          </p:cNvPr>
          <p:cNvSpPr txBox="1"/>
          <p:nvPr/>
        </p:nvSpPr>
        <p:spPr>
          <a:xfrm>
            <a:off x="641773" y="2496541"/>
            <a:ext cx="10905053" cy="2800395"/>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 the context of batch normalization, a "mini-batch" refers to a subset of the overall training data used in each iteration of training. </a:t>
            </a:r>
          </a:p>
          <a:p>
            <a:pPr marL="285750" indent="-228600">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Batch normalization normalizes the activations of each layer within a mini-batch during training, which helps to stabilize and accelerate the learning process.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5072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FDF14-8795-4476-EB8C-BDDC81A910B5}"/>
            </a:ext>
          </a:extLst>
        </p:cNvPr>
        <p:cNvGrpSpPr/>
        <p:nvPr/>
      </p:nvGrpSpPr>
      <p:grpSpPr>
        <a:xfrm>
          <a:off x="0" y="0"/>
          <a:ext cx="0" cy="0"/>
          <a:chOff x="0" y="0"/>
          <a:chExt cx="0" cy="0"/>
        </a:xfrm>
      </p:grpSpPr>
      <p:pic>
        <p:nvPicPr>
          <p:cNvPr id="2050" name="Picture 2" descr="Neural Network with Batch Normalization Layer">
            <a:extLst>
              <a:ext uri="{FF2B5EF4-FFF2-40B4-BE49-F238E27FC236}">
                <a16:creationId xmlns:a16="http://schemas.microsoft.com/office/drawing/2014/main" id="{559710E1-43E5-5D02-406C-C32411B05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701" y="2622015"/>
            <a:ext cx="6065387" cy="39500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3D30A5-01A8-7A2E-7B7E-CD3CE6D1DC98}"/>
              </a:ext>
            </a:extLst>
          </p:cNvPr>
          <p:cNvSpPr txBox="1"/>
          <p:nvPr/>
        </p:nvSpPr>
        <p:spPr>
          <a:xfrm>
            <a:off x="221766" y="120650"/>
            <a:ext cx="11874753" cy="2308324"/>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Batch normalization is a layer that allows every layer of the network to do learning more independently.</a:t>
            </a:r>
          </a:p>
          <a:p>
            <a:pPr marL="285750" indent="-285750">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It is used to normalize the output of the previous layers. The activations scale the input layer in normalization. </a:t>
            </a:r>
          </a:p>
          <a:p>
            <a:endParaRPr lang="en-US"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Using batch normalization learning becomes efficient also it can be used as regularization to avoid overfitting of the model.</a:t>
            </a:r>
          </a:p>
          <a:p>
            <a:endParaRPr lang="en-US"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The layer is added to the sequential model to standardize the input or the outputs. In simple terms by normalizing the layer weight as mean as 0 and standard deviation as 1.</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512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770627-4221-2E90-8393-E560DE4CCA0A}"/>
              </a:ext>
            </a:extLst>
          </p:cNvPr>
          <p:cNvSpPr txBox="1"/>
          <p:nvPr/>
        </p:nvSpPr>
        <p:spPr>
          <a:xfrm>
            <a:off x="0" y="0"/>
            <a:ext cx="12192000" cy="1135888"/>
          </a:xfrm>
          <a:prstGeom prst="rect">
            <a:avLst/>
          </a:prstGeom>
          <a:noFill/>
        </p:spPr>
        <p:txBody>
          <a:bodyPr wrap="square">
            <a:spAutoFit/>
          </a:bodyPr>
          <a:lstStyle/>
          <a:p>
            <a:pPr algn="ctr" fontAlgn="base">
              <a:lnSpc>
                <a:spcPct val="200000"/>
              </a:lnSpc>
            </a:pPr>
            <a:r>
              <a:rPr lang="en-US" sz="4000" b="1" i="0" dirty="0">
                <a:effectLst/>
                <a:latin typeface="Times New Roman" panose="02020603050405020304" pitchFamily="18" charset="0"/>
                <a:cs typeface="Times New Roman" panose="02020603050405020304" pitchFamily="18" charset="0"/>
              </a:rPr>
              <a:t>What is Covariant Shift?</a:t>
            </a:r>
          </a:p>
        </p:txBody>
      </p:sp>
      <p:sp>
        <p:nvSpPr>
          <p:cNvPr id="5" name="TextBox 4">
            <a:extLst>
              <a:ext uri="{FF2B5EF4-FFF2-40B4-BE49-F238E27FC236}">
                <a16:creationId xmlns:a16="http://schemas.microsoft.com/office/drawing/2014/main" id="{08C2E4E2-453A-1ED5-FF90-8F779F881DC9}"/>
              </a:ext>
            </a:extLst>
          </p:cNvPr>
          <p:cNvSpPr txBox="1"/>
          <p:nvPr/>
        </p:nvSpPr>
        <p:spPr>
          <a:xfrm>
            <a:off x="301127" y="1289084"/>
            <a:ext cx="11729292" cy="1477328"/>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Covariate shift is a phenomenon in machine learning where the distribution of input features (covariates) changes between the training and testing or deployment phases of a model.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Essentially, the data your model sees during training is different from the data it encounters in the real world, potentially leading to poor performance. </a:t>
            </a:r>
            <a:endParaRPr lang="en-US" dirty="0">
              <a:latin typeface="Times New Roman" panose="02020603050405020304" pitchFamily="18" charset="0"/>
              <a:cs typeface="Times New Roman" panose="02020603050405020304" pitchFamily="18" charset="0"/>
            </a:endParaRPr>
          </a:p>
        </p:txBody>
      </p:sp>
      <p:pic>
        <p:nvPicPr>
          <p:cNvPr id="14338" name="Picture 2">
            <a:extLst>
              <a:ext uri="{FF2B5EF4-FFF2-40B4-BE49-F238E27FC236}">
                <a16:creationId xmlns:a16="http://schemas.microsoft.com/office/drawing/2014/main" id="{B28CE348-F598-8B2F-FB04-958F1D18D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593" y="2588612"/>
            <a:ext cx="6082108" cy="405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61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C29EB-CE16-F8C7-00E8-3076215B19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70042C-6C79-3FCC-79F7-5EA593251060}"/>
              </a:ext>
            </a:extLst>
          </p:cNvPr>
          <p:cNvSpPr txBox="1"/>
          <p:nvPr/>
        </p:nvSpPr>
        <p:spPr>
          <a:xfrm>
            <a:off x="330506" y="121186"/>
            <a:ext cx="11699913" cy="707886"/>
          </a:xfrm>
          <a:prstGeom prst="rect">
            <a:avLst/>
          </a:prstGeom>
          <a:noFill/>
        </p:spPr>
        <p:txBody>
          <a:bodyPr wrap="square" rtlCol="0">
            <a:spAutoFit/>
          </a:bodyPr>
          <a:lstStyle/>
          <a:p>
            <a:pPr algn="ctr"/>
            <a:r>
              <a:rPr lang="en-US" sz="4000" b="1" i="0" dirty="0">
                <a:effectLst/>
                <a:latin typeface="Times New Roman" panose="02020603050405020304" pitchFamily="18" charset="0"/>
                <a:cs typeface="Times New Roman" panose="02020603050405020304" pitchFamily="18" charset="0"/>
              </a:rPr>
              <a:t>Digital image</a:t>
            </a:r>
            <a:endParaRPr lang="en-US" sz="4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C69BE78-82F8-34DA-1157-0A943D44F4BB}"/>
              </a:ext>
            </a:extLst>
          </p:cNvPr>
          <p:cNvSpPr txBox="1"/>
          <p:nvPr/>
        </p:nvSpPr>
        <p:spPr>
          <a:xfrm>
            <a:off x="330507" y="1143921"/>
            <a:ext cx="11699912" cy="1200329"/>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1C1C1C"/>
                </a:solidFill>
                <a:effectLst/>
                <a:latin typeface="Times New Roman" panose="02020603050405020304" pitchFamily="18" charset="0"/>
                <a:cs typeface="Times New Roman" panose="02020603050405020304" pitchFamily="18" charset="0"/>
              </a:rPr>
              <a:t>Digital images are interpreted as 2D or 3D matrices by a computer, where each value or pixel in the matrix represents the amplitude, known as the “intensity” of the pixel. </a:t>
            </a:r>
          </a:p>
          <a:p>
            <a:pPr marL="285750" indent="-285750">
              <a:buFont typeface="Arial" panose="020B0604020202020204" pitchFamily="34" charset="0"/>
              <a:buChar char="•"/>
            </a:pPr>
            <a:endParaRPr lang="en-US" dirty="0">
              <a:solidFill>
                <a:srgbClr val="1C1C1C"/>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1C1C1C"/>
                </a:solidFill>
                <a:effectLst/>
                <a:latin typeface="Times New Roman" panose="02020603050405020304" pitchFamily="18" charset="0"/>
                <a:cs typeface="Times New Roman" panose="02020603050405020304" pitchFamily="18" charset="0"/>
              </a:rPr>
              <a:t>Typically, we are used to dealing with 8-bit images, wherein the amplitude value ranges from 0 to 255.</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8422E3F-87E1-0A2F-C144-F255DE49C12D}"/>
              </a:ext>
            </a:extLst>
          </p:cNvPr>
          <p:cNvPicPr>
            <a:picLocks noChangeAspect="1"/>
          </p:cNvPicPr>
          <p:nvPr/>
        </p:nvPicPr>
        <p:blipFill>
          <a:blip r:embed="rId2"/>
          <a:stretch>
            <a:fillRect/>
          </a:stretch>
        </p:blipFill>
        <p:spPr>
          <a:xfrm>
            <a:off x="2699131" y="2364752"/>
            <a:ext cx="7293167" cy="4297998"/>
          </a:xfrm>
          <a:prstGeom prst="rect">
            <a:avLst/>
          </a:prstGeom>
          <a:ln>
            <a:solidFill>
              <a:schemeClr val="accent1"/>
            </a:solidFill>
          </a:ln>
        </p:spPr>
      </p:pic>
    </p:spTree>
    <p:extLst>
      <p:ext uri="{BB962C8B-B14F-4D97-AF65-F5344CB8AC3E}">
        <p14:creationId xmlns:p14="http://schemas.microsoft.com/office/powerpoint/2010/main" val="26692661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3FA48-18FA-3D52-F005-B5874D0C5A3A}"/>
              </a:ext>
            </a:extLst>
          </p:cNvPr>
          <p:cNvSpPr txBox="1"/>
          <p:nvPr/>
        </p:nvSpPr>
        <p:spPr>
          <a:xfrm>
            <a:off x="162039" y="41414"/>
            <a:ext cx="11867921" cy="707886"/>
          </a:xfrm>
          <a:prstGeom prst="rect">
            <a:avLst/>
          </a:prstGeom>
          <a:noFill/>
        </p:spPr>
        <p:txBody>
          <a:bodyPr wrap="square">
            <a:spAutoFit/>
          </a:bodyPr>
          <a:lstStyle/>
          <a:p>
            <a:pPr algn="ctr"/>
            <a:r>
              <a:rPr lang="en-US" sz="4000" b="1" i="0" dirty="0">
                <a:solidFill>
                  <a:srgbClr val="242424"/>
                </a:solidFill>
                <a:effectLst/>
                <a:latin typeface="Times New Roman" panose="02020603050405020304" pitchFamily="18" charset="0"/>
                <a:cs typeface="Times New Roman" panose="02020603050405020304" pitchFamily="18" charset="0"/>
              </a:rPr>
              <a:t>How does Batch Normalization work?</a:t>
            </a:r>
            <a:endParaRPr lang="en-US" sz="4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08133A7-CE35-8B7D-C8CE-ACE45AC8985F}"/>
              </a:ext>
            </a:extLst>
          </p:cNvPr>
          <p:cNvPicPr>
            <a:picLocks noChangeAspect="1"/>
          </p:cNvPicPr>
          <p:nvPr/>
        </p:nvPicPr>
        <p:blipFill>
          <a:blip r:embed="rId2"/>
          <a:stretch>
            <a:fillRect/>
          </a:stretch>
        </p:blipFill>
        <p:spPr>
          <a:xfrm>
            <a:off x="45940" y="832814"/>
            <a:ext cx="6050060" cy="5415861"/>
          </a:xfrm>
          <a:prstGeom prst="rect">
            <a:avLst/>
          </a:prstGeom>
        </p:spPr>
      </p:pic>
      <p:sp>
        <p:nvSpPr>
          <p:cNvPr id="6" name="TextBox 5">
            <a:extLst>
              <a:ext uri="{FF2B5EF4-FFF2-40B4-BE49-F238E27FC236}">
                <a16:creationId xmlns:a16="http://schemas.microsoft.com/office/drawing/2014/main" id="{234EB346-E343-3D48-5CEC-A470B8FFA90D}"/>
              </a:ext>
            </a:extLst>
          </p:cNvPr>
          <p:cNvSpPr txBox="1"/>
          <p:nvPr/>
        </p:nvSpPr>
        <p:spPr>
          <a:xfrm>
            <a:off x="6442112" y="2344609"/>
            <a:ext cx="5587847" cy="1754326"/>
          </a:xfrm>
          <a:prstGeom prst="rect">
            <a:avLst/>
          </a:prstGeom>
          <a:noFill/>
          <a:ln w="28575">
            <a:solidFill>
              <a:srgbClr val="FF0000"/>
            </a:solidFill>
          </a:ln>
        </p:spPr>
        <p:txBody>
          <a:bodyPr wrap="square">
            <a:spAutoFit/>
          </a:bodyPr>
          <a:lstStyle/>
          <a:p>
            <a:pPr algn="just"/>
            <a:r>
              <a:rPr lang="en-US" b="1" i="0" dirty="0">
                <a:effectLst/>
                <a:latin typeface="Times New Roman" panose="02020603050405020304" pitchFamily="18" charset="0"/>
                <a:cs typeface="Times New Roman" panose="02020603050405020304" pitchFamily="18" charset="0"/>
              </a:rPr>
              <a:t>Equations 2−4 </a:t>
            </a:r>
            <a:r>
              <a:rPr lang="en-US" b="0" i="0" dirty="0">
                <a:solidFill>
                  <a:srgbClr val="242424"/>
                </a:solidFill>
                <a:effectLst/>
                <a:latin typeface="Times New Roman" panose="02020603050405020304" pitchFamily="18" charset="0"/>
                <a:cs typeface="Times New Roman" panose="02020603050405020304" pitchFamily="18" charset="0"/>
              </a:rPr>
              <a:t>describe how the mean and variance of each activation across a mini-batch is calculated, followed by subtraction by mean to zero centers the activations and dividing by the standard deviation. This is to make the standard deviation of each activation across the mini-batch unit (1).</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F082C71-3AC4-2FD9-BAC5-D203CA2FF2B4}"/>
              </a:ext>
            </a:extLst>
          </p:cNvPr>
          <p:cNvSpPr txBox="1"/>
          <p:nvPr/>
        </p:nvSpPr>
        <p:spPr>
          <a:xfrm>
            <a:off x="6442112" y="4934233"/>
            <a:ext cx="5649780" cy="1741986"/>
          </a:xfrm>
          <a:prstGeom prst="rect">
            <a:avLst/>
          </a:prstGeom>
          <a:noFill/>
          <a:ln w="28575">
            <a:solidFill>
              <a:schemeClr val="accent3"/>
            </a:solidFill>
          </a:ln>
        </p:spPr>
        <p:txBody>
          <a:bodyPr wrap="square">
            <a:spAutoFit/>
          </a:bodyPr>
          <a:lstStyle/>
          <a:p>
            <a:pPr algn="just"/>
            <a:r>
              <a:rPr lang="en-US" b="1" i="0" dirty="0">
                <a:solidFill>
                  <a:srgbClr val="242424"/>
                </a:solidFill>
                <a:effectLst/>
                <a:latin typeface="Times New Roman" panose="02020603050405020304" pitchFamily="18" charset="0"/>
                <a:cs typeface="Times New Roman" panose="02020603050405020304" pitchFamily="18" charset="0"/>
              </a:rPr>
              <a:t>Equation 5 </a:t>
            </a:r>
            <a:r>
              <a:rPr lang="en-US" b="0" i="0" dirty="0">
                <a:solidFill>
                  <a:srgbClr val="242424"/>
                </a:solidFill>
                <a:effectLst/>
                <a:latin typeface="Times New Roman" panose="02020603050405020304" pitchFamily="18" charset="0"/>
                <a:cs typeface="Times New Roman" panose="02020603050405020304" pitchFamily="18" charset="0"/>
              </a:rPr>
              <a:t>is where the real magic happens. </a:t>
            </a:r>
            <a:r>
              <a:rPr lang="el-GR" b="0" i="0" dirty="0">
                <a:solidFill>
                  <a:srgbClr val="242424"/>
                </a:solidFill>
                <a:effectLst/>
                <a:latin typeface="Times New Roman" panose="02020603050405020304" pitchFamily="18" charset="0"/>
                <a:cs typeface="Times New Roman" panose="02020603050405020304" pitchFamily="18" charset="0"/>
              </a:rPr>
              <a:t>γ </a:t>
            </a:r>
            <a:r>
              <a:rPr lang="en-US" b="0" i="0" dirty="0">
                <a:solidFill>
                  <a:srgbClr val="242424"/>
                </a:solidFill>
                <a:effectLst/>
                <a:latin typeface="Times New Roman" panose="02020603050405020304" pitchFamily="18" charset="0"/>
                <a:cs typeface="Times New Roman" panose="02020603050405020304" pitchFamily="18" charset="0"/>
              </a:rPr>
              <a:t>and </a:t>
            </a:r>
            <a:r>
              <a:rPr lang="el-GR" b="0" i="0" dirty="0">
                <a:solidFill>
                  <a:srgbClr val="242424"/>
                </a:solidFill>
                <a:effectLst/>
                <a:latin typeface="Times New Roman" panose="02020603050405020304" pitchFamily="18" charset="0"/>
                <a:cs typeface="Times New Roman" panose="02020603050405020304" pitchFamily="18" charset="0"/>
              </a:rPr>
              <a:t>β </a:t>
            </a:r>
            <a:r>
              <a:rPr lang="en-US" b="0" i="0" dirty="0">
                <a:solidFill>
                  <a:srgbClr val="242424"/>
                </a:solidFill>
                <a:effectLst/>
                <a:latin typeface="Times New Roman" panose="02020603050405020304" pitchFamily="18" charset="0"/>
                <a:cs typeface="Times New Roman" panose="02020603050405020304" pitchFamily="18" charset="0"/>
              </a:rPr>
              <a:t>are the hyperparameters of the so-called batch normalization layer. The output of equation 5 has a mean of </a:t>
            </a:r>
            <a:r>
              <a:rPr lang="el-GR" b="0" i="0" dirty="0">
                <a:solidFill>
                  <a:srgbClr val="242424"/>
                </a:solidFill>
                <a:effectLst/>
                <a:latin typeface="Times New Roman" panose="02020603050405020304" pitchFamily="18" charset="0"/>
                <a:cs typeface="Times New Roman" panose="02020603050405020304" pitchFamily="18" charset="0"/>
              </a:rPr>
              <a:t>β </a:t>
            </a:r>
            <a:r>
              <a:rPr lang="en-US" b="0" i="0" dirty="0">
                <a:solidFill>
                  <a:srgbClr val="242424"/>
                </a:solidFill>
                <a:effectLst/>
                <a:latin typeface="Times New Roman" panose="02020603050405020304" pitchFamily="18" charset="0"/>
                <a:cs typeface="Times New Roman" panose="02020603050405020304" pitchFamily="18" charset="0"/>
              </a:rPr>
              <a:t>and a standard deviation of </a:t>
            </a:r>
            <a:r>
              <a:rPr lang="el-GR" b="0" i="0" dirty="0">
                <a:solidFill>
                  <a:srgbClr val="242424"/>
                </a:solidFill>
                <a:effectLst/>
                <a:latin typeface="Times New Roman" panose="02020603050405020304" pitchFamily="18" charset="0"/>
                <a:cs typeface="Times New Roman" panose="02020603050405020304" pitchFamily="18" charset="0"/>
              </a:rPr>
              <a:t>γ. </a:t>
            </a:r>
            <a:r>
              <a:rPr lang="en-US" b="0" i="0" dirty="0">
                <a:solidFill>
                  <a:srgbClr val="242424"/>
                </a:solidFill>
                <a:effectLst/>
                <a:latin typeface="Times New Roman" panose="02020603050405020304" pitchFamily="18" charset="0"/>
                <a:cs typeface="Times New Roman" panose="02020603050405020304" pitchFamily="18" charset="0"/>
              </a:rPr>
              <a:t>In effect, a batch normalization layer helps our optimization algorithm to control the mean and the variance of the output of the layer.</a:t>
            </a:r>
            <a:endParaRPr lang="en-US" dirty="0">
              <a:latin typeface="Times New Roman" panose="02020603050405020304" pitchFamily="18" charset="0"/>
              <a:cs typeface="Times New Roman" panose="02020603050405020304" pitchFamily="18" charset="0"/>
            </a:endParaRPr>
          </a:p>
        </p:txBody>
      </p:sp>
      <p:sp>
        <p:nvSpPr>
          <p:cNvPr id="10" name="Right Brace 9">
            <a:extLst>
              <a:ext uri="{FF2B5EF4-FFF2-40B4-BE49-F238E27FC236}">
                <a16:creationId xmlns:a16="http://schemas.microsoft.com/office/drawing/2014/main" id="{5E7C5D38-3962-DA7D-0AD7-752B7BD2D040}"/>
              </a:ext>
            </a:extLst>
          </p:cNvPr>
          <p:cNvSpPr/>
          <p:nvPr/>
        </p:nvSpPr>
        <p:spPr>
          <a:xfrm>
            <a:off x="5871990" y="2060154"/>
            <a:ext cx="393852" cy="2644048"/>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42CAC6F1-3FA5-8F75-6B05-7EA3D0E372F0}"/>
              </a:ext>
            </a:extLst>
          </p:cNvPr>
          <p:cNvSpPr/>
          <p:nvPr/>
        </p:nvSpPr>
        <p:spPr>
          <a:xfrm>
            <a:off x="5871990" y="4934233"/>
            <a:ext cx="393852" cy="1754326"/>
          </a:xfrm>
          <a:prstGeom prst="righ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8775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40BB0-CED3-5C83-ED41-F530338997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A47DBA6-0203-8EA8-F06C-2144C67EFBF8}"/>
              </a:ext>
            </a:extLst>
          </p:cNvPr>
          <p:cNvSpPr txBox="1"/>
          <p:nvPr/>
        </p:nvSpPr>
        <p:spPr>
          <a:xfrm>
            <a:off x="0" y="468848"/>
            <a:ext cx="11974417" cy="707886"/>
          </a:xfrm>
          <a:prstGeom prst="rect">
            <a:avLst/>
          </a:prstGeom>
          <a:noFill/>
        </p:spPr>
        <p:txBody>
          <a:bodyPr wrap="square">
            <a:spAutoFit/>
          </a:bodyPr>
          <a:lstStyle/>
          <a:p>
            <a:pPr algn="ctr" rtl="0">
              <a:spcBef>
                <a:spcPts val="1800"/>
              </a:spcBef>
              <a:spcAft>
                <a:spcPts val="1800"/>
              </a:spcAft>
            </a:pPr>
            <a:r>
              <a:rPr lang="en-US" sz="4000" b="1" i="0" dirty="0">
                <a:solidFill>
                  <a:srgbClr val="05192D"/>
                </a:solidFill>
                <a:effectLst/>
                <a:latin typeface="Times New Roman" panose="02020603050405020304" pitchFamily="18" charset="0"/>
                <a:cs typeface="Times New Roman" panose="02020603050405020304" pitchFamily="18" charset="0"/>
              </a:rPr>
              <a:t>Batch Normalization in </a:t>
            </a:r>
            <a:r>
              <a:rPr lang="en-US" sz="4000" b="1" i="0" dirty="0" err="1">
                <a:solidFill>
                  <a:srgbClr val="05192D"/>
                </a:solidFill>
                <a:effectLst/>
                <a:latin typeface="Times New Roman" panose="02020603050405020304" pitchFamily="18" charset="0"/>
                <a:cs typeface="Times New Roman" panose="02020603050405020304" pitchFamily="18" charset="0"/>
              </a:rPr>
              <a:t>Keras</a:t>
            </a:r>
            <a:endParaRPr lang="en-US" sz="4000" b="1" i="0" dirty="0">
              <a:solidFill>
                <a:srgbClr val="05192D"/>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11D4C35-4E9F-33C3-BAD7-AF607F67B2EA}"/>
              </a:ext>
            </a:extLst>
          </p:cNvPr>
          <p:cNvPicPr>
            <a:picLocks noChangeAspect="1"/>
          </p:cNvPicPr>
          <p:nvPr/>
        </p:nvPicPr>
        <p:blipFill>
          <a:blip r:embed="rId2"/>
          <a:stretch>
            <a:fillRect/>
          </a:stretch>
        </p:blipFill>
        <p:spPr>
          <a:xfrm>
            <a:off x="639244" y="1450537"/>
            <a:ext cx="11198500" cy="4406510"/>
          </a:xfrm>
          <a:prstGeom prst="rect">
            <a:avLst/>
          </a:prstGeom>
        </p:spPr>
      </p:pic>
    </p:spTree>
    <p:extLst>
      <p:ext uri="{BB962C8B-B14F-4D97-AF65-F5344CB8AC3E}">
        <p14:creationId xmlns:p14="http://schemas.microsoft.com/office/powerpoint/2010/main" val="1842767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4E341-1F1E-D1F8-2B26-E353F60B7C61}"/>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83914BAD-516D-4E72-FA01-977196A02981}"/>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B78789DE-32F6-C96B-5197-82757CB40817}"/>
              </a:ext>
            </a:extLst>
          </p:cNvPr>
          <p:cNvSpPr txBox="1"/>
          <p:nvPr/>
        </p:nvSpPr>
        <p:spPr>
          <a:xfrm>
            <a:off x="0" y="1629139"/>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CNN-based Models: </a:t>
            </a:r>
          </a:p>
          <a:p>
            <a:pPr algn="ctr"/>
            <a:r>
              <a:rPr lang="en-US" sz="4800" b="1" dirty="0">
                <a:solidFill>
                  <a:schemeClr val="bg1"/>
                </a:solidFill>
                <a:latin typeface="Times New Roman"/>
                <a:ea typeface="+mj-ea"/>
                <a:cs typeface="Times New Roman"/>
              </a:rPr>
              <a:t>LeNet-5</a:t>
            </a:r>
          </a:p>
        </p:txBody>
      </p:sp>
    </p:spTree>
    <p:extLst>
      <p:ext uri="{BB962C8B-B14F-4D97-AF65-F5344CB8AC3E}">
        <p14:creationId xmlns:p14="http://schemas.microsoft.com/office/powerpoint/2010/main" val="2721636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6FDD0-09B5-A0A9-389E-F078B3F256C2}"/>
              </a:ext>
            </a:extLst>
          </p:cNvPr>
          <p:cNvSpPr txBox="1"/>
          <p:nvPr/>
        </p:nvSpPr>
        <p:spPr>
          <a:xfrm>
            <a:off x="0" y="278799"/>
            <a:ext cx="121920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LeNet-5</a:t>
            </a:r>
          </a:p>
        </p:txBody>
      </p:sp>
      <p:pic>
        <p:nvPicPr>
          <p:cNvPr id="4098" name="Picture 2" descr="1lvvWF48t7cyRWqct13eU0w">
            <a:extLst>
              <a:ext uri="{FF2B5EF4-FFF2-40B4-BE49-F238E27FC236}">
                <a16:creationId xmlns:a16="http://schemas.microsoft.com/office/drawing/2014/main" id="{B7FCF142-2F92-D843-7BDF-EC00F8763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43" y="2746412"/>
            <a:ext cx="11598688" cy="366471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E2E814-F167-2813-C9D4-820023CBCEAF}"/>
              </a:ext>
            </a:extLst>
          </p:cNvPr>
          <p:cNvSpPr txBox="1"/>
          <p:nvPr/>
        </p:nvSpPr>
        <p:spPr>
          <a:xfrm>
            <a:off x="123574" y="1265484"/>
            <a:ext cx="12068426"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LeNet is one of the oldest CNN models which paved the way for basis of convolution neural networks. </a:t>
            </a:r>
          </a:p>
          <a:p>
            <a:pPr marL="285750" indent="-285750">
              <a:buFont typeface="Arial" panose="020B0604020202020204" pitchFamily="34" charset="0"/>
              <a:buChar char="•"/>
            </a:pPr>
            <a:endParaRPr lang="en-US" dirty="0">
              <a:solidFill>
                <a:srgbClr val="24242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The leNet-5 network consists of seven layers: three convolutional layers, two pooling layers, and two fully connected layers.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4246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ED21C9-FD6E-1799-95CD-AB4D6503B1B6}"/>
              </a:ext>
            </a:extLst>
          </p:cNvPr>
          <p:cNvSpPr txBox="1"/>
          <p:nvPr/>
        </p:nvSpPr>
        <p:spPr>
          <a:xfrm>
            <a:off x="250633" y="417280"/>
            <a:ext cx="11394195" cy="2377767"/>
          </a:xfrm>
          <a:prstGeom prst="rect">
            <a:avLst/>
          </a:prstGeom>
          <a:noFill/>
        </p:spPr>
        <p:txBody>
          <a:bodyPr wrap="square">
            <a:spAutoFit/>
          </a:bodyPr>
          <a:lstStyle/>
          <a:p>
            <a:pPr algn="ctr">
              <a:lnSpc>
                <a:spcPts val="1800"/>
              </a:lnSpc>
              <a:buNone/>
            </a:pPr>
            <a:r>
              <a:rPr lang="en-US" sz="4000" b="1" i="0" dirty="0">
                <a:solidFill>
                  <a:srgbClr val="242424"/>
                </a:solidFill>
                <a:effectLst/>
                <a:latin typeface="Times New Roman" panose="02020603050405020304" pitchFamily="18" charset="0"/>
                <a:cs typeface="Times New Roman" panose="02020603050405020304" pitchFamily="18" charset="0"/>
              </a:rPr>
              <a:t>Features of LeNet-5</a:t>
            </a:r>
          </a:p>
          <a:p>
            <a:pPr algn="ctr">
              <a:lnSpc>
                <a:spcPts val="1800"/>
              </a:lnSpc>
              <a:buNone/>
            </a:pPr>
            <a:endParaRPr lang="en-US" sz="4000" b="1" i="0" dirty="0">
              <a:solidFill>
                <a:srgbClr val="242424"/>
              </a:solidFill>
              <a:effectLst/>
              <a:latin typeface="Times New Roman" panose="02020603050405020304" pitchFamily="18" charset="0"/>
              <a:cs typeface="Times New Roman" panose="02020603050405020304" pitchFamily="18" charset="0"/>
            </a:endParaRPr>
          </a:p>
          <a:p>
            <a:pPr marL="742950" lvl="1" indent="-285750">
              <a:lnSpc>
                <a:spcPts val="2400"/>
              </a:lnSpc>
              <a:buFont typeface="Arial" panose="020B0604020202020204" pitchFamily="34" charset="0"/>
              <a:buChar char="•"/>
            </a:pPr>
            <a:r>
              <a:rPr lang="en-US" i="0" dirty="0">
                <a:solidFill>
                  <a:srgbClr val="242424"/>
                </a:solidFill>
                <a:effectLst/>
                <a:latin typeface="Times New Roman" panose="02020603050405020304" pitchFamily="18" charset="0"/>
                <a:cs typeface="Times New Roman" panose="02020603050405020304" pitchFamily="18" charset="0"/>
              </a:rPr>
              <a:t>Every convolutional layer includes three parts: convolution, pooling, and nonlinear activation functions</a:t>
            </a:r>
          </a:p>
          <a:p>
            <a:pPr marL="742950" lvl="1" indent="-285750">
              <a:lnSpc>
                <a:spcPts val="2400"/>
              </a:lnSpc>
              <a:buFont typeface="Arial" panose="020B0604020202020204" pitchFamily="34" charset="0"/>
              <a:buChar char="•"/>
            </a:pPr>
            <a:r>
              <a:rPr lang="en-US" i="0" dirty="0">
                <a:solidFill>
                  <a:srgbClr val="242424"/>
                </a:solidFill>
                <a:effectLst/>
                <a:latin typeface="Times New Roman" panose="02020603050405020304" pitchFamily="18" charset="0"/>
                <a:cs typeface="Times New Roman" panose="02020603050405020304" pitchFamily="18" charset="0"/>
              </a:rPr>
              <a:t>Using convolution to extract spatial features (Convolution was called receptive fields originally)</a:t>
            </a:r>
          </a:p>
          <a:p>
            <a:pPr marL="742950" lvl="1" indent="-285750">
              <a:lnSpc>
                <a:spcPts val="2400"/>
              </a:lnSpc>
              <a:buFont typeface="Arial" panose="020B0604020202020204" pitchFamily="34" charset="0"/>
              <a:buChar char="•"/>
            </a:pPr>
            <a:r>
              <a:rPr lang="en-US" i="0" dirty="0">
                <a:solidFill>
                  <a:srgbClr val="242424"/>
                </a:solidFill>
                <a:effectLst/>
                <a:latin typeface="Times New Roman" panose="02020603050405020304" pitchFamily="18" charset="0"/>
                <a:cs typeface="Times New Roman" panose="02020603050405020304" pitchFamily="18" charset="0"/>
              </a:rPr>
              <a:t>The average pooling layer is used for subsampling.</a:t>
            </a:r>
          </a:p>
          <a:p>
            <a:pPr marL="742950" lvl="1" indent="-285750">
              <a:lnSpc>
                <a:spcPts val="2400"/>
              </a:lnSpc>
              <a:buFont typeface="Arial" panose="020B0604020202020204" pitchFamily="34" charset="0"/>
              <a:buChar char="•"/>
            </a:pPr>
            <a:r>
              <a:rPr lang="en-US" i="0" dirty="0">
                <a:solidFill>
                  <a:srgbClr val="242424"/>
                </a:solidFill>
                <a:effectLst/>
                <a:latin typeface="Times New Roman" panose="02020603050405020304" pitchFamily="18" charset="0"/>
                <a:cs typeface="Times New Roman" panose="02020603050405020304" pitchFamily="18" charset="0"/>
              </a:rPr>
              <a:t>‘tanh’ is used as the activation function</a:t>
            </a:r>
          </a:p>
          <a:p>
            <a:pPr marL="742950" lvl="1" indent="-285750">
              <a:lnSpc>
                <a:spcPts val="2400"/>
              </a:lnSpc>
              <a:buFont typeface="Arial" panose="020B0604020202020204" pitchFamily="34" charset="0"/>
              <a:buChar char="•"/>
            </a:pPr>
            <a:r>
              <a:rPr lang="en-US" i="0" dirty="0">
                <a:solidFill>
                  <a:srgbClr val="242424"/>
                </a:solidFill>
                <a:effectLst/>
                <a:latin typeface="Times New Roman" panose="02020603050405020304" pitchFamily="18" charset="0"/>
                <a:cs typeface="Times New Roman" panose="02020603050405020304" pitchFamily="18" charset="0"/>
              </a:rPr>
              <a:t>Using Multi-Layered Perceptron or Fully Connected Layers as the last classifier</a:t>
            </a:r>
          </a:p>
          <a:p>
            <a:pPr marL="742950" lvl="1" indent="-285750">
              <a:lnSpc>
                <a:spcPts val="2400"/>
              </a:lnSpc>
              <a:buFont typeface="Arial" panose="020B0604020202020204" pitchFamily="34" charset="0"/>
              <a:buChar char="•"/>
            </a:pPr>
            <a:r>
              <a:rPr lang="en-US" i="0" dirty="0">
                <a:solidFill>
                  <a:srgbClr val="242424"/>
                </a:solidFill>
                <a:effectLst/>
                <a:latin typeface="Times New Roman" panose="02020603050405020304" pitchFamily="18" charset="0"/>
                <a:cs typeface="Times New Roman" panose="02020603050405020304" pitchFamily="18" charset="0"/>
              </a:rPr>
              <a:t>The sparse connection between layers reduces the complexity of computation.</a:t>
            </a:r>
          </a:p>
        </p:txBody>
      </p:sp>
      <p:pic>
        <p:nvPicPr>
          <p:cNvPr id="16386" name="Picture 2">
            <a:extLst>
              <a:ext uri="{FF2B5EF4-FFF2-40B4-BE49-F238E27FC236}">
                <a16:creationId xmlns:a16="http://schemas.microsoft.com/office/drawing/2014/main" id="{88AF2FB9-DA46-677F-B34D-801797A2C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2923709"/>
            <a:ext cx="6896100" cy="351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4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CB44C50-C6A5-ECBD-70A7-65B377F01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64" y="187096"/>
            <a:ext cx="2946338" cy="1952603"/>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552BADE7-B4C4-400A-DC72-C77528F8C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275" y="175063"/>
            <a:ext cx="3809330" cy="1873891"/>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7D2519DD-8671-9200-39F8-C93AE287D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3923" y="142393"/>
            <a:ext cx="3507375" cy="1997306"/>
          </a:xfrm>
          <a:prstGeom prst="rect">
            <a:avLst/>
          </a:prstGeom>
          <a:noFill/>
          <a:ln w="19050">
            <a:solidFill>
              <a:schemeClr val="accent3"/>
            </a:solidFill>
          </a:ln>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ED922D23-7720-5EC1-CC90-E93BCD4B3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46" y="2344964"/>
            <a:ext cx="3025278" cy="2168072"/>
          </a:xfrm>
          <a:prstGeom prst="rect">
            <a:avLst/>
          </a:prstGeom>
          <a:noFill/>
          <a:ln w="28575">
            <a:solidFill>
              <a:schemeClr val="accent5"/>
            </a:solidFill>
          </a:ln>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2858C107-D44E-29EE-2796-8CBE249A8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0453" y="2344964"/>
            <a:ext cx="2954891" cy="2168072"/>
          </a:xfrm>
          <a:prstGeom prst="rect">
            <a:avLst/>
          </a:prstGeom>
          <a:noFill/>
          <a:ln w="28575">
            <a:solidFill>
              <a:schemeClr val="accent6"/>
            </a:solidFill>
          </a:ln>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8B300414-9F46-236B-9C37-EA1D63556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3993" y="2344964"/>
            <a:ext cx="3727233" cy="2371337"/>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5374" name="Picture 14">
            <a:extLst>
              <a:ext uri="{FF2B5EF4-FFF2-40B4-BE49-F238E27FC236}">
                <a16:creationId xmlns:a16="http://schemas.microsoft.com/office/drawing/2014/main" id="{D064FADE-7BA8-2C7F-45F8-83472430CA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9070" y="4716301"/>
            <a:ext cx="2395962" cy="201960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254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0ABBDE-2E64-D8AD-BF54-BCAF9828B562}"/>
              </a:ext>
            </a:extLst>
          </p:cNvPr>
          <p:cNvSpPr txBox="1"/>
          <p:nvPr/>
        </p:nvSpPr>
        <p:spPr>
          <a:xfrm>
            <a:off x="151608" y="623055"/>
            <a:ext cx="11888784" cy="941283"/>
          </a:xfrm>
          <a:prstGeom prst="rect">
            <a:avLst/>
          </a:prstGeom>
          <a:noFill/>
        </p:spPr>
        <p:txBody>
          <a:bodyPr wrap="square">
            <a:spAutoFit/>
          </a:bodyPr>
          <a:lstStyle/>
          <a:p>
            <a:pPr algn="ctr">
              <a:lnSpc>
                <a:spcPts val="2250"/>
              </a:lnSpc>
            </a:pPr>
            <a:r>
              <a:rPr lang="en-US" sz="3600" b="1" i="0" dirty="0">
                <a:solidFill>
                  <a:srgbClr val="242424"/>
                </a:solidFill>
                <a:effectLst/>
                <a:latin typeface="Times New Roman" panose="02020603050405020304" pitchFamily="18" charset="0"/>
                <a:cs typeface="Times New Roman" panose="02020603050405020304" pitchFamily="18" charset="0"/>
              </a:rPr>
              <a:t>LeNet-5  </a:t>
            </a:r>
            <a:r>
              <a:rPr lang="en-US" sz="3600" b="1" i="0" dirty="0" err="1">
                <a:solidFill>
                  <a:srgbClr val="242424"/>
                </a:solidFill>
                <a:effectLst/>
                <a:latin typeface="Times New Roman" panose="02020603050405020304" pitchFamily="18" charset="0"/>
                <a:cs typeface="Times New Roman" panose="02020603050405020304" pitchFamily="18" charset="0"/>
              </a:rPr>
              <a:t>Keras</a:t>
            </a:r>
            <a:r>
              <a:rPr lang="en-US" sz="3600" b="1" i="0" dirty="0">
                <a:solidFill>
                  <a:srgbClr val="242424"/>
                </a:solidFill>
                <a:effectLst/>
                <a:latin typeface="Times New Roman" panose="02020603050405020304" pitchFamily="18" charset="0"/>
                <a:cs typeface="Times New Roman" panose="02020603050405020304" pitchFamily="18" charset="0"/>
              </a:rPr>
              <a:t> Implementation</a:t>
            </a:r>
          </a:p>
          <a:p>
            <a:br>
              <a:rPr lang="en-US" dirty="0"/>
            </a:br>
            <a:endParaRPr lang="en-US" dirty="0"/>
          </a:p>
        </p:txBody>
      </p:sp>
      <p:pic>
        <p:nvPicPr>
          <p:cNvPr id="2" name="Picture 1">
            <a:extLst>
              <a:ext uri="{FF2B5EF4-FFF2-40B4-BE49-F238E27FC236}">
                <a16:creationId xmlns:a16="http://schemas.microsoft.com/office/drawing/2014/main" id="{C01445E9-F560-EF57-38FF-B6AF7BAA6ADB}"/>
              </a:ext>
            </a:extLst>
          </p:cNvPr>
          <p:cNvPicPr>
            <a:picLocks noChangeAspect="1"/>
          </p:cNvPicPr>
          <p:nvPr/>
        </p:nvPicPr>
        <p:blipFill>
          <a:blip r:embed="rId2"/>
          <a:stretch>
            <a:fillRect/>
          </a:stretch>
        </p:blipFill>
        <p:spPr>
          <a:xfrm>
            <a:off x="151608" y="1335738"/>
            <a:ext cx="11888784" cy="3729324"/>
          </a:xfrm>
          <a:prstGeom prst="rect">
            <a:avLst/>
          </a:prstGeom>
        </p:spPr>
      </p:pic>
    </p:spTree>
    <p:extLst>
      <p:ext uri="{BB962C8B-B14F-4D97-AF65-F5344CB8AC3E}">
        <p14:creationId xmlns:p14="http://schemas.microsoft.com/office/powerpoint/2010/main" val="40988228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14AE-5A7A-29F0-6E24-4808EF519CDC}"/>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EECFCEC9-E45A-C731-0B60-25823B96A124}"/>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0CE739FD-EE0C-EAC0-8919-86162F5AF654}"/>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CNN-based Models: </a:t>
            </a:r>
            <a:r>
              <a:rPr lang="en-US" sz="4800" b="1" dirty="0" err="1">
                <a:solidFill>
                  <a:schemeClr val="bg1"/>
                </a:solidFill>
                <a:latin typeface="Times New Roman"/>
                <a:ea typeface="+mj-ea"/>
                <a:cs typeface="Times New Roman"/>
              </a:rPr>
              <a:t>AlexNet</a:t>
            </a:r>
            <a:endParaRPr lang="en-US" sz="4800" b="1" dirty="0">
              <a:solidFill>
                <a:schemeClr val="bg1"/>
              </a:solidFill>
              <a:latin typeface="Times New Roman"/>
              <a:ea typeface="+mj-ea"/>
              <a:cs typeface="Times New Roman"/>
            </a:endParaRPr>
          </a:p>
        </p:txBody>
      </p:sp>
    </p:spTree>
    <p:extLst>
      <p:ext uri="{BB962C8B-B14F-4D97-AF65-F5344CB8AC3E}">
        <p14:creationId xmlns:p14="http://schemas.microsoft.com/office/powerpoint/2010/main" val="15664738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3642-4DDE-2F87-046A-A1B9C8FF7A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645E56-7AF6-CDA5-3A76-DABBE222800D}"/>
              </a:ext>
            </a:extLst>
          </p:cNvPr>
          <p:cNvSpPr txBox="1"/>
          <p:nvPr/>
        </p:nvSpPr>
        <p:spPr>
          <a:xfrm>
            <a:off x="0" y="0"/>
            <a:ext cx="121920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CNN-Based Model: </a:t>
            </a:r>
            <a:r>
              <a:rPr lang="en-US" sz="4000" b="1" dirty="0" err="1">
                <a:latin typeface="Times New Roman" panose="02020603050405020304" pitchFamily="18" charset="0"/>
                <a:cs typeface="Times New Roman" panose="02020603050405020304" pitchFamily="18" charset="0"/>
              </a:rPr>
              <a:t>AlexNet</a:t>
            </a:r>
            <a:endParaRPr lang="en-US" sz="4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108A8A2-EC21-CAF2-171F-BFB33B76ED68}"/>
              </a:ext>
            </a:extLst>
          </p:cNvPr>
          <p:cNvSpPr txBox="1"/>
          <p:nvPr/>
        </p:nvSpPr>
        <p:spPr>
          <a:xfrm>
            <a:off x="183715" y="813381"/>
            <a:ext cx="11824570" cy="2585323"/>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AlexNet</a:t>
            </a:r>
            <a:r>
              <a:rPr lang="en-US" dirty="0">
                <a:latin typeface="Times New Roman" panose="02020603050405020304" pitchFamily="18" charset="0"/>
                <a:cs typeface="Times New Roman" panose="02020603050405020304" pitchFamily="18" charset="0"/>
              </a:rPr>
              <a:t> consists of 5 convolution layers, 3 max-pooling layers, 2 Normalized layers, 2 fully connected layers and 1 SoftMax layer.</a:t>
            </a:r>
          </a:p>
          <a:p>
            <a:pPr marL="285750" indent="-285750" algn="just">
              <a:buFont typeface="Arial" panose="020B0604020202020204" pitchFamily="34" charset="0"/>
              <a:buChar char="•"/>
            </a:pPr>
            <a:endParaRPr lang="en-US" b="0" i="0" dirty="0">
              <a:solidFill>
                <a:srgbClr val="242424"/>
              </a:solidFill>
              <a:effectLst/>
              <a:latin typeface="Times New Roman" panose="02020603050405020304" pitchFamily="18" charset="0"/>
              <a:cs typeface="Times New Roman" panose="02020603050405020304" pitchFamily="18" charset="0"/>
            </a:endParaRPr>
          </a:p>
          <a:p>
            <a:pPr marL="1200150" lvl="2" indent="-285750" algn="just">
              <a:buFont typeface="Courier New" panose="02070309020205020404" pitchFamily="49" charset="0"/>
              <a:buChar char="o"/>
            </a:pPr>
            <a:r>
              <a:rPr lang="en-US" b="0" i="0" dirty="0">
                <a:solidFill>
                  <a:srgbClr val="242424"/>
                </a:solidFill>
                <a:effectLst/>
                <a:latin typeface="Times New Roman" panose="02020603050405020304" pitchFamily="18" charset="0"/>
                <a:cs typeface="Times New Roman" panose="02020603050405020304" pitchFamily="18" charset="0"/>
              </a:rPr>
              <a:t>Each convolution layer consists of a convolution filter and a non-linear activation function called “ReLU”. </a:t>
            </a:r>
          </a:p>
          <a:p>
            <a:pPr marL="1200150" lvl="2" indent="-285750" algn="just">
              <a:buFont typeface="Courier New" panose="02070309020205020404" pitchFamily="49" charset="0"/>
              <a:buChar char="o"/>
            </a:pPr>
            <a:r>
              <a:rPr lang="en-US" b="0" i="0" dirty="0">
                <a:solidFill>
                  <a:srgbClr val="242424"/>
                </a:solidFill>
                <a:effectLst/>
                <a:latin typeface="Times New Roman" panose="02020603050405020304" pitchFamily="18" charset="0"/>
                <a:cs typeface="Times New Roman" panose="02020603050405020304" pitchFamily="18" charset="0"/>
              </a:rPr>
              <a:t>The pooling layers are used to perform the max-pooling function on and the input size is fixed due to the presence of fully connected layers. </a:t>
            </a:r>
          </a:p>
          <a:p>
            <a:pPr marL="1200150" lvl="2" indent="-285750" algn="just">
              <a:buFont typeface="Courier New" panose="02070309020205020404" pitchFamily="49" charset="0"/>
              <a:buChar char="o"/>
            </a:pPr>
            <a:r>
              <a:rPr lang="en-US" b="0" i="0" dirty="0">
                <a:solidFill>
                  <a:srgbClr val="242424"/>
                </a:solidFill>
                <a:effectLst/>
                <a:latin typeface="Times New Roman" panose="02020603050405020304" pitchFamily="18" charset="0"/>
                <a:cs typeface="Times New Roman" panose="02020603050405020304" pitchFamily="18" charset="0"/>
              </a:rPr>
              <a:t>The input size is 224x224x3 but due to some padding which happens it works out to be 227x227x3. </a:t>
            </a:r>
          </a:p>
          <a:p>
            <a:pPr marL="285750" indent="-285750" algn="just">
              <a:buFont typeface="Arial" panose="020B0604020202020204" pitchFamily="34" charset="0"/>
              <a:buChar char="•"/>
            </a:pPr>
            <a:endParaRPr lang="en-US" dirty="0">
              <a:solidFill>
                <a:srgbClr val="24242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Above all this </a:t>
            </a:r>
            <a:r>
              <a:rPr lang="en-US" b="0" i="0" dirty="0" err="1">
                <a:solidFill>
                  <a:srgbClr val="242424"/>
                </a:solidFill>
                <a:effectLst/>
                <a:latin typeface="Times New Roman" panose="02020603050405020304" pitchFamily="18" charset="0"/>
                <a:cs typeface="Times New Roman" panose="02020603050405020304" pitchFamily="18" charset="0"/>
              </a:rPr>
              <a:t>AlexNet</a:t>
            </a:r>
            <a:r>
              <a:rPr lang="en-US" b="0" i="0" dirty="0">
                <a:solidFill>
                  <a:srgbClr val="242424"/>
                </a:solidFill>
                <a:effectLst/>
                <a:latin typeface="Times New Roman" panose="02020603050405020304" pitchFamily="18" charset="0"/>
                <a:cs typeface="Times New Roman" panose="02020603050405020304" pitchFamily="18" charset="0"/>
              </a:rPr>
              <a:t> has over 60 million parameters.</a:t>
            </a:r>
            <a:endParaRPr lang="en-US" dirty="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48B56068-7FC4-3F28-275F-347DAE3840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64651" y="3504199"/>
            <a:ext cx="7038666" cy="3220188"/>
          </a:xfrm>
          <a:prstGeom prst="rect">
            <a:avLst/>
          </a:prstGeom>
          <a:noFill/>
          <a:ln w="28575">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5362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BEDB6E5-4239-AB6E-2107-575EA558C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64" y="539252"/>
            <a:ext cx="10602671" cy="5779495"/>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817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1DE4B9-A12A-7D00-E233-77B31CC8F3CE}"/>
              </a:ext>
            </a:extLst>
          </p:cNvPr>
          <p:cNvSpPr txBox="1"/>
          <p:nvPr/>
        </p:nvSpPr>
        <p:spPr>
          <a:xfrm>
            <a:off x="305718" y="226889"/>
            <a:ext cx="11757752" cy="369332"/>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As we know, images are represented in rows and columns we have the following syntax in which images are represented:</a:t>
            </a:r>
            <a:endParaRPr lang="en-US"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CA39F367-C6B4-F7D6-3A65-E47811DD6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20" y="899250"/>
            <a:ext cx="8996819" cy="4135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A3D104-4622-D4DA-B1CF-9C3C64CF87FD}"/>
              </a:ext>
            </a:extLst>
          </p:cNvPr>
          <p:cNvSpPr txBox="1"/>
          <p:nvPr/>
        </p:nvSpPr>
        <p:spPr>
          <a:xfrm>
            <a:off x="305718" y="5308753"/>
            <a:ext cx="11372162" cy="369332"/>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Every element of this matrix is called image element , picture element , or pixel</a:t>
            </a:r>
            <a:r>
              <a:rPr lang="en-US" b="0" i="0" dirty="0">
                <a:solidFill>
                  <a:srgbClr val="273239"/>
                </a:solidFill>
                <a:effectLst/>
                <a:latin typeface="Nunito" pitchFamily="2" charset="77"/>
              </a:rPr>
              <a:t>. </a:t>
            </a:r>
            <a:endParaRPr lang="en-US" dirty="0"/>
          </a:p>
        </p:txBody>
      </p:sp>
    </p:spTree>
    <p:extLst>
      <p:ext uri="{BB962C8B-B14F-4D97-AF65-F5344CB8AC3E}">
        <p14:creationId xmlns:p14="http://schemas.microsoft.com/office/powerpoint/2010/main" val="4224865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6" name="Rectangle 105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Rectangle 105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5F027F0-2AB7-D997-E35E-6549538D2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257" y="187889"/>
            <a:ext cx="10257234" cy="626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0300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811890-19B2-DCA7-119F-E59A09B3EE45}"/>
              </a:ext>
            </a:extLst>
          </p:cNvPr>
          <p:cNvSpPr txBox="1"/>
          <p:nvPr/>
        </p:nvSpPr>
        <p:spPr>
          <a:xfrm>
            <a:off x="575631" y="414304"/>
            <a:ext cx="11040738" cy="2062103"/>
          </a:xfrm>
          <a:prstGeom prst="rect">
            <a:avLst/>
          </a:prstGeom>
          <a:solidFill>
            <a:schemeClr val="tx2">
              <a:lumMod val="10000"/>
              <a:lumOff val="90000"/>
            </a:schemeClr>
          </a:solidFill>
          <a:ln>
            <a:solidFill>
              <a:schemeClr val="accent4"/>
            </a:solidFill>
          </a:ln>
        </p:spPr>
        <p:txBody>
          <a:bodyPr wrap="square">
            <a:spAutoFit/>
          </a:bodyPr>
          <a:lstStyle/>
          <a:p>
            <a:pPr algn="just">
              <a:lnSpc>
                <a:spcPts val="2400"/>
              </a:lnSpc>
            </a:pPr>
            <a:r>
              <a:rPr lang="en-US" sz="1800" b="1" i="0" dirty="0">
                <a:effectLst/>
                <a:latin typeface="Times New Roman" panose="02020603050405020304" pitchFamily="18" charset="0"/>
                <a:cs typeface="Times New Roman" panose="02020603050405020304" pitchFamily="18" charset="0"/>
              </a:rPr>
              <a:t>Key Features: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‘ReLU’ is used as an activation function rather than ‘tanh’</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Batch size of 128</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SGD Momentum is used as a learning algorithm</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Augmentation is been carried out like flipping, jittering, cropping, color normalization, etc</a:t>
            </a:r>
            <a:r>
              <a:rPr lang="en-US" dirty="0"/>
              <a:t>.</a:t>
            </a:r>
          </a:p>
          <a:p>
            <a:pPr marL="1657350" lvl="3"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Augmentation by Mirroring</a:t>
            </a:r>
          </a:p>
          <a:p>
            <a:pPr marL="1657350" lvl="3"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Augmentation by Random Cropping of Images</a:t>
            </a:r>
          </a:p>
        </p:txBody>
      </p:sp>
      <p:pic>
        <p:nvPicPr>
          <p:cNvPr id="1026" name="Picture 2">
            <a:extLst>
              <a:ext uri="{FF2B5EF4-FFF2-40B4-BE49-F238E27FC236}">
                <a16:creationId xmlns:a16="http://schemas.microsoft.com/office/drawing/2014/main" id="{A4B98CDB-8C57-DD96-73B9-213C21976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3855739"/>
            <a:ext cx="4775837" cy="19287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B6B187-D4BA-8773-BD96-098E988D0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1490" y="2965132"/>
            <a:ext cx="6595410" cy="3709918"/>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8734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03FBC4B-5A90-831E-99E0-D900852BB2A6}"/>
              </a:ext>
            </a:extLst>
          </p:cNvPr>
          <p:cNvPicPr>
            <a:picLocks noChangeAspect="1"/>
          </p:cNvPicPr>
          <p:nvPr/>
        </p:nvPicPr>
        <p:blipFill>
          <a:blip r:embed="rId2"/>
          <a:stretch>
            <a:fillRect/>
          </a:stretch>
        </p:blipFill>
        <p:spPr>
          <a:xfrm>
            <a:off x="429802" y="786399"/>
            <a:ext cx="11402313" cy="5416097"/>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5512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0373072-5078-75E7-748E-5B6077F7D71A}"/>
              </a:ext>
            </a:extLst>
          </p:cNvPr>
          <p:cNvPicPr>
            <a:picLocks noChangeAspect="1"/>
          </p:cNvPicPr>
          <p:nvPr/>
        </p:nvPicPr>
        <p:blipFill>
          <a:blip r:embed="rId2"/>
          <a:stretch>
            <a:fillRect/>
          </a:stretch>
        </p:blipFill>
        <p:spPr>
          <a:xfrm>
            <a:off x="2875403" y="37647"/>
            <a:ext cx="5859968" cy="6755009"/>
          </a:xfrm>
          <a:prstGeom prst="rect">
            <a:avLst/>
          </a:prstGeom>
          <a:ln>
            <a:solidFill>
              <a:schemeClr val="accent1"/>
            </a:solid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814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2F8B8-EFFF-E947-726E-EC84884A41C1}"/>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BDA4C9C6-78FE-5202-F1E4-324F8CA4B6F5}"/>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01580CA5-4687-E4C8-9424-299FCA62FD68}"/>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CNN-based Models: </a:t>
            </a:r>
            <a:r>
              <a:rPr lang="en-US" sz="4800" b="1" dirty="0" err="1">
                <a:solidFill>
                  <a:schemeClr val="bg1"/>
                </a:solidFill>
                <a:latin typeface="Times New Roman"/>
                <a:ea typeface="+mj-ea"/>
                <a:cs typeface="Times New Roman"/>
              </a:rPr>
              <a:t>ResNet</a:t>
            </a:r>
            <a:endParaRPr lang="en-US" sz="4800" b="1" dirty="0">
              <a:solidFill>
                <a:schemeClr val="bg1"/>
              </a:solidFill>
              <a:latin typeface="Times New Roman"/>
              <a:ea typeface="+mj-ea"/>
              <a:cs typeface="Times New Roman"/>
            </a:endParaRPr>
          </a:p>
        </p:txBody>
      </p:sp>
    </p:spTree>
    <p:extLst>
      <p:ext uri="{BB962C8B-B14F-4D97-AF65-F5344CB8AC3E}">
        <p14:creationId xmlns:p14="http://schemas.microsoft.com/office/powerpoint/2010/main" val="24494902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6BD7D-E397-9873-FD15-7C5DFB75DFDD}"/>
              </a:ext>
            </a:extLst>
          </p:cNvPr>
          <p:cNvSpPr txBox="1"/>
          <p:nvPr/>
        </p:nvSpPr>
        <p:spPr>
          <a:xfrm>
            <a:off x="0" y="0"/>
            <a:ext cx="121920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CNN-based Model: </a:t>
            </a:r>
            <a:r>
              <a:rPr lang="en-US" sz="4000" b="1" dirty="0" err="1">
                <a:latin typeface="Times New Roman" panose="02020603050405020304" pitchFamily="18" charset="0"/>
                <a:cs typeface="Times New Roman" panose="02020603050405020304" pitchFamily="18" charset="0"/>
              </a:rPr>
              <a:t>ResNet</a:t>
            </a:r>
            <a:endParaRPr lang="en-US"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2414440-C79D-15E8-2C05-CB70303AB58A}"/>
              </a:ext>
            </a:extLst>
          </p:cNvPr>
          <p:cNvSpPr txBox="1"/>
          <p:nvPr/>
        </p:nvSpPr>
        <p:spPr>
          <a:xfrm>
            <a:off x="217873" y="835790"/>
            <a:ext cx="11756254" cy="259321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previous CNN models deal with some issues: </a:t>
            </a:r>
          </a:p>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i="1" dirty="0">
                <a:latin typeface="Times New Roman" panose="02020603050405020304" pitchFamily="18" charset="0"/>
                <a:cs typeface="Times New Roman" panose="02020603050405020304" pitchFamily="18" charset="0"/>
              </a:rPr>
              <a:t>Difficulty in training deep neural networks</a:t>
            </a:r>
            <a:r>
              <a:rPr lang="en-US" dirty="0">
                <a:latin typeface="Times New Roman" panose="02020603050405020304" pitchFamily="18" charset="0"/>
                <a:cs typeface="Times New Roman" panose="02020603050405020304" pitchFamily="18" charset="0"/>
              </a:rPr>
              <a:t>: As the number of layers in a model increases, the number of parameters in the model increases exponentially. </a:t>
            </a:r>
          </a:p>
          <a:p>
            <a:pPr marL="742950" lvl="1" indent="-285750">
              <a:buFont typeface="Arial" panose="020B0604020202020204" pitchFamily="34" charset="0"/>
              <a:buChar char="•"/>
            </a:pPr>
            <a:r>
              <a:rPr lang="en-US" b="1" i="1" dirty="0">
                <a:latin typeface="Times New Roman" panose="02020603050405020304" pitchFamily="18" charset="0"/>
                <a:cs typeface="Times New Roman" panose="02020603050405020304" pitchFamily="18" charset="0"/>
              </a:rPr>
              <a:t>More expressive, less different</a:t>
            </a:r>
            <a:r>
              <a:rPr lang="en-US" dirty="0">
                <a:latin typeface="Times New Roman" panose="02020603050405020304" pitchFamily="18" charset="0"/>
                <a:cs typeface="Times New Roman" panose="02020603050405020304" pitchFamily="18" charset="0"/>
              </a:rPr>
              <a:t>: A neural network is often considered to be a function approximator. It has the ability to model functions given input, target and a comparison between the function output and target. Adding multiple layers into a network makes it more capable to model complex functions.</a:t>
            </a:r>
          </a:p>
          <a:p>
            <a:pPr marL="742950" lvl="1" indent="-285750">
              <a:buFont typeface="Arial" panose="020B0604020202020204" pitchFamily="34" charset="0"/>
              <a:buChar char="•"/>
            </a:pPr>
            <a:r>
              <a:rPr lang="en-US" b="1" i="1" dirty="0">
                <a:latin typeface="Times New Roman" panose="02020603050405020304" pitchFamily="18" charset="0"/>
                <a:cs typeface="Times New Roman" panose="02020603050405020304" pitchFamily="18" charset="0"/>
              </a:rPr>
              <a:t>Vanishing/Exploding Gradient</a:t>
            </a:r>
          </a:p>
          <a:p>
            <a:pPr marL="285750" indent="-285750" algn="just">
              <a:lnSpc>
                <a:spcPts val="2400"/>
              </a:lnSpc>
              <a:buFont typeface="Arial" panose="020B0604020202020204" pitchFamily="34" charset="0"/>
              <a:buChar char="•"/>
            </a:pPr>
            <a:endParaRPr lang="en-US" b="0" i="0" dirty="0">
              <a:solidFill>
                <a:srgbClr val="242424"/>
              </a:solidFill>
              <a:effectLst/>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03C33300-9F14-E8C3-B95B-05F362096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071" y="3300738"/>
            <a:ext cx="9333979" cy="332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598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58190A-6BA8-1F6D-21F4-4A27FEF98BCD}"/>
              </a:ext>
            </a:extLst>
          </p:cNvPr>
          <p:cNvSpPr txBox="1"/>
          <p:nvPr/>
        </p:nvSpPr>
        <p:spPr>
          <a:xfrm>
            <a:off x="382470" y="1669898"/>
            <a:ext cx="7619998" cy="2813784"/>
          </a:xfrm>
          <a:prstGeom prst="rect">
            <a:avLst/>
          </a:prstGeom>
          <a:noFill/>
          <a:ln w="28575">
            <a:solidFill>
              <a:srgbClr val="FF0000"/>
            </a:solidFill>
          </a:ln>
        </p:spPr>
        <p:txBody>
          <a:bodyPr wrap="square">
            <a:spAutoFit/>
          </a:bodyPr>
          <a:lstStyle/>
          <a:p>
            <a:pPr algn="just">
              <a:lnSpc>
                <a:spcPts val="2250"/>
              </a:lnSpc>
            </a:pPr>
            <a:r>
              <a:rPr lang="en-US" b="1" i="0" dirty="0">
                <a:solidFill>
                  <a:srgbClr val="242424"/>
                </a:solidFill>
                <a:effectLst/>
                <a:latin typeface="Times New Roman" panose="02020603050405020304" pitchFamily="18" charset="0"/>
                <a:cs typeface="Times New Roman" panose="02020603050405020304" pitchFamily="18" charset="0"/>
              </a:rPr>
              <a:t>Vanishing Gradient Problem</a:t>
            </a:r>
          </a:p>
          <a:p>
            <a:pPr marL="285750" indent="-285750" algn="just">
              <a:lnSpc>
                <a:spcPts val="2400"/>
              </a:lnSpc>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It occurs when the gradients of the loss function with respect to the parameters (weights) become very small during backpropagation, effectively preventing the weights from updating properly.</a:t>
            </a:r>
          </a:p>
          <a:p>
            <a:pPr marL="285750" indent="-285750" algn="just">
              <a:lnSpc>
                <a:spcPts val="2400"/>
              </a:lnSpc>
              <a:buFont typeface="Arial" panose="020B0604020202020204" pitchFamily="34" charset="0"/>
              <a:buChar char="•"/>
            </a:pPr>
            <a:endParaRPr lang="en-US" b="0" i="0" dirty="0">
              <a:solidFill>
                <a:srgbClr val="242424"/>
              </a:solidFill>
              <a:effectLst/>
              <a:latin typeface="Times New Roman" panose="02020603050405020304" pitchFamily="18" charset="0"/>
              <a:cs typeface="Times New Roman" panose="02020603050405020304" pitchFamily="18" charset="0"/>
            </a:endParaRPr>
          </a:p>
          <a:p>
            <a:pPr algn="just">
              <a:lnSpc>
                <a:spcPts val="2250"/>
              </a:lnSpc>
            </a:pPr>
            <a:r>
              <a:rPr lang="en-US" b="1" i="0" dirty="0">
                <a:solidFill>
                  <a:srgbClr val="242424"/>
                </a:solidFill>
                <a:effectLst/>
                <a:latin typeface="Times New Roman" panose="02020603050405020304" pitchFamily="18" charset="0"/>
                <a:cs typeface="Times New Roman" panose="02020603050405020304" pitchFamily="18" charset="0"/>
              </a:rPr>
              <a:t>Exploding Gradient Problem</a:t>
            </a:r>
          </a:p>
          <a:p>
            <a:pPr marL="285750" indent="-285750" algn="just">
              <a:lnSpc>
                <a:spcPts val="2400"/>
              </a:lnSpc>
              <a:buFont typeface="Arial" panose="020B0604020202020204" pitchFamily="34" charset="0"/>
              <a:buChar char="•"/>
            </a:pPr>
            <a:r>
              <a:rPr lang="en-US" b="0" i="0" dirty="0">
                <a:solidFill>
                  <a:srgbClr val="242424"/>
                </a:solidFill>
                <a:effectLst/>
                <a:latin typeface="Times New Roman" panose="02020603050405020304" pitchFamily="18" charset="0"/>
                <a:cs typeface="Times New Roman" panose="02020603050405020304" pitchFamily="18" charset="0"/>
              </a:rPr>
              <a:t>The gradient keeps on getting larger and larger as the result backpropagation algorithm progresses, it causes very large weight updates and causes the gradient descent to diverge.</a:t>
            </a:r>
          </a:p>
        </p:txBody>
      </p:sp>
      <p:sp>
        <p:nvSpPr>
          <p:cNvPr id="4" name="TextBox 3">
            <a:extLst>
              <a:ext uri="{FF2B5EF4-FFF2-40B4-BE49-F238E27FC236}">
                <a16:creationId xmlns:a16="http://schemas.microsoft.com/office/drawing/2014/main" id="{017139E3-5935-78F6-528D-605FCEE2727D}"/>
              </a:ext>
            </a:extLst>
          </p:cNvPr>
          <p:cNvSpPr txBox="1"/>
          <p:nvPr/>
        </p:nvSpPr>
        <p:spPr>
          <a:xfrm>
            <a:off x="442587" y="848236"/>
            <a:ext cx="11749413" cy="646331"/>
          </a:xfrm>
          <a:prstGeom prst="rect">
            <a:avLst/>
          </a:prstGeom>
          <a:noFill/>
        </p:spPr>
        <p:txBody>
          <a:bodyPr wrap="square" rtlCol="0">
            <a:spAutoFit/>
          </a:bodyPr>
          <a:lstStyle/>
          <a:p>
            <a:r>
              <a:rPr lang="en-US" sz="3600" b="1" dirty="0">
                <a:solidFill>
                  <a:srgbClr val="FF0000"/>
                </a:solidFill>
                <a:latin typeface="Times New Roman" panose="02020603050405020304" pitchFamily="18" charset="0"/>
                <a:cs typeface="Times New Roman" panose="02020603050405020304" pitchFamily="18" charset="0"/>
              </a:rPr>
              <a:t>Reminder</a:t>
            </a:r>
          </a:p>
        </p:txBody>
      </p:sp>
      <p:pic>
        <p:nvPicPr>
          <p:cNvPr id="5" name="Picture 4">
            <a:extLst>
              <a:ext uri="{FF2B5EF4-FFF2-40B4-BE49-F238E27FC236}">
                <a16:creationId xmlns:a16="http://schemas.microsoft.com/office/drawing/2014/main" id="{C318F13F-2270-A175-D5B7-4BFDE79D87D8}"/>
              </a:ext>
            </a:extLst>
          </p:cNvPr>
          <p:cNvPicPr>
            <a:picLocks noChangeAspect="1"/>
          </p:cNvPicPr>
          <p:nvPr/>
        </p:nvPicPr>
        <p:blipFill>
          <a:blip r:embed="rId2"/>
          <a:stretch>
            <a:fillRect/>
          </a:stretch>
        </p:blipFill>
        <p:spPr>
          <a:xfrm>
            <a:off x="8098501" y="3509657"/>
            <a:ext cx="3529732" cy="3312822"/>
          </a:xfrm>
          <a:prstGeom prst="rect">
            <a:avLst/>
          </a:prstGeom>
        </p:spPr>
      </p:pic>
      <p:pic>
        <p:nvPicPr>
          <p:cNvPr id="6" name="Picture 5">
            <a:extLst>
              <a:ext uri="{FF2B5EF4-FFF2-40B4-BE49-F238E27FC236}">
                <a16:creationId xmlns:a16="http://schemas.microsoft.com/office/drawing/2014/main" id="{ADEB304B-C1C7-F9CA-7056-369E43E084B1}"/>
              </a:ext>
            </a:extLst>
          </p:cNvPr>
          <p:cNvPicPr>
            <a:picLocks noChangeAspect="1"/>
          </p:cNvPicPr>
          <p:nvPr/>
        </p:nvPicPr>
        <p:blipFill>
          <a:blip r:embed="rId3"/>
          <a:stretch>
            <a:fillRect/>
          </a:stretch>
        </p:blipFill>
        <p:spPr>
          <a:xfrm>
            <a:off x="8254652" y="422254"/>
            <a:ext cx="3373581" cy="3229746"/>
          </a:xfrm>
          <a:prstGeom prst="rect">
            <a:avLst/>
          </a:prstGeom>
        </p:spPr>
      </p:pic>
    </p:spTree>
    <p:extLst>
      <p:ext uri="{BB962C8B-B14F-4D97-AF65-F5344CB8AC3E}">
        <p14:creationId xmlns:p14="http://schemas.microsoft.com/office/powerpoint/2010/main" val="744413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4B176-D955-FE36-013F-F2B064F07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1D9624-EA6A-BD36-419B-EF233F4960F9}"/>
              </a:ext>
            </a:extLst>
          </p:cNvPr>
          <p:cNvSpPr txBox="1"/>
          <p:nvPr/>
        </p:nvSpPr>
        <p:spPr>
          <a:xfrm>
            <a:off x="0" y="0"/>
            <a:ext cx="121920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CNN-based Model: </a:t>
            </a:r>
            <a:r>
              <a:rPr lang="en-US" sz="4000" b="1" dirty="0" err="1">
                <a:latin typeface="Times New Roman" panose="02020603050405020304" pitchFamily="18" charset="0"/>
                <a:cs typeface="Times New Roman" panose="02020603050405020304" pitchFamily="18" charset="0"/>
              </a:rPr>
              <a:t>ResNet</a:t>
            </a:r>
            <a:endParaRPr lang="en-US" sz="4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A2813E6-5E15-E2C7-23C1-87343AA7C724}"/>
              </a:ext>
            </a:extLst>
          </p:cNvPr>
          <p:cNvSpPr txBox="1"/>
          <p:nvPr/>
        </p:nvSpPr>
        <p:spPr>
          <a:xfrm>
            <a:off x="217124" y="841130"/>
            <a:ext cx="11757752" cy="2416046"/>
          </a:xfrm>
          <a:prstGeom prst="rect">
            <a:avLst/>
          </a:prstGeom>
          <a:noFill/>
        </p:spPr>
        <p:txBody>
          <a:bodyPr wrap="square">
            <a:spAutoFit/>
          </a:bodyPr>
          <a:lstStyle/>
          <a:p>
            <a:pPr marL="285750" indent="-285750" algn="just">
              <a:spcBef>
                <a:spcPts val="450"/>
              </a:spcBef>
              <a:spcAft>
                <a:spcPts val="450"/>
              </a:spcAft>
              <a:buFont typeface="Arial" panose="020B0604020202020204" pitchFamily="34" charset="0"/>
              <a:buChar char="•"/>
            </a:pPr>
            <a:r>
              <a:rPr lang="en-US" b="0" i="0" dirty="0" err="1">
                <a:effectLst/>
                <a:latin typeface="Times New Roman" panose="02020603050405020304" pitchFamily="18" charset="0"/>
                <a:cs typeface="Times New Roman" panose="02020603050405020304" pitchFamily="18" charset="0"/>
              </a:rPr>
              <a:t>ResNet</a:t>
            </a:r>
            <a:r>
              <a:rPr lang="en-US" b="0" i="0" dirty="0">
                <a:effectLst/>
                <a:latin typeface="Times New Roman" panose="02020603050405020304" pitchFamily="18" charset="0"/>
                <a:cs typeface="Times New Roman" panose="02020603050405020304" pitchFamily="18" charset="0"/>
              </a:rPr>
              <a:t> (Residual Network) is a powerful convolutional neural network architecture that has revolutionized the field of deep learning. </a:t>
            </a:r>
          </a:p>
          <a:p>
            <a:pPr marL="285750" indent="-285750" algn="just">
              <a:spcBef>
                <a:spcPts val="450"/>
              </a:spcBef>
              <a:spcAft>
                <a:spcPts val="450"/>
              </a:spcAft>
              <a:buFont typeface="Arial" panose="020B0604020202020204" pitchFamily="34" charset="0"/>
              <a:buChar char="•"/>
            </a:pPr>
            <a:r>
              <a:rPr lang="en-US" b="0" i="0" dirty="0" err="1">
                <a:effectLst/>
                <a:latin typeface="Times New Roman" panose="02020603050405020304" pitchFamily="18" charset="0"/>
                <a:cs typeface="Times New Roman" panose="02020603050405020304" pitchFamily="18" charset="0"/>
              </a:rPr>
              <a:t>ResNet</a:t>
            </a:r>
            <a:r>
              <a:rPr lang="en-US" b="0" i="0" dirty="0">
                <a:effectLst/>
                <a:latin typeface="Times New Roman" panose="02020603050405020304" pitchFamily="18" charset="0"/>
                <a:cs typeface="Times New Roman" panose="02020603050405020304" pitchFamily="18" charset="0"/>
              </a:rPr>
              <a:t> addresses the problem of vanishing gradients that often occur in very deep neural networks. </a:t>
            </a:r>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When a neural network has many layers, the gradients can become very small, which makes it difficult for the network to learn. </a:t>
            </a:r>
          </a:p>
          <a:p>
            <a:pPr marL="285750" indent="-285750" algn="just">
              <a:spcBef>
                <a:spcPts val="450"/>
              </a:spcBef>
              <a:spcAft>
                <a:spcPts val="450"/>
              </a:spcAft>
              <a:buFont typeface="Arial" panose="020B0604020202020204" pitchFamily="34" charset="0"/>
              <a:buChar char="•"/>
            </a:pPr>
            <a:r>
              <a:rPr lang="en-US" b="0" i="0" dirty="0" err="1">
                <a:effectLst/>
                <a:latin typeface="Times New Roman" panose="02020603050405020304" pitchFamily="18" charset="0"/>
                <a:cs typeface="Times New Roman" panose="02020603050405020304" pitchFamily="18" charset="0"/>
              </a:rPr>
              <a:t>ResNet</a:t>
            </a:r>
            <a:r>
              <a:rPr lang="en-US" b="0" i="0" dirty="0">
                <a:effectLst/>
                <a:latin typeface="Times New Roman" panose="02020603050405020304" pitchFamily="18" charset="0"/>
                <a:cs typeface="Times New Roman" panose="02020603050405020304" pitchFamily="18" charset="0"/>
              </a:rPr>
              <a:t> solves this problem by introducing shortcut connections, also known as skip connections, that allow the network to skip over certain layers and directly propagate the input to deeper layers. </a:t>
            </a:r>
          </a:p>
          <a:p>
            <a:pPr marL="285750" indent="-285750" algn="just">
              <a:spcBef>
                <a:spcPts val="450"/>
              </a:spcBef>
              <a:spcAft>
                <a:spcPts val="45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This helps to preserve the gradient and make it easier for the network to learn.</a:t>
            </a:r>
          </a:p>
        </p:txBody>
      </p:sp>
      <p:pic>
        <p:nvPicPr>
          <p:cNvPr id="4098" name="Picture 2" descr="__wf_reserved_inherit">
            <a:extLst>
              <a:ext uri="{FF2B5EF4-FFF2-40B4-BE49-F238E27FC236}">
                <a16:creationId xmlns:a16="http://schemas.microsoft.com/office/drawing/2014/main" id="{5CC33FAF-B1D4-D907-C3A4-400CCCE76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3429000"/>
            <a:ext cx="7632700" cy="313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468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EE839A5-4C3D-730C-0A34-DA9186D5C827}"/>
              </a:ext>
            </a:extLst>
          </p:cNvPr>
          <p:cNvPicPr>
            <a:picLocks noChangeAspect="1"/>
          </p:cNvPicPr>
          <p:nvPr/>
        </p:nvPicPr>
        <p:blipFill>
          <a:blip r:embed="rId2"/>
          <a:stretch>
            <a:fillRect/>
          </a:stretch>
        </p:blipFill>
        <p:spPr>
          <a:xfrm>
            <a:off x="131523" y="1615858"/>
            <a:ext cx="11891014" cy="3448394"/>
          </a:xfrm>
          <a:prstGeom prst="rect">
            <a:avLst/>
          </a:prstGeom>
        </p:spPr>
      </p:pic>
    </p:spTree>
    <p:extLst>
      <p:ext uri="{BB962C8B-B14F-4D97-AF65-F5344CB8AC3E}">
        <p14:creationId xmlns:p14="http://schemas.microsoft.com/office/powerpoint/2010/main" val="14972594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7FFAE36-04A2-482F-1862-958EB25DB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1847111"/>
            <a:ext cx="10936536" cy="50096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52BE87-D603-0D5D-8CBD-C99D4E658356}"/>
              </a:ext>
            </a:extLst>
          </p:cNvPr>
          <p:cNvSpPr txBox="1"/>
          <p:nvPr/>
        </p:nvSpPr>
        <p:spPr>
          <a:xfrm>
            <a:off x="0" y="1250"/>
            <a:ext cx="12187869" cy="1446550"/>
          </a:xfrm>
          <a:prstGeom prst="rect">
            <a:avLst/>
          </a:prstGeom>
          <a:noFill/>
        </p:spPr>
        <p:txBody>
          <a:bodyPr wrap="square">
            <a:spAutoFit/>
          </a:bodyPr>
          <a:lstStyle/>
          <a:p>
            <a:pPr algn="ctr"/>
            <a:r>
              <a:rPr lang="en-US" sz="4400" b="1" i="0" dirty="0" err="1">
                <a:solidFill>
                  <a:srgbClr val="242424"/>
                </a:solidFill>
                <a:effectLst/>
                <a:latin typeface="Times New Roman" panose="02020603050405020304" pitchFamily="18" charset="0"/>
                <a:cs typeface="Times New Roman" panose="02020603050405020304" pitchFamily="18" charset="0"/>
              </a:rPr>
              <a:t>ResNets</a:t>
            </a:r>
            <a:r>
              <a:rPr lang="en-US" sz="4400" b="1" i="0" dirty="0">
                <a:solidFill>
                  <a:srgbClr val="242424"/>
                </a:solidFill>
                <a:effectLst/>
                <a:latin typeface="Times New Roman" panose="02020603050405020304" pitchFamily="18" charset="0"/>
                <a:cs typeface="Times New Roman" panose="02020603050405020304" pitchFamily="18" charset="0"/>
              </a:rPr>
              <a:t> Architecture with </a:t>
            </a:r>
          </a:p>
          <a:p>
            <a:pPr algn="ctr"/>
            <a:r>
              <a:rPr lang="en-US" sz="4400" b="1" i="0" dirty="0">
                <a:solidFill>
                  <a:srgbClr val="242424"/>
                </a:solidFill>
                <a:effectLst/>
                <a:latin typeface="Times New Roman" panose="02020603050405020304" pitchFamily="18" charset="0"/>
                <a:cs typeface="Times New Roman" panose="02020603050405020304" pitchFamily="18" charset="0"/>
              </a:rPr>
              <a:t>Different Numbers of Layers</a:t>
            </a:r>
          </a:p>
        </p:txBody>
      </p:sp>
    </p:spTree>
    <p:extLst>
      <p:ext uri="{BB962C8B-B14F-4D97-AF65-F5344CB8AC3E}">
        <p14:creationId xmlns:p14="http://schemas.microsoft.com/office/powerpoint/2010/main" val="107700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24CB10-1206-CD16-A998-3C5709118FFB}"/>
              </a:ext>
            </a:extLst>
          </p:cNvPr>
          <p:cNvSpPr txBox="1"/>
          <p:nvPr/>
        </p:nvSpPr>
        <p:spPr>
          <a:xfrm>
            <a:off x="129448" y="156057"/>
            <a:ext cx="12062552" cy="203132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404040"/>
                </a:solidFill>
                <a:effectLst/>
                <a:latin typeface="Times New Roman" panose="02020603050405020304" pitchFamily="18" charset="0"/>
                <a:cs typeface="Times New Roman" panose="02020603050405020304" pitchFamily="18" charset="0"/>
              </a:rPr>
              <a:t>Pixel values represent the intensity or color information of an image at a particular location. </a:t>
            </a:r>
          </a:p>
          <a:p>
            <a:pPr marL="285750" indent="-285750" algn="l">
              <a:buFont typeface="Arial" panose="020B0604020202020204" pitchFamily="34" charset="0"/>
              <a:buChar char="•"/>
            </a:pPr>
            <a:endParaRPr lang="en-US" dirty="0">
              <a:solidFill>
                <a:srgbClr val="40404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404040"/>
                </a:solidFill>
                <a:effectLst/>
                <a:latin typeface="Times New Roman" panose="02020603050405020304" pitchFamily="18" charset="0"/>
                <a:cs typeface="Times New Roman" panose="02020603050405020304" pitchFamily="18" charset="0"/>
              </a:rPr>
              <a:t>In digital images, pixel values are typically represented as integers or floating-point numbers. The significance of pixel values lies in their ability to capture the visual information of an image.</a:t>
            </a:r>
          </a:p>
          <a:p>
            <a:pPr marL="285750" indent="-285750" algn="l">
              <a:buFont typeface="Arial" panose="020B0604020202020204" pitchFamily="34" charset="0"/>
              <a:buChar char="•"/>
            </a:pPr>
            <a:endParaRPr lang="en-US" b="0" i="0" dirty="0">
              <a:solidFill>
                <a:srgbClr val="404040"/>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404040"/>
                </a:solidFill>
                <a:effectLst/>
                <a:latin typeface="Times New Roman" panose="02020603050405020304" pitchFamily="18" charset="0"/>
                <a:cs typeface="Times New Roman" panose="02020603050405020304" pitchFamily="18" charset="0"/>
              </a:rPr>
              <a:t>In a digital image, each pixel is associated with a set of values that describe its color or intensity. For example, in a grayscale image, each pixel is represented by a single value that indicates its intensity, ranging from 0 (black) to 255 (white).</a:t>
            </a:r>
          </a:p>
        </p:txBody>
      </p:sp>
      <p:pic>
        <p:nvPicPr>
          <p:cNvPr id="4" name="Picture 3">
            <a:extLst>
              <a:ext uri="{FF2B5EF4-FFF2-40B4-BE49-F238E27FC236}">
                <a16:creationId xmlns:a16="http://schemas.microsoft.com/office/drawing/2014/main" id="{4DF4D80E-0B2A-0D14-3D22-445C9B545C50}"/>
              </a:ext>
            </a:extLst>
          </p:cNvPr>
          <p:cNvPicPr>
            <a:picLocks noChangeAspect="1"/>
          </p:cNvPicPr>
          <p:nvPr/>
        </p:nvPicPr>
        <p:blipFill>
          <a:blip r:embed="rId2"/>
          <a:stretch>
            <a:fillRect/>
          </a:stretch>
        </p:blipFill>
        <p:spPr>
          <a:xfrm>
            <a:off x="2364709" y="2728740"/>
            <a:ext cx="6531488" cy="3291060"/>
          </a:xfrm>
          <a:prstGeom prst="rect">
            <a:avLst/>
          </a:prstGeom>
        </p:spPr>
      </p:pic>
    </p:spTree>
    <p:extLst>
      <p:ext uri="{BB962C8B-B14F-4D97-AF65-F5344CB8AC3E}">
        <p14:creationId xmlns:p14="http://schemas.microsoft.com/office/powerpoint/2010/main" val="34038859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1ECA2C-BBA0-1982-B4E3-1D3F33D9B87B}"/>
              </a:ext>
            </a:extLst>
          </p:cNvPr>
          <p:cNvSpPr txBox="1"/>
          <p:nvPr/>
        </p:nvSpPr>
        <p:spPr>
          <a:xfrm>
            <a:off x="371819" y="306363"/>
            <a:ext cx="11724702" cy="728726"/>
          </a:xfrm>
          <a:prstGeom prst="rect">
            <a:avLst/>
          </a:prstGeom>
          <a:noFill/>
        </p:spPr>
        <p:txBody>
          <a:bodyPr wrap="square">
            <a:spAutoFit/>
          </a:bodyPr>
          <a:lstStyle/>
          <a:p>
            <a:pPr algn="ctr">
              <a:lnSpc>
                <a:spcPts val="2250"/>
              </a:lnSpc>
              <a:buNone/>
            </a:pPr>
            <a:r>
              <a:rPr lang="en-US" sz="4000" b="1" i="0" dirty="0">
                <a:solidFill>
                  <a:srgbClr val="242424"/>
                </a:solidFill>
                <a:effectLst/>
                <a:latin typeface="Times New Roman" panose="02020603050405020304" pitchFamily="18" charset="0"/>
                <a:cs typeface="Times New Roman" panose="02020603050405020304" pitchFamily="18" charset="0"/>
              </a:rPr>
              <a:t>What are Skip Connections?</a:t>
            </a:r>
          </a:p>
          <a:p>
            <a:pPr algn="ctr">
              <a:lnSpc>
                <a:spcPts val="2250"/>
              </a:lnSpc>
              <a:buNone/>
            </a:pPr>
            <a:endParaRPr lang="en-US" sz="4000" b="1" i="0" dirty="0">
              <a:solidFill>
                <a:srgbClr val="242424"/>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EBCE0F9-3249-D0C9-1CFD-08027CC419C5}"/>
              </a:ext>
            </a:extLst>
          </p:cNvPr>
          <p:cNvSpPr txBox="1"/>
          <p:nvPr/>
        </p:nvSpPr>
        <p:spPr>
          <a:xfrm>
            <a:off x="294701" y="1164100"/>
            <a:ext cx="11801820" cy="2308324"/>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 </a:t>
            </a:r>
            <a:r>
              <a:rPr lang="en-US" b="0" i="0" dirty="0" err="1">
                <a:effectLst/>
                <a:latin typeface="Times New Roman" panose="02020603050405020304" pitchFamily="18" charset="0"/>
                <a:cs typeface="Times New Roman" panose="02020603050405020304" pitchFamily="18" charset="0"/>
              </a:rPr>
              <a:t>ResNet</a:t>
            </a:r>
            <a:r>
              <a:rPr lang="en-US" b="0" i="0" dirty="0">
                <a:effectLst/>
                <a:latin typeface="Times New Roman" panose="02020603050405020304" pitchFamily="18" charset="0"/>
                <a:cs typeface="Times New Roman" panose="02020603050405020304" pitchFamily="18" charset="0"/>
              </a:rPr>
              <a:t> (Residual Neural Network) architectures, skip connections, also known as Shortcut connection, are a crucial design element that allows information to bypass one or more layers of the network.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This bypassing is achieved by adding the input of a layer directly to its output, creating a "shortcut" for the data to travel through the network.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This technique addresses the Vanishing gradient problem and allows for the training of much deeper networks than traditional architectures. </a:t>
            </a:r>
            <a:endParaRPr lang="en-US" dirty="0">
              <a:latin typeface="Times New Roman" panose="02020603050405020304" pitchFamily="18" charset="0"/>
              <a:cs typeface="Times New Roman" panose="02020603050405020304" pitchFamily="18" charset="0"/>
            </a:endParaRPr>
          </a:p>
        </p:txBody>
      </p:sp>
      <p:pic>
        <p:nvPicPr>
          <p:cNvPr id="5124" name="Picture 4" descr="skip-connection">
            <a:extLst>
              <a:ext uri="{FF2B5EF4-FFF2-40B4-BE49-F238E27FC236}">
                <a16:creationId xmlns:a16="http://schemas.microsoft.com/office/drawing/2014/main" id="{55F255DB-BEAD-8053-2104-64788251B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479987"/>
            <a:ext cx="6591300" cy="30716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137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C7FCD85-0C77-862F-BBEB-67EEE30C0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048" y="2952520"/>
            <a:ext cx="6459873" cy="3593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F8B356-AD5C-3DD1-C346-9588E5D5B5EE}"/>
              </a:ext>
            </a:extLst>
          </p:cNvPr>
          <p:cNvSpPr txBox="1"/>
          <p:nvPr/>
        </p:nvSpPr>
        <p:spPr>
          <a:xfrm>
            <a:off x="362516" y="311762"/>
            <a:ext cx="11466967" cy="2223942"/>
          </a:xfrm>
          <a:prstGeom prst="rect">
            <a:avLst/>
          </a:prstGeom>
          <a:noFill/>
          <a:ln>
            <a:solidFill>
              <a:schemeClr val="accent3"/>
            </a:solidFill>
          </a:ln>
        </p:spPr>
        <p:txBody>
          <a:bodyPr wrap="square">
            <a:spAutoFit/>
          </a:bodyPr>
          <a:lstStyle/>
          <a:p>
            <a:pPr algn="just">
              <a:lnSpc>
                <a:spcPts val="2400"/>
              </a:lnSpc>
            </a:pPr>
            <a:r>
              <a:rPr lang="en-US" i="0" dirty="0">
                <a:solidFill>
                  <a:srgbClr val="242424"/>
                </a:solidFill>
                <a:effectLst/>
                <a:latin typeface="Times New Roman" panose="02020603050405020304" pitchFamily="18" charset="0"/>
                <a:cs typeface="Times New Roman" panose="02020603050405020304" pitchFamily="18" charset="0"/>
              </a:rPr>
              <a:t>Skip Connection is a direct connection that skips over some layers of the model. The output is not the same due to this skip connection. Without the skip connection, input ‘X gets multiplied by the weights of the layer followed by adding a bias term.</a:t>
            </a:r>
          </a:p>
          <a:p>
            <a:pPr algn="just">
              <a:lnSpc>
                <a:spcPts val="2400"/>
              </a:lnSpc>
            </a:pPr>
            <a:r>
              <a:rPr lang="en-US" i="0" dirty="0">
                <a:solidFill>
                  <a:srgbClr val="242424"/>
                </a:solidFill>
                <a:effectLst/>
                <a:latin typeface="Times New Roman" panose="02020603050405020304" pitchFamily="18" charset="0"/>
                <a:cs typeface="Times New Roman" panose="02020603050405020304" pitchFamily="18" charset="0"/>
              </a:rPr>
              <a:t>Then comes the activation function, F() and we get the output as :</a:t>
            </a:r>
          </a:p>
          <a:p>
            <a:pPr algn="ctr">
              <a:lnSpc>
                <a:spcPts val="2400"/>
              </a:lnSpc>
            </a:pPr>
            <a:r>
              <a:rPr lang="en-US" b="1" i="1" dirty="0">
                <a:solidFill>
                  <a:srgbClr val="242424"/>
                </a:solidFill>
                <a:effectLst/>
                <a:latin typeface="Times New Roman" panose="02020603050405020304" pitchFamily="18" charset="0"/>
                <a:cs typeface="Times New Roman" panose="02020603050405020304" pitchFamily="18" charset="0"/>
              </a:rPr>
              <a:t>F( w*x + b ) =F(X)</a:t>
            </a:r>
          </a:p>
          <a:p>
            <a:pPr algn="just">
              <a:lnSpc>
                <a:spcPts val="2400"/>
              </a:lnSpc>
            </a:pPr>
            <a:r>
              <a:rPr lang="en-US" i="0" dirty="0">
                <a:solidFill>
                  <a:srgbClr val="242424"/>
                </a:solidFill>
                <a:effectLst/>
                <a:latin typeface="Times New Roman" panose="02020603050405020304" pitchFamily="18" charset="0"/>
                <a:cs typeface="Times New Roman" panose="02020603050405020304" pitchFamily="18" charset="0"/>
              </a:rPr>
              <a:t>But with skip connection technique, the output is :</a:t>
            </a:r>
          </a:p>
          <a:p>
            <a:pPr algn="ctr">
              <a:lnSpc>
                <a:spcPts val="2400"/>
              </a:lnSpc>
            </a:pPr>
            <a:r>
              <a:rPr lang="en-US" b="1" i="1" dirty="0">
                <a:solidFill>
                  <a:srgbClr val="242424"/>
                </a:solidFill>
                <a:effectLst/>
                <a:latin typeface="Times New Roman" panose="02020603050405020304" pitchFamily="18" charset="0"/>
                <a:cs typeface="Times New Roman" panose="02020603050405020304" pitchFamily="18" charset="0"/>
              </a:rPr>
              <a:t>F(X)+x</a:t>
            </a:r>
          </a:p>
        </p:txBody>
      </p:sp>
    </p:spTree>
    <p:extLst>
      <p:ext uri="{BB962C8B-B14F-4D97-AF65-F5344CB8AC3E}">
        <p14:creationId xmlns:p14="http://schemas.microsoft.com/office/powerpoint/2010/main" val="3369197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DD14E5-441E-20EA-EF48-AFFDCE025201}"/>
              </a:ext>
            </a:extLst>
          </p:cNvPr>
          <p:cNvSpPr txBox="1"/>
          <p:nvPr/>
        </p:nvSpPr>
        <p:spPr>
          <a:xfrm>
            <a:off x="393853" y="258952"/>
            <a:ext cx="11658599" cy="433773"/>
          </a:xfrm>
          <a:prstGeom prst="rect">
            <a:avLst/>
          </a:prstGeom>
          <a:noFill/>
        </p:spPr>
        <p:txBody>
          <a:bodyPr wrap="square">
            <a:spAutoFit/>
          </a:bodyPr>
          <a:lstStyle/>
          <a:p>
            <a:pPr algn="ctr">
              <a:lnSpc>
                <a:spcPts val="2250"/>
              </a:lnSpc>
            </a:pPr>
            <a:r>
              <a:rPr lang="en-US" sz="4000" b="1" i="0" dirty="0">
                <a:solidFill>
                  <a:srgbClr val="242424"/>
                </a:solidFill>
                <a:effectLst/>
                <a:latin typeface="Times New Roman" panose="02020603050405020304" pitchFamily="18" charset="0"/>
                <a:cs typeface="Times New Roman" panose="02020603050405020304" pitchFamily="18" charset="0"/>
              </a:rPr>
              <a:t>What are residuals in </a:t>
            </a:r>
            <a:r>
              <a:rPr lang="en-US" sz="4000" b="1" i="0" dirty="0" err="1">
                <a:solidFill>
                  <a:srgbClr val="242424"/>
                </a:solidFill>
                <a:effectLst/>
                <a:latin typeface="Times New Roman" panose="02020603050405020304" pitchFamily="18" charset="0"/>
                <a:cs typeface="Times New Roman" panose="02020603050405020304" pitchFamily="18" charset="0"/>
              </a:rPr>
              <a:t>ResNet</a:t>
            </a:r>
            <a:r>
              <a:rPr lang="en-US" sz="4000" b="1" i="0" dirty="0">
                <a:solidFill>
                  <a:srgbClr val="242424"/>
                </a:solidFill>
                <a:effectLst/>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84F25E1E-197D-446A-7C80-5D7B8747EF35}"/>
              </a:ext>
            </a:extLst>
          </p:cNvPr>
          <p:cNvSpPr txBox="1"/>
          <p:nvPr/>
        </p:nvSpPr>
        <p:spPr>
          <a:xfrm>
            <a:off x="316734" y="928815"/>
            <a:ext cx="11735717" cy="1477328"/>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 </a:t>
            </a:r>
            <a:r>
              <a:rPr lang="en-US" b="0" i="0" dirty="0" err="1">
                <a:effectLst/>
                <a:latin typeface="Times New Roman" panose="02020603050405020304" pitchFamily="18" charset="0"/>
                <a:cs typeface="Times New Roman" panose="02020603050405020304" pitchFamily="18" charset="0"/>
              </a:rPr>
              <a:t>ResNet</a:t>
            </a:r>
            <a:r>
              <a:rPr lang="en-US" b="0" i="0" dirty="0">
                <a:effectLst/>
                <a:latin typeface="Times New Roman" panose="02020603050405020304" pitchFamily="18" charset="0"/>
                <a:cs typeface="Times New Roman" panose="02020603050405020304" pitchFamily="18" charset="0"/>
              </a:rPr>
              <a:t> (Residual Network), residuals refer to the "skip connections" that bypass one or more layers in the network, effectively adding the input of a layer or block to its output.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This technique allows the network to learn the "residual" or difference between the input and the desired output, making it easier to train very deep networks and mitigating the vanishing gradient problems. </a:t>
            </a:r>
            <a:endParaRPr lang="en-US" dirty="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4BBA986A-6764-81B2-F62B-65A28497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200" y="2598467"/>
            <a:ext cx="6845300" cy="378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5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C87F03-11D2-9C30-B57D-B200316504C9}"/>
              </a:ext>
            </a:extLst>
          </p:cNvPr>
          <p:cNvSpPr txBox="1"/>
          <p:nvPr/>
        </p:nvSpPr>
        <p:spPr>
          <a:xfrm>
            <a:off x="217123" y="600476"/>
            <a:ext cx="11757753" cy="2383794"/>
          </a:xfrm>
          <a:prstGeom prst="rect">
            <a:avLst/>
          </a:prstGeom>
          <a:noFill/>
        </p:spPr>
        <p:txBody>
          <a:bodyPr wrap="square">
            <a:spAutoFit/>
          </a:bodyPr>
          <a:lstStyle/>
          <a:p>
            <a:pPr marL="285750" indent="-285750" algn="l">
              <a:lnSpc>
                <a:spcPts val="2250"/>
              </a:lnSpc>
              <a:buFont typeface="Arial" panose="020B0604020202020204" pitchFamily="34" charset="0"/>
              <a:buChar char="•"/>
            </a:pPr>
            <a:r>
              <a:rPr lang="en-US" b="1" i="1" dirty="0">
                <a:solidFill>
                  <a:srgbClr val="242424"/>
                </a:solidFill>
                <a:effectLst/>
                <a:latin typeface="Times New Roman" panose="02020603050405020304" pitchFamily="18" charset="0"/>
                <a:cs typeface="Times New Roman" panose="02020603050405020304" pitchFamily="18" charset="0"/>
              </a:rPr>
              <a:t>Convolution Block</a:t>
            </a:r>
          </a:p>
          <a:p>
            <a:r>
              <a:rPr lang="en-US" dirty="0">
                <a:latin typeface="Times New Roman" panose="02020603050405020304" pitchFamily="18" charset="0"/>
                <a:cs typeface="Times New Roman" panose="02020603050405020304" pitchFamily="18" charset="0"/>
              </a:rPr>
              <a:t>A Convolution Block is used when the dimensions (shape) of the input and output differ, either due to:</a:t>
            </a:r>
          </a:p>
          <a:p>
            <a:pPr marL="742950" lvl="1" indent="-28575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A change in the spatial size (height and width of the feature map).</a:t>
            </a:r>
          </a:p>
          <a:p>
            <a:pPr marL="742950" lvl="1" indent="-28575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A change in the number of channels.</a:t>
            </a:r>
          </a:p>
          <a:p>
            <a:pPr algn="l">
              <a:lnSpc>
                <a:spcPts val="2250"/>
              </a:lnSpc>
            </a:pPr>
            <a:endParaRPr lang="en-US" b="1" i="1" dirty="0">
              <a:solidFill>
                <a:srgbClr val="242424"/>
              </a:solidFill>
              <a:latin typeface="Times New Roman" panose="02020603050405020304" pitchFamily="18" charset="0"/>
              <a:cs typeface="Times New Roman" panose="02020603050405020304" pitchFamily="18" charset="0"/>
            </a:endParaRPr>
          </a:p>
          <a:p>
            <a:pPr marL="285750" indent="-285750">
              <a:lnSpc>
                <a:spcPts val="2250"/>
              </a:lnSpc>
              <a:buFont typeface="Arial" panose="020B0604020202020204" pitchFamily="34" charset="0"/>
              <a:buChar char="•"/>
            </a:pPr>
            <a:r>
              <a:rPr lang="en-US" b="1" i="1" dirty="0">
                <a:latin typeface="Times New Roman" panose="02020603050405020304" pitchFamily="18" charset="0"/>
                <a:cs typeface="Times New Roman" panose="02020603050405020304" pitchFamily="18" charset="0"/>
              </a:rPr>
              <a:t>Identity Block</a:t>
            </a:r>
          </a:p>
          <a:p>
            <a:pPr marL="742950" lvl="1" indent="-285750">
              <a:lnSpc>
                <a:spcPts val="225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An Identity Block is used when the dimensions (shape) of the input and output are the same, allowing the input to be directly added to the output without any transformation.</a:t>
            </a:r>
            <a:endParaRPr lang="en-US" i="1" dirty="0">
              <a:solidFill>
                <a:srgbClr val="242424"/>
              </a:solidFill>
              <a:effectLst/>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D8CB2A80-9252-5BDD-6ED8-64C041556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100" y="2984270"/>
            <a:ext cx="4546600" cy="3758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41B4F6-C758-1A4F-BFC6-A25211E78AEB}"/>
              </a:ext>
            </a:extLst>
          </p:cNvPr>
          <p:cNvSpPr txBox="1"/>
          <p:nvPr/>
        </p:nvSpPr>
        <p:spPr>
          <a:xfrm>
            <a:off x="117512" y="114907"/>
            <a:ext cx="11857363" cy="369332"/>
          </a:xfrm>
          <a:prstGeom prst="rect">
            <a:avLst/>
          </a:prstGeom>
          <a:noFill/>
        </p:spPr>
        <p:txBody>
          <a:bodyPr wrap="square">
            <a:spAutoFit/>
          </a:bodyPr>
          <a:lstStyle/>
          <a:p>
            <a:r>
              <a:rPr lang="en-US" b="0" i="1" dirty="0">
                <a:solidFill>
                  <a:srgbClr val="242424"/>
                </a:solidFill>
                <a:effectLst/>
                <a:latin typeface="Times New Roman" panose="02020603050405020304" pitchFamily="18" charset="0"/>
                <a:cs typeface="Times New Roman" panose="02020603050405020304" pitchFamily="18" charset="0"/>
              </a:rPr>
              <a:t>Let us pick the Conv3_x block and try to understand what is happening inside it.</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685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61E90-3016-131F-1A4B-C27377C8991A}"/>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CCC921B4-481B-1ECF-8D0A-EE985A257C91}"/>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BC677761-A765-0ADC-E8C3-9A5C914233C0}"/>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CNN-based Models: VGG</a:t>
            </a:r>
          </a:p>
        </p:txBody>
      </p:sp>
    </p:spTree>
    <p:extLst>
      <p:ext uri="{BB962C8B-B14F-4D97-AF65-F5344CB8AC3E}">
        <p14:creationId xmlns:p14="http://schemas.microsoft.com/office/powerpoint/2010/main" val="39010016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D028D-DAEC-CA1B-9C75-A19506FB24A5}"/>
              </a:ext>
            </a:extLst>
          </p:cNvPr>
          <p:cNvSpPr txBox="1"/>
          <p:nvPr/>
        </p:nvSpPr>
        <p:spPr>
          <a:xfrm>
            <a:off x="229518" y="0"/>
            <a:ext cx="11732964"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CNN-based Model: VGG</a:t>
            </a:r>
          </a:p>
        </p:txBody>
      </p:sp>
      <p:pic>
        <p:nvPicPr>
          <p:cNvPr id="9218" name="Picture 2">
            <a:extLst>
              <a:ext uri="{FF2B5EF4-FFF2-40B4-BE49-F238E27FC236}">
                <a16:creationId xmlns:a16="http://schemas.microsoft.com/office/drawing/2014/main" id="{0138B283-B6DE-67AF-E99B-7BDEAE718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093" y="2250163"/>
            <a:ext cx="10807507" cy="41836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5B3B88-0A83-D729-DCC4-9FA672D77C73}"/>
              </a:ext>
            </a:extLst>
          </p:cNvPr>
          <p:cNvSpPr txBox="1"/>
          <p:nvPr/>
        </p:nvSpPr>
        <p:spPr>
          <a:xfrm>
            <a:off x="306637" y="798447"/>
            <a:ext cx="11732963" cy="1200329"/>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VGG (Visual Geometry Group) models are a family of convolutional neural networks (CNNs) known for their deep architecture and effectiveness in image recognition tasks.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most popular VGG models are VGG16 and VGG19, which have 16 and 19 weight layers, respectively. </a:t>
            </a:r>
          </a:p>
        </p:txBody>
      </p:sp>
    </p:spTree>
    <p:extLst>
      <p:ext uri="{BB962C8B-B14F-4D97-AF65-F5344CB8AC3E}">
        <p14:creationId xmlns:p14="http://schemas.microsoft.com/office/powerpoint/2010/main" val="6632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Isosceles Triangle 10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VGG-16 and VGG-19 architecture">
            <a:extLst>
              <a:ext uri="{FF2B5EF4-FFF2-40B4-BE49-F238E27FC236}">
                <a16:creationId xmlns:a16="http://schemas.microsoft.com/office/drawing/2014/main" id="{B61F96B6-0189-290D-1019-6669185B80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5895" y="1489660"/>
            <a:ext cx="11520210" cy="4377682"/>
          </a:xfrm>
          <a:prstGeom prst="rect">
            <a:avLst/>
          </a:prstGeom>
          <a:noFill/>
          <a:ln w="28575">
            <a:solidFill>
              <a:schemeClr val="accent4"/>
            </a:solidFill>
          </a:ln>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8276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0" name="Rectangle 308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2" name="Freeform: Shape 308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Rectangle 309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Rectangle 309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Freeform: Shape 308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1" name="Isosceles Triangle 309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Architecture of VGG-16 and VGG-19.">
            <a:extLst>
              <a:ext uri="{FF2B5EF4-FFF2-40B4-BE49-F238E27FC236}">
                <a16:creationId xmlns:a16="http://schemas.microsoft.com/office/drawing/2014/main" id="{F6AF2F6D-66BB-B1EB-C2B9-01ECC5BCFA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344759"/>
            <a:ext cx="10905066" cy="514199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93" name="Isosceles Triangle 309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3C06FC5-F9AA-6F58-3202-D3BF54DC014D}"/>
              </a:ext>
            </a:extLst>
          </p:cNvPr>
          <p:cNvSpPr txBox="1"/>
          <p:nvPr/>
        </p:nvSpPr>
        <p:spPr>
          <a:xfrm>
            <a:off x="128530" y="126561"/>
            <a:ext cx="11967990"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VGG-16 vs VGG-19 Architecture</a:t>
            </a:r>
            <a:endParaRPr lang="en-US" sz="4000" dirty="0"/>
          </a:p>
        </p:txBody>
      </p:sp>
    </p:spTree>
    <p:extLst>
      <p:ext uri="{BB962C8B-B14F-4D97-AF65-F5344CB8AC3E}">
        <p14:creationId xmlns:p14="http://schemas.microsoft.com/office/powerpoint/2010/main" val="473657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AAF00A-218D-F078-9F40-C868E3E90F20}"/>
              </a:ext>
            </a:extLst>
          </p:cNvPr>
          <p:cNvPicPr>
            <a:picLocks noChangeAspect="1"/>
          </p:cNvPicPr>
          <p:nvPr/>
        </p:nvPicPr>
        <p:blipFill>
          <a:blip r:embed="rId2"/>
          <a:stretch>
            <a:fillRect/>
          </a:stretch>
        </p:blipFill>
        <p:spPr>
          <a:xfrm>
            <a:off x="86109" y="726511"/>
            <a:ext cx="12019015" cy="5138128"/>
          </a:xfrm>
          <a:prstGeom prst="rect">
            <a:avLst/>
          </a:prstGeom>
        </p:spPr>
      </p:pic>
    </p:spTree>
    <p:extLst>
      <p:ext uri="{BB962C8B-B14F-4D97-AF65-F5344CB8AC3E}">
        <p14:creationId xmlns:p14="http://schemas.microsoft.com/office/powerpoint/2010/main" val="188316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7DE43-D523-AD37-433E-F8DF0F75202D}"/>
              </a:ext>
            </a:extLst>
          </p:cNvPr>
          <p:cNvPicPr>
            <a:picLocks noChangeAspect="1"/>
          </p:cNvPicPr>
          <p:nvPr/>
        </p:nvPicPr>
        <p:blipFill>
          <a:blip r:embed="rId2"/>
          <a:stretch>
            <a:fillRect/>
          </a:stretch>
        </p:blipFill>
        <p:spPr>
          <a:xfrm>
            <a:off x="299775" y="1266940"/>
            <a:ext cx="11592449" cy="4836403"/>
          </a:xfrm>
          <a:prstGeom prst="rect">
            <a:avLst/>
          </a:prstGeom>
          <a:ln>
            <a:solidFill>
              <a:schemeClr val="accent4"/>
            </a:solidFill>
          </a:ln>
        </p:spPr>
      </p:pic>
      <p:sp>
        <p:nvSpPr>
          <p:cNvPr id="3" name="TextBox 2">
            <a:extLst>
              <a:ext uri="{FF2B5EF4-FFF2-40B4-BE49-F238E27FC236}">
                <a16:creationId xmlns:a16="http://schemas.microsoft.com/office/drawing/2014/main" id="{3009B28A-0DA0-7D27-2CC4-852FF39E6D68}"/>
              </a:ext>
            </a:extLst>
          </p:cNvPr>
          <p:cNvSpPr txBox="1"/>
          <p:nvPr/>
        </p:nvSpPr>
        <p:spPr>
          <a:xfrm>
            <a:off x="385590" y="143219"/>
            <a:ext cx="11644829" cy="707886"/>
          </a:xfrm>
          <a:prstGeom prst="rect">
            <a:avLst/>
          </a:prstGeom>
          <a:noFill/>
        </p:spPr>
        <p:txBody>
          <a:bodyPr wrap="squar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11925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ED9FA9C-5D77-7D8E-D5C8-2698F4A3E610}"/>
              </a:ext>
            </a:extLst>
          </p:cNvPr>
          <p:cNvPicPr>
            <a:picLocks noChangeAspect="1"/>
          </p:cNvPicPr>
          <p:nvPr/>
        </p:nvPicPr>
        <p:blipFill>
          <a:blip r:embed="rId2"/>
          <a:srcRect l="1405" r="186" b="-1"/>
          <a:stretch>
            <a:fillRect/>
          </a:stretch>
        </p:blipFill>
        <p:spPr>
          <a:xfrm>
            <a:off x="838200" y="754148"/>
            <a:ext cx="10515600" cy="4995575"/>
          </a:xfrm>
          <a:prstGeom prst="rect">
            <a:avLst/>
          </a:prstGeom>
        </p:spPr>
      </p:pic>
      <p:cxnSp>
        <p:nvCxnSpPr>
          <p:cNvPr id="13" name="Straight Connector 12">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7224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2BF4A-C961-98B7-463A-5CB74772AC0E}"/>
            </a:ext>
          </a:extLst>
        </p:cNvPr>
        <p:cNvGrpSpPr/>
        <p:nvPr/>
      </p:nvGrpSpPr>
      <p:grpSpPr>
        <a:xfrm>
          <a:off x="0" y="0"/>
          <a:ext cx="0" cy="0"/>
          <a:chOff x="0" y="0"/>
          <a:chExt cx="0" cy="0"/>
        </a:xfrm>
      </p:grpSpPr>
      <p:pic>
        <p:nvPicPr>
          <p:cNvPr id="2" name="Picture 1" descr="A light bulb with a brain inside&#10;&#10;Description automatically generated">
            <a:extLst>
              <a:ext uri="{FF2B5EF4-FFF2-40B4-BE49-F238E27FC236}">
                <a16:creationId xmlns:a16="http://schemas.microsoft.com/office/drawing/2014/main" id="{8108356B-D77A-1129-1268-2EF6F21E06D3}"/>
              </a:ext>
            </a:extLst>
          </p:cNvPr>
          <p:cNvPicPr>
            <a:picLocks noChangeAspect="1"/>
          </p:cNvPicPr>
          <p:nvPr/>
        </p:nvPicPr>
        <p:blipFill>
          <a:blip r:embed="rId2">
            <a:alphaModFix amt="50000"/>
          </a:blip>
          <a:srcRect t="15073" r="-1" b="-1"/>
          <a:stretch/>
        </p:blipFill>
        <p:spPr>
          <a:xfrm>
            <a:off x="20" y="10"/>
            <a:ext cx="12188930" cy="6857990"/>
          </a:xfrm>
          <a:prstGeom prst="rect">
            <a:avLst/>
          </a:prstGeom>
        </p:spPr>
      </p:pic>
      <p:sp>
        <p:nvSpPr>
          <p:cNvPr id="4" name="TextBox 3">
            <a:extLst>
              <a:ext uri="{FF2B5EF4-FFF2-40B4-BE49-F238E27FC236}">
                <a16:creationId xmlns:a16="http://schemas.microsoft.com/office/drawing/2014/main" id="{62053C39-BC61-C647-205A-4EAE61813029}"/>
              </a:ext>
            </a:extLst>
          </p:cNvPr>
          <p:cNvSpPr txBox="1"/>
          <p:nvPr/>
        </p:nvSpPr>
        <p:spPr>
          <a:xfrm>
            <a:off x="-21771" y="1122363"/>
            <a:ext cx="12061371"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800" b="1" dirty="0">
                <a:solidFill>
                  <a:schemeClr val="bg1"/>
                </a:solidFill>
                <a:latin typeface="Times New Roman"/>
                <a:ea typeface="+mj-ea"/>
                <a:cs typeface="Times New Roman"/>
              </a:rPr>
              <a:t>Introduction to  </a:t>
            </a:r>
            <a:r>
              <a:rPr lang="en-US" sz="4800" b="1" dirty="0" err="1">
                <a:solidFill>
                  <a:schemeClr val="bg1"/>
                </a:solidFill>
                <a:latin typeface="Times New Roman"/>
                <a:ea typeface="+mj-ea"/>
                <a:cs typeface="Times New Roman"/>
              </a:rPr>
              <a:t>CapsNet</a:t>
            </a:r>
            <a:endParaRPr lang="en-US" sz="4800" b="1" dirty="0">
              <a:solidFill>
                <a:schemeClr val="bg1"/>
              </a:solidFill>
              <a:latin typeface="Times New Roman"/>
              <a:ea typeface="+mj-ea"/>
              <a:cs typeface="Times New Roman"/>
            </a:endParaRPr>
          </a:p>
        </p:txBody>
      </p:sp>
    </p:spTree>
    <p:extLst>
      <p:ext uri="{BB962C8B-B14F-4D97-AF65-F5344CB8AC3E}">
        <p14:creationId xmlns:p14="http://schemas.microsoft.com/office/powerpoint/2010/main" val="4226777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C0DA46-5312-B33E-D8EA-A1CB2B5905AE}"/>
              </a:ext>
            </a:extLst>
          </p:cNvPr>
          <p:cNvSpPr txBox="1"/>
          <p:nvPr/>
        </p:nvSpPr>
        <p:spPr>
          <a:xfrm>
            <a:off x="0" y="0"/>
            <a:ext cx="12192000" cy="707886"/>
          </a:xfrm>
          <a:prstGeom prst="rect">
            <a:avLst/>
          </a:prstGeom>
          <a:noFill/>
        </p:spPr>
        <p:txBody>
          <a:bodyPr wrap="square" rtlCol="0">
            <a:spAutoFit/>
          </a:bodyPr>
          <a:lstStyle/>
          <a:p>
            <a:pPr algn="ctr"/>
            <a:r>
              <a:rPr lang="en-US" sz="4000" b="1" dirty="0" err="1">
                <a:latin typeface="Times New Roman" panose="02020603050405020304" pitchFamily="18" charset="0"/>
                <a:cs typeface="Times New Roman" panose="02020603050405020304" pitchFamily="18" charset="0"/>
              </a:rPr>
              <a:t>CapsNet</a:t>
            </a:r>
            <a:endParaRPr lang="en-US" sz="4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31D3C01-67EF-2FE7-661A-10A270DF570E}"/>
              </a:ext>
            </a:extLst>
          </p:cNvPr>
          <p:cNvSpPr txBox="1"/>
          <p:nvPr/>
        </p:nvSpPr>
        <p:spPr>
          <a:xfrm>
            <a:off x="162498" y="985263"/>
            <a:ext cx="11669618" cy="2338012"/>
          </a:xfrm>
          <a:prstGeom prst="rect">
            <a:avLst/>
          </a:prstGeom>
          <a:noFill/>
        </p:spPr>
        <p:txBody>
          <a:bodyPr wrap="square">
            <a:spAutoFit/>
          </a:bodyPr>
          <a:lstStyle/>
          <a:p>
            <a:pPr marL="285750" indent="-285750" algn="l">
              <a:lnSpc>
                <a:spcPts val="1718"/>
              </a:lnSpc>
              <a:buFont typeface="Arial" panose="020B0604020202020204" pitchFamily="34" charset="0"/>
              <a:buChar char="•"/>
            </a:pPr>
            <a:r>
              <a:rPr lang="en-US" i="0" dirty="0">
                <a:solidFill>
                  <a:srgbClr val="444444"/>
                </a:solidFill>
                <a:effectLst/>
                <a:latin typeface="Times New Roman" panose="02020603050405020304" pitchFamily="18" charset="0"/>
                <a:cs typeface="Times New Roman" panose="02020603050405020304" pitchFamily="18" charset="0"/>
              </a:rPr>
              <a:t>A Capsule Network is just a neural network that improves the design of CNNs by the following key changes:</a:t>
            </a:r>
          </a:p>
          <a:p>
            <a:pPr marL="1200150" lvl="2" indent="-285750">
              <a:lnSpc>
                <a:spcPct val="150000"/>
              </a:lnSpc>
              <a:buFont typeface="Courier New" panose="02070309020205020404" pitchFamily="49" charset="0"/>
              <a:buChar char="o"/>
            </a:pPr>
            <a:r>
              <a:rPr lang="en-US" i="0" dirty="0">
                <a:solidFill>
                  <a:srgbClr val="444444"/>
                </a:solidFill>
                <a:effectLst/>
                <a:latin typeface="Times New Roman" panose="02020603050405020304" pitchFamily="18" charset="0"/>
                <a:cs typeface="Times New Roman" panose="02020603050405020304" pitchFamily="18" charset="0"/>
              </a:rPr>
              <a:t>Capsules</a:t>
            </a:r>
          </a:p>
          <a:p>
            <a:pPr marL="1200150" lvl="2" indent="-285750">
              <a:lnSpc>
                <a:spcPct val="150000"/>
              </a:lnSpc>
              <a:buFont typeface="Courier New" panose="02070309020205020404" pitchFamily="49" charset="0"/>
              <a:buChar char="o"/>
            </a:pPr>
            <a:r>
              <a:rPr lang="en-US" i="0" dirty="0">
                <a:solidFill>
                  <a:srgbClr val="444444"/>
                </a:solidFill>
                <a:effectLst/>
                <a:latin typeface="Times New Roman" panose="02020603050405020304" pitchFamily="18" charset="0"/>
                <a:cs typeface="Times New Roman" panose="02020603050405020304" pitchFamily="18" charset="0"/>
              </a:rPr>
              <a:t>Dynamic Routing, routing by agreement, and Coupling Coefficients</a:t>
            </a:r>
          </a:p>
          <a:p>
            <a:pPr marL="1200150" lvl="2" indent="-285750">
              <a:lnSpc>
                <a:spcPct val="150000"/>
              </a:lnSpc>
              <a:buFont typeface="Courier New" panose="02070309020205020404" pitchFamily="49" charset="0"/>
              <a:buChar char="o"/>
            </a:pPr>
            <a:r>
              <a:rPr lang="en-US" i="0" dirty="0">
                <a:solidFill>
                  <a:srgbClr val="444444"/>
                </a:solidFill>
                <a:effectLst/>
                <a:latin typeface="Times New Roman" panose="02020603050405020304" pitchFamily="18" charset="0"/>
                <a:cs typeface="Times New Roman" panose="02020603050405020304" pitchFamily="18" charset="0"/>
              </a:rPr>
              <a:t>Squashing Function</a:t>
            </a:r>
          </a:p>
          <a:p>
            <a:pPr marL="1200150" lvl="2" indent="-285750">
              <a:lnSpc>
                <a:spcPct val="150000"/>
              </a:lnSpc>
              <a:buFont typeface="Courier New" panose="02070309020205020404" pitchFamily="49" charset="0"/>
              <a:buChar char="o"/>
            </a:pPr>
            <a:r>
              <a:rPr lang="en-US" i="0" dirty="0">
                <a:solidFill>
                  <a:srgbClr val="444444"/>
                </a:solidFill>
                <a:effectLst/>
                <a:latin typeface="Times New Roman" panose="02020603050405020304" pitchFamily="18" charset="0"/>
                <a:cs typeface="Times New Roman" panose="02020603050405020304" pitchFamily="18" charset="0"/>
              </a:rPr>
              <a:t>Margin Loss Function</a:t>
            </a:r>
          </a:p>
          <a:p>
            <a:pPr marL="1200150" lvl="2" indent="-285750">
              <a:lnSpc>
                <a:spcPct val="150000"/>
              </a:lnSpc>
              <a:buFont typeface="Courier New" panose="02070309020205020404" pitchFamily="49" charset="0"/>
              <a:buChar char="o"/>
            </a:pPr>
            <a:endParaRPr lang="en-US" i="0" dirty="0">
              <a:solidFill>
                <a:srgbClr val="444444"/>
              </a:solidFill>
              <a:effectLst/>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612B151D-0A3A-E662-2D92-5C487777F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3306450"/>
            <a:ext cx="10287000" cy="324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404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A558387-C648-BA00-965E-3EFCC12B6802}"/>
              </a:ext>
            </a:extLst>
          </p:cNvPr>
          <p:cNvPicPr>
            <a:picLocks noChangeAspect="1"/>
          </p:cNvPicPr>
          <p:nvPr/>
        </p:nvPicPr>
        <p:blipFill>
          <a:blip r:embed="rId2"/>
          <a:stretch>
            <a:fillRect/>
          </a:stretch>
        </p:blipFill>
        <p:spPr>
          <a:xfrm>
            <a:off x="1296829" y="0"/>
            <a:ext cx="9597575" cy="6718300"/>
          </a:xfrm>
          <a:prstGeom prst="rect">
            <a:avLst/>
          </a:prstGeom>
        </p:spPr>
      </p:pic>
    </p:spTree>
    <p:extLst>
      <p:ext uri="{BB962C8B-B14F-4D97-AF65-F5344CB8AC3E}">
        <p14:creationId xmlns:p14="http://schemas.microsoft.com/office/powerpoint/2010/main" val="2153638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FAE4AD-603C-A1BA-D566-56E9A84791E7}"/>
              </a:ext>
            </a:extLst>
          </p:cNvPr>
          <p:cNvSpPr txBox="1"/>
          <p:nvPr/>
        </p:nvSpPr>
        <p:spPr>
          <a:xfrm>
            <a:off x="0" y="374154"/>
            <a:ext cx="12192000" cy="590931"/>
          </a:xfrm>
          <a:prstGeom prst="rect">
            <a:avLst/>
          </a:prstGeom>
          <a:noFill/>
        </p:spPr>
        <p:txBody>
          <a:bodyPr wrap="square">
            <a:spAutoFit/>
          </a:bodyPr>
          <a:lstStyle/>
          <a:p>
            <a:pPr algn="ctr">
              <a:lnSpc>
                <a:spcPct val="90000"/>
              </a:lnSpc>
              <a:spcAft>
                <a:spcPts val="600"/>
              </a:spcAft>
            </a:pPr>
            <a:r>
              <a:rPr lang="en-US" sz="3600" b="1" i="0" dirty="0">
                <a:effectLst/>
                <a:latin typeface="Times New Roman" panose="02020603050405020304" pitchFamily="18" charset="0"/>
                <a:cs typeface="Times New Roman" panose="02020603050405020304" pitchFamily="18" charset="0"/>
              </a:rPr>
              <a:t>What is a capsule?</a:t>
            </a:r>
          </a:p>
        </p:txBody>
      </p:sp>
      <p:sp>
        <p:nvSpPr>
          <p:cNvPr id="6" name="TextBox 5">
            <a:extLst>
              <a:ext uri="{FF2B5EF4-FFF2-40B4-BE49-F238E27FC236}">
                <a16:creationId xmlns:a16="http://schemas.microsoft.com/office/drawing/2014/main" id="{033BC81A-4860-7E62-7212-2A4BDE226A20}"/>
              </a:ext>
            </a:extLst>
          </p:cNvPr>
          <p:cNvSpPr txBox="1"/>
          <p:nvPr/>
        </p:nvSpPr>
        <p:spPr>
          <a:xfrm>
            <a:off x="161580" y="1127518"/>
            <a:ext cx="11901889" cy="646331"/>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At the core of Capsule Networks is the concept of a capsule, which is simply a collection of neurons. This set of neurons, called a capsule, outputs a vector.</a:t>
            </a:r>
            <a:endParaRPr lang="en-US" dirty="0">
              <a:latin typeface="Times New Roman" panose="02020603050405020304" pitchFamily="18" charset="0"/>
              <a:cs typeface="Times New Roman" panose="02020603050405020304" pitchFamily="18" charset="0"/>
            </a:endParaRPr>
          </a:p>
        </p:txBody>
      </p:sp>
      <p:pic>
        <p:nvPicPr>
          <p:cNvPr id="7170" name="Picture 2" descr="A rectangle showing capsule">
            <a:extLst>
              <a:ext uri="{FF2B5EF4-FFF2-40B4-BE49-F238E27FC236}">
                <a16:creationId xmlns:a16="http://schemas.microsoft.com/office/drawing/2014/main" id="{E15B5D5A-ED56-69F3-65F2-0AC7AB7AC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1318" y="1936282"/>
            <a:ext cx="8273706" cy="465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828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mage7_11zon.webp">
            <a:extLst>
              <a:ext uri="{FF2B5EF4-FFF2-40B4-BE49-F238E27FC236}">
                <a16:creationId xmlns:a16="http://schemas.microsoft.com/office/drawing/2014/main" id="{9E15C335-883F-43AF-6FE7-0816721EC1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2531" y="209549"/>
            <a:ext cx="11446938" cy="643890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6053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E0BCD8-4A27-7FD5-3D5F-D184245EB84C}"/>
              </a:ext>
            </a:extLst>
          </p:cNvPr>
          <p:cNvSpPr txBox="1"/>
          <p:nvPr/>
        </p:nvSpPr>
        <p:spPr>
          <a:xfrm>
            <a:off x="173514" y="288752"/>
            <a:ext cx="11691651" cy="2541721"/>
          </a:xfrm>
          <a:prstGeom prst="rect">
            <a:avLst/>
          </a:prstGeom>
          <a:noFill/>
        </p:spPr>
        <p:txBody>
          <a:bodyPr wrap="square">
            <a:spAutoFit/>
          </a:bodyPr>
          <a:lstStyle/>
          <a:p>
            <a:pPr algn="ctr">
              <a:lnSpc>
                <a:spcPts val="2072"/>
              </a:lnSpc>
              <a:buNone/>
            </a:pPr>
            <a:r>
              <a:rPr lang="en-US" sz="4000" b="1" i="0" dirty="0">
                <a:solidFill>
                  <a:srgbClr val="444444"/>
                </a:solidFill>
                <a:effectLst/>
                <a:latin typeface="Times New Roman" panose="02020603050405020304" pitchFamily="18" charset="0"/>
                <a:cs typeface="Times New Roman" panose="02020603050405020304" pitchFamily="18" charset="0"/>
              </a:rPr>
              <a:t>What is Dynamic Routing?</a:t>
            </a:r>
          </a:p>
          <a:p>
            <a:pPr marL="285750" indent="-285750" algn="just">
              <a:lnSpc>
                <a:spcPts val="1718"/>
              </a:lnSpc>
              <a:buFont typeface="Arial" panose="020B0604020202020204" pitchFamily="34" charset="0"/>
              <a:buChar char="•"/>
            </a:pPr>
            <a:endParaRPr lang="en-US" b="0" i="0" dirty="0">
              <a:solidFill>
                <a:srgbClr val="444444"/>
              </a:solidFill>
              <a:effectLst/>
              <a:latin typeface="Times New Roman" panose="02020603050405020304" pitchFamily="18" charset="0"/>
              <a:cs typeface="Times New Roman" panose="02020603050405020304" pitchFamily="18" charset="0"/>
            </a:endParaRPr>
          </a:p>
          <a:p>
            <a:pPr marL="285750" indent="-285750" algn="just">
              <a:lnSpc>
                <a:spcPts val="1718"/>
              </a:lnSpc>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Convolutional Neural Networks (CNNs) primarily focus on just the individual features within an image.</a:t>
            </a:r>
          </a:p>
          <a:p>
            <a:pPr marL="285750" indent="-285750" algn="just">
              <a:lnSpc>
                <a:spcPts val="1718"/>
              </a:lnSpc>
              <a:buFont typeface="Arial" panose="020B0604020202020204" pitchFamily="34" charset="0"/>
              <a:buChar char="•"/>
            </a:pPr>
            <a:endParaRPr lang="en-US" dirty="0">
              <a:solidFill>
                <a:srgbClr val="444444"/>
              </a:solidFill>
              <a:latin typeface="Times New Roman" panose="02020603050405020304" pitchFamily="18" charset="0"/>
              <a:cs typeface="Times New Roman" panose="02020603050405020304" pitchFamily="18" charset="0"/>
            </a:endParaRPr>
          </a:p>
          <a:p>
            <a:pPr marL="285750" indent="-285750" algn="just">
              <a:lnSpc>
                <a:spcPts val="1718"/>
              </a:lnSpc>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 In contrast, Capsule Networks understand the relationship between individual parts of an object and the entire object. It knows how parts of an object combine to form the actual object, also called the part-whole relationship. This is possible due to the dynamic routing process.</a:t>
            </a:r>
          </a:p>
          <a:p>
            <a:pPr marL="285750" indent="-285750" algn="just">
              <a:lnSpc>
                <a:spcPts val="1718"/>
              </a:lnSpc>
              <a:buFont typeface="Arial" panose="020B0604020202020204" pitchFamily="34" charset="0"/>
              <a:buChar char="•"/>
            </a:pPr>
            <a:endParaRPr lang="en-US" b="0" i="0" dirty="0">
              <a:solidFill>
                <a:srgbClr val="444444"/>
              </a:solidFill>
              <a:effectLst/>
              <a:latin typeface="Times New Roman" panose="02020603050405020304" pitchFamily="18" charset="0"/>
              <a:cs typeface="Times New Roman" panose="02020603050405020304" pitchFamily="18" charset="0"/>
            </a:endParaRPr>
          </a:p>
          <a:p>
            <a:pPr marL="285750" indent="-285750" algn="just">
              <a:lnSpc>
                <a:spcPts val="1718"/>
              </a:lnSpc>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The dynamic routing process ensures that lower-level capsules (representing parts of objects) send their output vectors to the most appropriate higher-level capsule (representing the whole object). This allows the network to learn spatial hierarchies in turn.</a:t>
            </a:r>
          </a:p>
        </p:txBody>
      </p:sp>
      <p:pic>
        <p:nvPicPr>
          <p:cNvPr id="4" name="Picture 3">
            <a:extLst>
              <a:ext uri="{FF2B5EF4-FFF2-40B4-BE49-F238E27FC236}">
                <a16:creationId xmlns:a16="http://schemas.microsoft.com/office/drawing/2014/main" id="{6E202BAE-CA08-8054-0472-DA48A5287215}"/>
              </a:ext>
            </a:extLst>
          </p:cNvPr>
          <p:cNvPicPr>
            <a:picLocks noChangeAspect="1"/>
          </p:cNvPicPr>
          <p:nvPr/>
        </p:nvPicPr>
        <p:blipFill>
          <a:blip r:embed="rId2"/>
          <a:stretch>
            <a:fillRect/>
          </a:stretch>
        </p:blipFill>
        <p:spPr>
          <a:xfrm>
            <a:off x="707041" y="3021986"/>
            <a:ext cx="10777917" cy="3380650"/>
          </a:xfrm>
          <a:prstGeom prst="rect">
            <a:avLst/>
          </a:prstGeom>
          <a:ln>
            <a:solidFill>
              <a:schemeClr val="accent1"/>
            </a:solidFill>
          </a:ln>
        </p:spPr>
      </p:pic>
    </p:spTree>
    <p:extLst>
      <p:ext uri="{BB962C8B-B14F-4D97-AF65-F5344CB8AC3E}">
        <p14:creationId xmlns:p14="http://schemas.microsoft.com/office/powerpoint/2010/main" val="20831664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7D2FC5-F9A9-A373-C670-6408B082F8C1}"/>
              </a:ext>
            </a:extLst>
          </p:cNvPr>
          <p:cNvSpPr txBox="1"/>
          <p:nvPr/>
        </p:nvSpPr>
        <p:spPr>
          <a:xfrm>
            <a:off x="172597" y="231450"/>
            <a:ext cx="12019403" cy="1070165"/>
          </a:xfrm>
          <a:prstGeom prst="rect">
            <a:avLst/>
          </a:prstGeom>
          <a:noFill/>
        </p:spPr>
        <p:txBody>
          <a:bodyPr wrap="square">
            <a:spAutoFit/>
          </a:bodyPr>
          <a:lstStyle/>
          <a:p>
            <a:pPr algn="ctr">
              <a:lnSpc>
                <a:spcPts val="2072"/>
              </a:lnSpc>
              <a:buNone/>
            </a:pPr>
            <a:r>
              <a:rPr lang="en-US" sz="4000" b="1" i="0" dirty="0">
                <a:solidFill>
                  <a:srgbClr val="444444"/>
                </a:solidFill>
                <a:effectLst/>
                <a:latin typeface="Times New Roman" panose="02020603050405020304" pitchFamily="18" charset="0"/>
                <a:cs typeface="Times New Roman" panose="02020603050405020304" pitchFamily="18" charset="0"/>
              </a:rPr>
              <a:t>What is a Coupling Coefficient?</a:t>
            </a:r>
          </a:p>
          <a:p>
            <a:pPr algn="l">
              <a:lnSpc>
                <a:spcPts val="2072"/>
              </a:lnSpc>
              <a:buNone/>
            </a:pPr>
            <a:endParaRPr lang="en-US" b="1" i="0" dirty="0">
              <a:solidFill>
                <a:srgbClr val="444444"/>
              </a:solidFill>
              <a:effectLst/>
              <a:latin typeface="Poppins" pitchFamily="2" charset="77"/>
            </a:endParaRPr>
          </a:p>
          <a:p>
            <a:pPr marL="285750" indent="-285750" algn="l">
              <a:lnSpc>
                <a:spcPts val="1718"/>
              </a:lnSpc>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Coupling coefficients (</a:t>
            </a:r>
            <a:r>
              <a:rPr lang="en-US" b="0" i="0" dirty="0" err="1">
                <a:solidFill>
                  <a:srgbClr val="444444"/>
                </a:solidFill>
                <a:effectLst/>
                <a:latin typeface="Times New Roman" panose="02020603050405020304" pitchFamily="18" charset="0"/>
                <a:cs typeface="Times New Roman" panose="02020603050405020304" pitchFamily="18" charset="0"/>
              </a:rPr>
              <a:t>c</a:t>
            </a:r>
            <a:r>
              <a:rPr lang="en-US" b="0" i="1" dirty="0" err="1">
                <a:solidFill>
                  <a:srgbClr val="444444"/>
                </a:solidFill>
                <a:effectLst/>
                <a:latin typeface="Times New Roman" panose="02020603050405020304" pitchFamily="18" charset="0"/>
                <a:cs typeface="Times New Roman" panose="02020603050405020304" pitchFamily="18" charset="0"/>
              </a:rPr>
              <a:t>ij</a:t>
            </a:r>
            <a:r>
              <a:rPr lang="en-US" b="0" i="0" dirty="0">
                <a:solidFill>
                  <a:srgbClr val="444444"/>
                </a:solidFill>
                <a:effectLst/>
                <a:latin typeface="Times New Roman" panose="02020603050405020304" pitchFamily="18" charset="0"/>
                <a:cs typeface="Times New Roman" panose="02020603050405020304" pitchFamily="18" charset="0"/>
              </a:rPr>
              <a:t>) are scalar values that determine the strength of the connection between a lower-level capsule and a higher-level capsule.</a:t>
            </a:r>
          </a:p>
        </p:txBody>
      </p:sp>
      <p:pic>
        <p:nvPicPr>
          <p:cNvPr id="9218" name="Picture 2" descr="a diagram showing two capsules">
            <a:extLst>
              <a:ext uri="{FF2B5EF4-FFF2-40B4-BE49-F238E27FC236}">
                <a16:creationId xmlns:a16="http://schemas.microsoft.com/office/drawing/2014/main" id="{8827F3B9-199D-7EB9-75C6-E3B00B720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1572388"/>
            <a:ext cx="10426700" cy="32814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0709B1-5ADF-3BB7-CE30-B6FF86746A8C}"/>
              </a:ext>
            </a:extLst>
          </p:cNvPr>
          <p:cNvSpPr txBox="1"/>
          <p:nvPr/>
        </p:nvSpPr>
        <p:spPr>
          <a:xfrm>
            <a:off x="172597" y="5285612"/>
            <a:ext cx="11813755" cy="1200329"/>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They play a crucial role in the dynamic routing process by guiding the amount of output from the lower-level capsules sent to each higher-level capsule.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dynamic routing algorithm updates </a:t>
            </a:r>
            <a:r>
              <a:rPr lang="en-US" b="0" i="0" dirty="0" err="1">
                <a:effectLst/>
                <a:latin typeface="Times New Roman" panose="02020603050405020304" pitchFamily="18" charset="0"/>
                <a:cs typeface="Times New Roman" panose="02020603050405020304" pitchFamily="18" charset="0"/>
              </a:rPr>
              <a:t>c</a:t>
            </a:r>
            <a:r>
              <a:rPr lang="en-US" b="0" i="1" dirty="0" err="1">
                <a:effectLst/>
                <a:latin typeface="Times New Roman" panose="02020603050405020304" pitchFamily="18" charset="0"/>
                <a:cs typeface="Times New Roman" panose="02020603050405020304" pitchFamily="18" charset="0"/>
              </a:rPr>
              <a:t>ij</a:t>
            </a:r>
            <a:r>
              <a:rPr lang="en-US" b="0" i="0" dirty="0">
                <a:effectLst/>
                <a:latin typeface="Times New Roman" panose="02020603050405020304" pitchFamily="18" charset="0"/>
                <a:cs typeface="Times New Roman" panose="02020603050405020304" pitchFamily="18" charset="0"/>
              </a:rPr>
              <a:t> indirectly by the scalar product of votes and outputs of possible parents.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1531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401DE3-5ECA-214D-0F21-2E65D8DA26B0}"/>
              </a:ext>
            </a:extLst>
          </p:cNvPr>
          <p:cNvSpPr txBox="1"/>
          <p:nvPr/>
        </p:nvSpPr>
        <p:spPr>
          <a:xfrm>
            <a:off x="112463" y="264403"/>
            <a:ext cx="11967073" cy="414537"/>
          </a:xfrm>
          <a:prstGeom prst="rect">
            <a:avLst/>
          </a:prstGeom>
          <a:noFill/>
        </p:spPr>
        <p:txBody>
          <a:bodyPr wrap="square">
            <a:spAutoFit/>
          </a:bodyPr>
          <a:lstStyle/>
          <a:p>
            <a:pPr algn="ctr">
              <a:lnSpc>
                <a:spcPts val="2072"/>
              </a:lnSpc>
            </a:pPr>
            <a:r>
              <a:rPr lang="en-US" sz="4000" b="1" i="0" dirty="0">
                <a:solidFill>
                  <a:srgbClr val="444444"/>
                </a:solidFill>
                <a:effectLst/>
                <a:latin typeface="Times New Roman" panose="02020603050405020304" pitchFamily="18" charset="0"/>
                <a:cs typeface="Times New Roman" panose="02020603050405020304" pitchFamily="18" charset="0"/>
              </a:rPr>
              <a:t>What is the Squashing Function?</a:t>
            </a:r>
          </a:p>
        </p:txBody>
      </p:sp>
      <p:sp>
        <p:nvSpPr>
          <p:cNvPr id="5" name="TextBox 4">
            <a:extLst>
              <a:ext uri="{FF2B5EF4-FFF2-40B4-BE49-F238E27FC236}">
                <a16:creationId xmlns:a16="http://schemas.microsoft.com/office/drawing/2014/main" id="{2149D5C8-E0CB-5728-C5EF-D96A9ADDE33B}"/>
              </a:ext>
            </a:extLst>
          </p:cNvPr>
          <p:cNvSpPr txBox="1"/>
          <p:nvPr/>
        </p:nvSpPr>
        <p:spPr>
          <a:xfrm>
            <a:off x="283683" y="973670"/>
            <a:ext cx="11691651" cy="1754326"/>
          </a:xfrm>
          <a:prstGeom prst="rect">
            <a:avLst/>
          </a:prstGeom>
          <a:noFill/>
        </p:spPr>
        <p:txBody>
          <a:bodyPr wrap="square">
            <a:spAutoFit/>
          </a:bodyPr>
          <a:lstStyle/>
          <a:p>
            <a:r>
              <a:rPr lang="en-US" b="0" i="0" dirty="0">
                <a:effectLst/>
                <a:latin typeface="Times New Roman" panose="02020603050405020304" pitchFamily="18" charset="0"/>
                <a:cs typeface="Times New Roman" panose="02020603050405020304" pitchFamily="18" charset="0"/>
              </a:rPr>
              <a:t>The squashing function is a nonlinear function that squashes a vector between 0 and 1. </a:t>
            </a:r>
          </a:p>
          <a:p>
            <a:endParaRPr lang="en-US" dirty="0">
              <a:latin typeface="Times New Roman" panose="02020603050405020304" pitchFamily="18" charset="0"/>
              <a:cs typeface="Times New Roman" panose="02020603050405020304" pitchFamily="18" charset="0"/>
            </a:endParaRPr>
          </a:p>
          <a:p>
            <a:r>
              <a:rPr lang="en-US" b="0" i="0" dirty="0">
                <a:effectLst/>
                <a:latin typeface="Times New Roman" panose="02020603050405020304" pitchFamily="18" charset="0"/>
                <a:cs typeface="Times New Roman" panose="02020603050405020304" pitchFamily="18" charset="0"/>
              </a:rPr>
              <a:t>Short vectors get shrunk to almost zero length, and long vectors get shrunk to a length slightly below 1. </a:t>
            </a:r>
          </a:p>
          <a:p>
            <a:endParaRPr lang="en-US" dirty="0">
              <a:latin typeface="Times New Roman" panose="02020603050405020304" pitchFamily="18" charset="0"/>
              <a:cs typeface="Times New Roman" panose="02020603050405020304" pitchFamily="18" charset="0"/>
            </a:endParaRPr>
          </a:p>
          <a:p>
            <a:r>
              <a:rPr lang="en-US" b="0" i="0" dirty="0">
                <a:effectLst/>
                <a:latin typeface="Times New Roman" panose="02020603050405020304" pitchFamily="18" charset="0"/>
                <a:cs typeface="Times New Roman" panose="02020603050405020304" pitchFamily="18" charset="0"/>
              </a:rPr>
              <a:t>This allows the length of the vector to act as a probability or confidence measure of the feature’s presence, without losing the vector’s direction.</a:t>
            </a:r>
            <a:endParaRPr lang="en-US" dirty="0">
              <a:latin typeface="Times New Roman" panose="02020603050405020304" pitchFamily="18" charset="0"/>
              <a:cs typeface="Times New Roman" panose="02020603050405020304" pitchFamily="18" charset="0"/>
            </a:endParaRPr>
          </a:p>
        </p:txBody>
      </p:sp>
      <p:pic>
        <p:nvPicPr>
          <p:cNvPr id="10242" name="Picture 2" descr="mathematical formula of squashing function">
            <a:extLst>
              <a:ext uri="{FF2B5EF4-FFF2-40B4-BE49-F238E27FC236}">
                <a16:creationId xmlns:a16="http://schemas.microsoft.com/office/drawing/2014/main" id="{74D5B3B7-A8F6-43B0-2C0E-A2A62DAAF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153" y="3180423"/>
            <a:ext cx="11091692" cy="1899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954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C5EBA4-1059-7C8C-7F31-38E825595DD8}"/>
              </a:ext>
            </a:extLst>
          </p:cNvPr>
          <p:cNvSpPr txBox="1"/>
          <p:nvPr/>
        </p:nvSpPr>
        <p:spPr>
          <a:xfrm>
            <a:off x="112463" y="264403"/>
            <a:ext cx="11967073" cy="414537"/>
          </a:xfrm>
          <a:prstGeom prst="rect">
            <a:avLst/>
          </a:prstGeom>
          <a:noFill/>
        </p:spPr>
        <p:txBody>
          <a:bodyPr wrap="square">
            <a:spAutoFit/>
          </a:bodyPr>
          <a:lstStyle/>
          <a:p>
            <a:pPr algn="ctr">
              <a:lnSpc>
                <a:spcPts val="2072"/>
              </a:lnSpc>
            </a:pPr>
            <a:r>
              <a:rPr lang="en-US" sz="4000" b="1" i="0" dirty="0">
                <a:solidFill>
                  <a:srgbClr val="444444"/>
                </a:solidFill>
                <a:effectLst/>
                <a:latin typeface="Times New Roman" panose="02020603050405020304" pitchFamily="18" charset="0"/>
                <a:cs typeface="Times New Roman" panose="02020603050405020304" pitchFamily="18" charset="0"/>
              </a:rPr>
              <a:t>What is the </a:t>
            </a:r>
            <a:r>
              <a:rPr lang="en-US" sz="4000" b="1" dirty="0">
                <a:solidFill>
                  <a:srgbClr val="444444"/>
                </a:solidFill>
                <a:latin typeface="Times New Roman" panose="02020603050405020304" pitchFamily="18" charset="0"/>
                <a:cs typeface="Times New Roman" panose="02020603050405020304" pitchFamily="18" charset="0"/>
              </a:rPr>
              <a:t>Margin Loss Function</a:t>
            </a:r>
            <a:r>
              <a:rPr lang="en-US" sz="4000" b="1" i="0" dirty="0">
                <a:solidFill>
                  <a:srgbClr val="444444"/>
                </a:solidFill>
                <a:effectLst/>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5C90675D-9C11-6134-CBCE-49EC97CAD00D}"/>
              </a:ext>
            </a:extLst>
          </p:cNvPr>
          <p:cNvSpPr txBox="1"/>
          <p:nvPr/>
        </p:nvSpPr>
        <p:spPr>
          <a:xfrm>
            <a:off x="112463" y="1172587"/>
            <a:ext cx="11967073"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In Capsule Network, to accommodate vector outputs, a new loss function is introduced: the margin loss function.</a:t>
            </a:r>
            <a:endParaRPr lang="en-US" dirty="0">
              <a:latin typeface="Times New Roman" panose="02020603050405020304" pitchFamily="18" charset="0"/>
              <a:cs typeface="Times New Roman" panose="02020603050405020304" pitchFamily="18" charset="0"/>
            </a:endParaRPr>
          </a:p>
        </p:txBody>
      </p:sp>
      <p:pic>
        <p:nvPicPr>
          <p:cNvPr id="11266" name="Picture 2" descr="marginal-loss">
            <a:extLst>
              <a:ext uri="{FF2B5EF4-FFF2-40B4-BE49-F238E27FC236}">
                <a16:creationId xmlns:a16="http://schemas.microsoft.com/office/drawing/2014/main" id="{9B123177-0778-08DC-ED73-77C836385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221" y="1792015"/>
            <a:ext cx="9959555" cy="7106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9382E2-34A0-1938-A34C-A9A72C58B9BB}"/>
              </a:ext>
            </a:extLst>
          </p:cNvPr>
          <p:cNvSpPr txBox="1"/>
          <p:nvPr/>
        </p:nvSpPr>
        <p:spPr>
          <a:xfrm>
            <a:off x="209089" y="3010322"/>
            <a:ext cx="11744211" cy="2490425"/>
          </a:xfrm>
          <a:prstGeom prst="rect">
            <a:avLst/>
          </a:prstGeom>
          <a:noFill/>
        </p:spPr>
        <p:txBody>
          <a:bodyPr wrap="square">
            <a:spAutoFit/>
          </a:bodyPr>
          <a:lstStyle/>
          <a:p>
            <a:pPr marL="742950" lvl="1" indent="-285750">
              <a:lnSpc>
                <a:spcPts val="1718"/>
              </a:lnSpc>
              <a:buFont typeface="Arial" panose="020B0604020202020204" pitchFamily="34" charset="0"/>
              <a:buChar char="•"/>
            </a:pPr>
            <a:r>
              <a:rPr lang="en-US" b="1" i="1" dirty="0">
                <a:solidFill>
                  <a:srgbClr val="444444"/>
                </a:solidFill>
                <a:effectLst/>
                <a:latin typeface="Times New Roman" panose="02020603050405020304" pitchFamily="18" charset="0"/>
                <a:cs typeface="Times New Roman" panose="02020603050405020304" pitchFamily="18" charset="0"/>
              </a:rPr>
              <a:t>Lk:</a:t>
            </a:r>
            <a:r>
              <a:rPr lang="en-US" b="0" i="1" dirty="0">
                <a:solidFill>
                  <a:srgbClr val="444444"/>
                </a:solidFill>
                <a:effectLst/>
                <a:latin typeface="Times New Roman" panose="02020603050405020304" pitchFamily="18" charset="0"/>
                <a:cs typeface="Times New Roman" panose="02020603050405020304" pitchFamily="18" charset="0"/>
              </a:rPr>
              <a:t> The loss for capsule k.</a:t>
            </a:r>
            <a:endParaRPr lang="en-US" b="0" i="0" dirty="0">
              <a:solidFill>
                <a:srgbClr val="444444"/>
              </a:solidFill>
              <a:effectLst/>
              <a:latin typeface="Times New Roman" panose="02020603050405020304" pitchFamily="18" charset="0"/>
              <a:cs typeface="Times New Roman" panose="02020603050405020304" pitchFamily="18" charset="0"/>
            </a:endParaRPr>
          </a:p>
          <a:p>
            <a:pPr marL="742950" lvl="1" indent="-285750">
              <a:lnSpc>
                <a:spcPts val="1718"/>
              </a:lnSpc>
              <a:buFont typeface="Arial" panose="020B0604020202020204" pitchFamily="34" charset="0"/>
              <a:buChar char="•"/>
            </a:pPr>
            <a:r>
              <a:rPr lang="en-US" b="1" i="1" dirty="0">
                <a:solidFill>
                  <a:srgbClr val="444444"/>
                </a:solidFill>
                <a:effectLst/>
                <a:latin typeface="Times New Roman" panose="02020603050405020304" pitchFamily="18" charset="0"/>
                <a:cs typeface="Times New Roman" panose="02020603050405020304" pitchFamily="18" charset="0"/>
              </a:rPr>
              <a:t>Tk</a:t>
            </a:r>
            <a:r>
              <a:rPr lang="en-US" b="1" i="0" dirty="0">
                <a:solidFill>
                  <a:srgbClr val="444444"/>
                </a:solidFill>
                <a:effectLst/>
                <a:latin typeface="Times New Roman" panose="02020603050405020304" pitchFamily="18" charset="0"/>
                <a:cs typeface="Times New Roman" panose="02020603050405020304" pitchFamily="18" charset="0"/>
              </a:rPr>
              <a:t>:</a:t>
            </a:r>
            <a:r>
              <a:rPr lang="en-US" b="0" i="0" dirty="0">
                <a:solidFill>
                  <a:srgbClr val="444444"/>
                </a:solidFill>
                <a:effectLst/>
                <a:latin typeface="Times New Roman" panose="02020603050405020304" pitchFamily="18" charset="0"/>
                <a:cs typeface="Times New Roman" panose="02020603050405020304" pitchFamily="18" charset="0"/>
              </a:rPr>
              <a:t> </a:t>
            </a:r>
            <a:r>
              <a:rPr lang="en-US" b="0" i="1" dirty="0">
                <a:solidFill>
                  <a:srgbClr val="444444"/>
                </a:solidFill>
                <a:effectLst/>
                <a:latin typeface="Times New Roman" panose="02020603050405020304" pitchFamily="18" charset="0"/>
                <a:cs typeface="Times New Roman" panose="02020603050405020304" pitchFamily="18" charset="0"/>
              </a:rPr>
              <a:t>A binary indicator that is 1 if the digit class k is present in the image</a:t>
            </a:r>
            <a:r>
              <a:rPr lang="en-US" b="0" i="0" dirty="0">
                <a:solidFill>
                  <a:srgbClr val="444444"/>
                </a:solidFill>
                <a:effectLst/>
                <a:latin typeface="Times New Roman" panose="02020603050405020304" pitchFamily="18" charset="0"/>
                <a:cs typeface="Times New Roman" panose="02020603050405020304" pitchFamily="18" charset="0"/>
              </a:rPr>
              <a:t>, and 0 if it is not. This allows the network to distinguish between digits that are present and those that are not.</a:t>
            </a:r>
          </a:p>
          <a:p>
            <a:pPr marL="742950" lvl="1" indent="-285750">
              <a:lnSpc>
                <a:spcPts val="1718"/>
              </a:lnSpc>
              <a:buFont typeface="Arial" panose="020B0604020202020204" pitchFamily="34" charset="0"/>
              <a:buChar char="•"/>
            </a:pPr>
            <a:r>
              <a:rPr lang="en-US" b="1" i="0" dirty="0">
                <a:solidFill>
                  <a:srgbClr val="444444"/>
                </a:solidFill>
                <a:effectLst/>
                <a:latin typeface="Times New Roman" panose="02020603050405020304" pitchFamily="18" charset="0"/>
                <a:cs typeface="Times New Roman" panose="02020603050405020304" pitchFamily="18" charset="0"/>
              </a:rPr>
              <a:t>∣∣</a:t>
            </a:r>
            <a:r>
              <a:rPr lang="en-US" b="1" i="1" dirty="0" err="1">
                <a:solidFill>
                  <a:srgbClr val="444444"/>
                </a:solidFill>
                <a:effectLst/>
                <a:latin typeface="Times New Roman" panose="02020603050405020304" pitchFamily="18" charset="0"/>
                <a:cs typeface="Times New Roman" panose="02020603050405020304" pitchFamily="18" charset="0"/>
              </a:rPr>
              <a:t>vk</a:t>
            </a:r>
            <a:r>
              <a:rPr lang="en-US" b="1" i="0" dirty="0">
                <a:solidFill>
                  <a:srgbClr val="444444"/>
                </a:solidFill>
                <a:effectLst/>
                <a:latin typeface="Times New Roman" panose="02020603050405020304" pitchFamily="18" charset="0"/>
                <a:cs typeface="Times New Roman" panose="02020603050405020304" pitchFamily="18" charset="0"/>
              </a:rPr>
              <a:t>∣∣:</a:t>
            </a:r>
            <a:r>
              <a:rPr lang="en-US" b="0" i="1" dirty="0">
                <a:solidFill>
                  <a:srgbClr val="444444"/>
                </a:solidFill>
                <a:effectLst/>
                <a:latin typeface="Times New Roman" panose="02020603050405020304" pitchFamily="18" charset="0"/>
                <a:cs typeface="Times New Roman" panose="02020603050405020304" pitchFamily="18" charset="0"/>
              </a:rPr>
              <a:t> The magnitude (or length) of the output vector of capsule k</a:t>
            </a:r>
            <a:r>
              <a:rPr lang="en-US" b="0" i="0" dirty="0">
                <a:solidFill>
                  <a:srgbClr val="444444"/>
                </a:solidFill>
                <a:effectLst/>
                <a:latin typeface="Times New Roman" panose="02020603050405020304" pitchFamily="18" charset="0"/>
                <a:cs typeface="Times New Roman" panose="02020603050405020304" pitchFamily="18" charset="0"/>
              </a:rPr>
              <a:t>. This length represents the network’s confidence that the digit class </a:t>
            </a:r>
            <a:r>
              <a:rPr lang="en-US" b="0" i="1" dirty="0">
                <a:solidFill>
                  <a:srgbClr val="444444"/>
                </a:solidFill>
                <a:effectLst/>
                <a:latin typeface="Times New Roman" panose="02020603050405020304" pitchFamily="18" charset="0"/>
                <a:cs typeface="Times New Roman" panose="02020603050405020304" pitchFamily="18" charset="0"/>
              </a:rPr>
              <a:t>k</a:t>
            </a:r>
            <a:r>
              <a:rPr lang="en-US" b="0" i="0" dirty="0">
                <a:solidFill>
                  <a:srgbClr val="444444"/>
                </a:solidFill>
                <a:effectLst/>
                <a:latin typeface="Times New Roman" panose="02020603050405020304" pitchFamily="18" charset="0"/>
                <a:cs typeface="Times New Roman" panose="02020603050405020304" pitchFamily="18" charset="0"/>
              </a:rPr>
              <a:t> is present in the input.</a:t>
            </a:r>
          </a:p>
          <a:p>
            <a:pPr marL="742950" lvl="1" indent="-285750">
              <a:lnSpc>
                <a:spcPts val="1718"/>
              </a:lnSpc>
              <a:buFont typeface="Arial" panose="020B0604020202020204" pitchFamily="34" charset="0"/>
              <a:buChar char="•"/>
            </a:pPr>
            <a:r>
              <a:rPr lang="el-GR" b="1" i="0" dirty="0">
                <a:solidFill>
                  <a:srgbClr val="444444"/>
                </a:solidFill>
                <a:effectLst/>
                <a:latin typeface="Times New Roman" panose="02020603050405020304" pitchFamily="18" charset="0"/>
                <a:cs typeface="Times New Roman" panose="02020603050405020304" pitchFamily="18" charset="0"/>
              </a:rPr>
              <a:t>λ:</a:t>
            </a:r>
            <a:r>
              <a:rPr lang="el-GR" b="0" i="0" dirty="0">
                <a:solidFill>
                  <a:srgbClr val="444444"/>
                </a:solidFill>
                <a:effectLst/>
                <a:latin typeface="Times New Roman" panose="02020603050405020304" pitchFamily="18" charset="0"/>
                <a:cs typeface="Times New Roman" panose="02020603050405020304" pitchFamily="18" charset="0"/>
              </a:rPr>
              <a:t> </a:t>
            </a:r>
            <a:r>
              <a:rPr lang="en-US" b="0" i="1" dirty="0">
                <a:solidFill>
                  <a:srgbClr val="444444"/>
                </a:solidFill>
                <a:effectLst/>
                <a:latin typeface="Times New Roman" panose="02020603050405020304" pitchFamily="18" charset="0"/>
                <a:cs typeface="Times New Roman" panose="02020603050405020304" pitchFamily="18" charset="0"/>
              </a:rPr>
              <a:t>A weighting factor (set to 0.5) is used to down-weight the loss for digit classes that are not present</a:t>
            </a:r>
            <a:r>
              <a:rPr lang="en-US" b="0" i="0" dirty="0">
                <a:solidFill>
                  <a:srgbClr val="444444"/>
                </a:solidFill>
                <a:effectLst/>
                <a:latin typeface="Times New Roman" panose="02020603050405020304" pitchFamily="18" charset="0"/>
                <a:cs typeface="Times New Roman" panose="02020603050405020304" pitchFamily="18" charset="0"/>
              </a:rPr>
              <a:t>. This prevents the network from focusing too much on minimizing the presence of absent digit classes, especially early in training.</a:t>
            </a:r>
          </a:p>
          <a:p>
            <a:pPr algn="l">
              <a:lnSpc>
                <a:spcPts val="1718"/>
              </a:lnSpc>
            </a:pPr>
            <a:endParaRPr lang="en-US" b="0" i="0" dirty="0">
              <a:solidFill>
                <a:srgbClr val="444444"/>
              </a:solidFill>
              <a:effectLst/>
              <a:latin typeface="Times New Roman" panose="02020603050405020304" pitchFamily="18" charset="0"/>
              <a:cs typeface="Times New Roman" panose="02020603050405020304" pitchFamily="18" charset="0"/>
            </a:endParaRPr>
          </a:p>
          <a:p>
            <a:pPr algn="l">
              <a:lnSpc>
                <a:spcPts val="1718"/>
              </a:lnSpc>
            </a:pPr>
            <a:endParaRPr lang="en-US" dirty="0">
              <a:solidFill>
                <a:srgbClr val="444444"/>
              </a:solidFill>
              <a:latin typeface="Times New Roman" panose="02020603050405020304" pitchFamily="18" charset="0"/>
              <a:cs typeface="Times New Roman" panose="02020603050405020304" pitchFamily="18" charset="0"/>
            </a:endParaRPr>
          </a:p>
          <a:p>
            <a:pPr algn="l">
              <a:lnSpc>
                <a:spcPts val="1718"/>
              </a:lnSpc>
            </a:pPr>
            <a:r>
              <a:rPr lang="en-US" b="0" i="0" dirty="0">
                <a:solidFill>
                  <a:srgbClr val="444444"/>
                </a:solidFill>
                <a:effectLst/>
                <a:latin typeface="Times New Roman" panose="02020603050405020304" pitchFamily="18" charset="0"/>
                <a:cs typeface="Times New Roman" panose="02020603050405020304" pitchFamily="18" charset="0"/>
              </a:rPr>
              <a:t>The total loss for an input is the sum of the Marginal Losses (</a:t>
            </a:r>
            <a:r>
              <a:rPr lang="en-US" b="0" i="1" dirty="0">
                <a:solidFill>
                  <a:srgbClr val="444444"/>
                </a:solidFill>
                <a:effectLst/>
                <a:latin typeface="Times New Roman" panose="02020603050405020304" pitchFamily="18" charset="0"/>
                <a:cs typeface="Times New Roman" panose="02020603050405020304" pitchFamily="18" charset="0"/>
              </a:rPr>
              <a:t>Lk</a:t>
            </a:r>
            <a:r>
              <a:rPr lang="en-US" b="0" i="0" dirty="0">
                <a:solidFill>
                  <a:srgbClr val="444444"/>
                </a:solidFill>
                <a:effectLst/>
                <a:latin typeface="Times New Roman" panose="02020603050405020304" pitchFamily="18" charset="0"/>
                <a:cs typeface="Times New Roman" panose="02020603050405020304" pitchFamily="18" charset="0"/>
              </a:rPr>
              <a:t>) across all digit capsules. This approach allows the network to learn to correctly adjust the lengths of the instantiation vectors for each capsule, corresponding to each possible digit class.</a:t>
            </a:r>
          </a:p>
        </p:txBody>
      </p:sp>
    </p:spTree>
    <p:extLst>
      <p:ext uri="{BB962C8B-B14F-4D97-AF65-F5344CB8AC3E}">
        <p14:creationId xmlns:p14="http://schemas.microsoft.com/office/powerpoint/2010/main" val="28982640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C9C8C6C-28CC-580A-DE32-5E5EF542C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1498600"/>
            <a:ext cx="10174872" cy="50688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6BF59-E505-BB1F-890A-BC14E8BACFB2}"/>
              </a:ext>
            </a:extLst>
          </p:cNvPr>
          <p:cNvSpPr txBox="1"/>
          <p:nvPr/>
        </p:nvSpPr>
        <p:spPr>
          <a:xfrm>
            <a:off x="0" y="187287"/>
            <a:ext cx="12192000" cy="707886"/>
          </a:xfrm>
          <a:prstGeom prst="rect">
            <a:avLst/>
          </a:prstGeom>
          <a:noFill/>
        </p:spPr>
        <p:txBody>
          <a:bodyPr wrap="square">
            <a:spAutoFit/>
          </a:bodyPr>
          <a:lstStyle/>
          <a:p>
            <a:pPr algn="ctr"/>
            <a:r>
              <a:rPr lang="en-US" sz="4000" b="1" i="0" dirty="0">
                <a:effectLst/>
                <a:latin typeface="Times New Roman" panose="02020603050405020304" pitchFamily="18" charset="0"/>
                <a:cs typeface="Times New Roman" panose="02020603050405020304" pitchFamily="18" charset="0"/>
              </a:rPr>
              <a:t>Computations inside of a capsule</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0596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6001</TotalTime>
  <Words>5155</Words>
  <Application>Microsoft Macintosh PowerPoint</Application>
  <PresentationFormat>Widescreen</PresentationFormat>
  <Paragraphs>439</Paragraphs>
  <Slides>123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123</vt:i4>
      </vt:variant>
    </vt:vector>
  </HeadingPairs>
  <TitlesOfParts>
    <vt:vector size="131" baseType="lpstr">
      <vt:lpstr>Aptos</vt:lpstr>
      <vt:lpstr>Aptos Display</vt:lpstr>
      <vt:lpstr>Arial</vt:lpstr>
      <vt:lpstr>Courier New</vt:lpstr>
      <vt:lpstr>Nunito</vt:lpstr>
      <vt:lpstr>Poppins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Talaei Khoei, Tala</cp:lastModifiedBy>
  <cp:revision>512</cp:revision>
  <dcterms:created xsi:type="dcterms:W3CDTF">2024-11-08T12:59:25Z</dcterms:created>
  <dcterms:modified xsi:type="dcterms:W3CDTF">2025-07-02T16:19:33Z</dcterms:modified>
</cp:coreProperties>
</file>